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2.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notesSlides/notesSlide3.xml" ContentType="application/vnd.openxmlformats-officedocument.presentationml.notesSlide+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notesSlides/notesSlide4.xml" ContentType="application/vnd.openxmlformats-officedocument.presentationml.notesSlide+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5.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notesSlides/notesSlide6.xml" ContentType="application/vnd.openxmlformats-officedocument.presentationml.notesSlide+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notesSlides/notesSlide7.xml" ContentType="application/vnd.openxmlformats-officedocument.presentationml.notesSlide+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notesSlides/notesSlide8.xml" ContentType="application/vnd.openxmlformats-officedocument.presentationml.notesSlide+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notesSlides/notesSlide9.xml" ContentType="application/vnd.openxmlformats-officedocument.presentationml.notesSlid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notesSlides/notesSlide10.xml" ContentType="application/vnd.openxmlformats-officedocument.presentationml.notesSlide+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11.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notesSlides/notesSlide12.xml" ContentType="application/vnd.openxmlformats-officedocument.presentationml.notesSlide+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notesSlides/notesSlide13.xml" ContentType="application/vnd.openxmlformats-officedocument.presentationml.notesSlide+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notesSlides/notesSlide14.xml" ContentType="application/vnd.openxmlformats-officedocument.presentationml.notesSlide+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notesSlides/notesSlide15.xml" ContentType="application/vnd.openxmlformats-officedocument.presentationml.notesSlide+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notesSlides/notesSlide16.xml" ContentType="application/vnd.openxmlformats-officedocument.presentationml.notesSlide+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notesSlides/notesSlide17.xml" ContentType="application/vnd.openxmlformats-officedocument.presentationml.notesSlide+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notesSlides/notesSlide18.xml" ContentType="application/vnd.openxmlformats-officedocument.presentationml.notesSlide+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notesSlides/notesSlide19.xml" ContentType="application/vnd.openxmlformats-officedocument.presentationml.notesSlide+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notesSlides/notesSlide20.xml" ContentType="application/vnd.openxmlformats-officedocument.presentationml.notesSlide+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notesSlides/notesSlide21.xml" ContentType="application/vnd.openxmlformats-officedocument.presentationml.notesSlide+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notesSlides/notesSlide22.xml" ContentType="application/vnd.openxmlformats-officedocument.presentationml.notesSlide+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notesSlides/notesSlide23.xml" ContentType="application/vnd.openxmlformats-officedocument.presentationml.notesSlide+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notesSlides/notesSlide24.xml" ContentType="application/vnd.openxmlformats-officedocument.presentationml.notesSlide+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notesSlides/notesSlide25.xml" ContentType="application/vnd.openxmlformats-officedocument.presentationml.notesSlide+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notesSlides/notesSlide26.xml" ContentType="application/vnd.openxmlformats-officedocument.presentationml.notesSlide+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notesSlides/notesSlide27.xml" ContentType="application/vnd.openxmlformats-officedocument.presentationml.notesSlide+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notesSlides/notesSlide28.xml" ContentType="application/vnd.openxmlformats-officedocument.presentationml.notesSlide+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notesSlides/notesSlide29.xml" ContentType="application/vnd.openxmlformats-officedocument.presentationml.notesSlide+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notesSlides/notesSlide30.xml" ContentType="application/vnd.openxmlformats-officedocument.presentationml.notesSlide+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notesSlides/notesSlide31.xml" ContentType="application/vnd.openxmlformats-officedocument.presentationml.notesSlide+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notesSlides/notesSlide32.xml" ContentType="application/vnd.openxmlformats-officedocument.presentationml.notesSlide+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notesSlides/notesSlide33.xml" ContentType="application/vnd.openxmlformats-officedocument.presentationml.notesSlide+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notesSlides/notesSlide3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64"/>
  </p:notesMasterIdLst>
  <p:sldIdLst>
    <p:sldId id="257" r:id="rId2"/>
    <p:sldId id="308" r:id="rId3"/>
    <p:sldId id="309" r:id="rId4"/>
    <p:sldId id="310" r:id="rId5"/>
    <p:sldId id="311" r:id="rId6"/>
    <p:sldId id="312" r:id="rId7"/>
    <p:sldId id="317" r:id="rId8"/>
    <p:sldId id="313" r:id="rId9"/>
    <p:sldId id="314" r:id="rId10"/>
    <p:sldId id="315" r:id="rId11"/>
    <p:sldId id="316" r:id="rId12"/>
    <p:sldId id="318" r:id="rId13"/>
    <p:sldId id="319" r:id="rId14"/>
    <p:sldId id="323" r:id="rId15"/>
    <p:sldId id="324" r:id="rId16"/>
    <p:sldId id="276" r:id="rId17"/>
    <p:sldId id="328" r:id="rId18"/>
    <p:sldId id="327" r:id="rId19"/>
    <p:sldId id="326" r:id="rId20"/>
    <p:sldId id="320" r:id="rId21"/>
    <p:sldId id="329" r:id="rId22"/>
    <p:sldId id="330" r:id="rId23"/>
    <p:sldId id="325" r:id="rId24"/>
    <p:sldId id="331" r:id="rId25"/>
    <p:sldId id="332" r:id="rId26"/>
    <p:sldId id="333" r:id="rId27"/>
    <p:sldId id="334" r:id="rId28"/>
    <p:sldId id="335" r:id="rId29"/>
    <p:sldId id="336" r:id="rId30"/>
    <p:sldId id="337" r:id="rId31"/>
    <p:sldId id="338" r:id="rId32"/>
    <p:sldId id="339" r:id="rId33"/>
    <p:sldId id="340" r:id="rId34"/>
    <p:sldId id="341" r:id="rId35"/>
    <p:sldId id="344" r:id="rId36"/>
    <p:sldId id="342" r:id="rId37"/>
    <p:sldId id="343" r:id="rId38"/>
    <p:sldId id="345" r:id="rId39"/>
    <p:sldId id="346" r:id="rId40"/>
    <p:sldId id="347" r:id="rId41"/>
    <p:sldId id="348" r:id="rId42"/>
    <p:sldId id="350" r:id="rId43"/>
    <p:sldId id="349" r:id="rId44"/>
    <p:sldId id="351" r:id="rId45"/>
    <p:sldId id="352" r:id="rId46"/>
    <p:sldId id="353" r:id="rId47"/>
    <p:sldId id="354" r:id="rId48"/>
    <p:sldId id="355" r:id="rId49"/>
    <p:sldId id="356" r:id="rId50"/>
    <p:sldId id="357" r:id="rId51"/>
    <p:sldId id="359" r:id="rId52"/>
    <p:sldId id="358" r:id="rId53"/>
    <p:sldId id="360" r:id="rId54"/>
    <p:sldId id="361" r:id="rId55"/>
    <p:sldId id="362" r:id="rId56"/>
    <p:sldId id="363" r:id="rId57"/>
    <p:sldId id="364" r:id="rId58"/>
    <p:sldId id="365" r:id="rId59"/>
    <p:sldId id="366" r:id="rId60"/>
    <p:sldId id="367" r:id="rId61"/>
    <p:sldId id="368" r:id="rId62"/>
    <p:sldId id="306" r:id="rId63"/>
  </p:sldIdLst>
  <p:sldSz cx="12192000" cy="6858000"/>
  <p:notesSz cx="6858000" cy="9144000"/>
  <p:custDataLst>
    <p:tags r:id="rId6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guide id="3" pos="604" userDrawn="1">
          <p15:clr>
            <a:srgbClr val="A4A3A4"/>
          </p15:clr>
        </p15:guide>
        <p15:guide id="4" orient="horz" pos="1676" userDrawn="1">
          <p15:clr>
            <a:srgbClr val="A4A3A4"/>
          </p15:clr>
        </p15:guide>
        <p15:guide id="5" orient="horz" pos="98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ebecca Sedore" initials="RS" lastIdx="0" clrIdx="0">
    <p:extLst>
      <p:ext uri="{19B8F6BF-5375-455C-9EA6-DF929625EA0E}">
        <p15:presenceInfo xmlns:p15="http://schemas.microsoft.com/office/powerpoint/2012/main" userId="fe4160f4a911c49f" providerId="Windows Live"/>
      </p:ext>
    </p:extLst>
  </p:cmAuthor>
  <p:cmAuthor id="2" name="Lucas Fernandes" initials="TPT" lastIdx="1" clrIdx="1">
    <p:extLst>
      <p:ext uri="{19B8F6BF-5375-455C-9EA6-DF929625EA0E}">
        <p15:presenceInfo xmlns:p15="http://schemas.microsoft.com/office/powerpoint/2012/main" userId="Lucas Fernandes"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928" autoAdjust="0"/>
    <p:restoredTop sz="95397" autoAdjust="0"/>
  </p:normalViewPr>
  <p:slideViewPr>
    <p:cSldViewPr snapToGrid="0" snapToObjects="1">
      <p:cViewPr varScale="1">
        <p:scale>
          <a:sx n="106" d="100"/>
          <a:sy n="106" d="100"/>
        </p:scale>
        <p:origin x="678" y="126"/>
      </p:cViewPr>
      <p:guideLst>
        <p:guide orient="horz" pos="2160"/>
        <p:guide pos="3840"/>
        <p:guide pos="604"/>
        <p:guide orient="horz" pos="1676"/>
        <p:guide orient="horz" pos="980"/>
      </p:guideLst>
    </p:cSldViewPr>
  </p:slideViewPr>
  <p:notesTextViewPr>
    <p:cViewPr>
      <p:scale>
        <a:sx n="1" d="1"/>
        <a:sy n="1" d="1"/>
      </p:scale>
      <p:origin x="0" y="0"/>
    </p:cViewPr>
  </p:notesText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71"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if Ahmed" userId="863d4e1c-c3d5-4075-9034-d392caaea5cf" providerId="ADAL" clId="{196D51E8-4607-4E77-B80A-3DEC4D510928}"/>
    <pc:docChg chg="custSel modSld">
      <pc:chgData name="Asif Ahmed" userId="863d4e1c-c3d5-4075-9034-d392caaea5cf" providerId="ADAL" clId="{196D51E8-4607-4E77-B80A-3DEC4D510928}" dt="2022-03-15T13:43:01.475" v="24" actId="1076"/>
      <pc:docMkLst>
        <pc:docMk/>
      </pc:docMkLst>
      <pc:sldChg chg="addSp delSp modSp mod">
        <pc:chgData name="Asif Ahmed" userId="863d4e1c-c3d5-4075-9034-d392caaea5cf" providerId="ADAL" clId="{196D51E8-4607-4E77-B80A-3DEC4D510928}" dt="2022-03-15T13:43:01.475" v="24" actId="1076"/>
        <pc:sldMkLst>
          <pc:docMk/>
          <pc:sldMk cId="91441610" sldId="306"/>
        </pc:sldMkLst>
        <pc:picChg chg="add mod">
          <ac:chgData name="Asif Ahmed" userId="863d4e1c-c3d5-4075-9034-d392caaea5cf" providerId="ADAL" clId="{196D51E8-4607-4E77-B80A-3DEC4D510928}" dt="2022-03-15T13:43:01.475" v="24" actId="1076"/>
          <ac:picMkLst>
            <pc:docMk/>
            <pc:sldMk cId="91441610" sldId="306"/>
            <ac:picMk id="3" creationId="{4412741F-A2BC-4BB6-A9FB-215808BED854}"/>
          </ac:picMkLst>
        </pc:picChg>
        <pc:picChg chg="add mod">
          <ac:chgData name="Asif Ahmed" userId="863d4e1c-c3d5-4075-9034-d392caaea5cf" providerId="ADAL" clId="{196D51E8-4607-4E77-B80A-3DEC4D510928}" dt="2022-03-15T13:42:48.782" v="20" actId="1076"/>
          <ac:picMkLst>
            <pc:docMk/>
            <pc:sldMk cId="91441610" sldId="306"/>
            <ac:picMk id="5" creationId="{86294D32-65A8-497A-81CE-EDA8050E47FD}"/>
          </ac:picMkLst>
        </pc:picChg>
        <pc:picChg chg="del">
          <ac:chgData name="Asif Ahmed" userId="863d4e1c-c3d5-4075-9034-d392caaea5cf" providerId="ADAL" clId="{196D51E8-4607-4E77-B80A-3DEC4D510928}" dt="2022-03-15T13:40:54.271" v="0" actId="478"/>
          <ac:picMkLst>
            <pc:docMk/>
            <pc:sldMk cId="91441610" sldId="306"/>
            <ac:picMk id="758" creationId="{00000000-0000-0000-0000-000000000000}"/>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68F5679-1A8C-4F1F-9A0D-583AE67FF57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CA"/>
        </a:p>
      </dgm:t>
    </dgm:pt>
    <dgm:pt modelId="{10E806F0-C239-4895-9FDD-9F49EA260D5A}" type="parTrans" cxnId="{0DCAEF53-ED6F-419C-8262-E82EAFE61E15}">
      <dgm:prSet/>
      <dgm:spPr/>
      <dgm:t>
        <a:bodyPr/>
        <a:lstStyle/>
        <a:p>
          <a:endParaRPr lang="en-CA"/>
        </a:p>
      </dgm:t>
    </dgm:pt>
    <dgm:pt modelId="{27C88B09-7FC1-4B40-8F5C-8635A097BC6F}">
      <dgm:prSet phldrT="[Text]" custT="1"/>
      <dgm:spPr>
        <a:solidFill>
          <a:srgbClr val="AD1F27"/>
        </a:solidFill>
        <a:ln w="12700" cap="flat" cmpd="sng" algn="ctr">
          <a:solidFill>
            <a:schemeClr val="lt1">
              <a:hueOff val="0"/>
              <a:satOff val="0"/>
              <a:lumOff val="0"/>
              <a:alphaOff val="0"/>
            </a:schemeClr>
          </a:solidFill>
          <a:prstDash val="solid"/>
          <a:miter lim="800000"/>
        </a:ln>
      </dgm:spPr>
      <dgm:t>
        <a:bodyPr/>
        <a:lstStyle/>
        <a:p>
          <a:r>
            <a:rPr lang="fr-CA" sz="2800" b="0" i="0" strike="noStrike" cap="none" spc="0" baseline="0">
              <a:solidFill>
                <a:srgbClr val="FFFFFF"/>
              </a:solidFill>
              <a:effectLst/>
              <a:latin typeface="Calibri"/>
              <a:ea typeface="Calibri"/>
              <a:cs typeface="Calibri"/>
            </a:rPr>
            <a:t>1. Mesure et diagnostic </a:t>
          </a:r>
        </a:p>
      </dgm:t>
    </dgm:pt>
    <dgm:pt modelId="{D5A6EFFC-246E-41B5-A404-BAD13D969E0A}" type="sibTrans" cxnId="{0DCAEF53-ED6F-419C-8262-E82EAFE61E15}">
      <dgm:prSet/>
      <dgm:spPr/>
      <dgm:t>
        <a:bodyPr/>
        <a:lstStyle/>
        <a:p>
          <a:endParaRPr lang="en-CA"/>
        </a:p>
      </dgm:t>
    </dgm:pt>
    <dgm:pt modelId="{0025E768-A4D4-4D8D-86F3-88DCD31055D5}" type="parTrans" cxnId="{BB7DAA38-0B46-4499-8355-B90CDD8BBAE5}">
      <dgm:prSet/>
      <dgm:spPr/>
      <dgm:t>
        <a:bodyPr/>
        <a:lstStyle/>
        <a:p>
          <a:endParaRPr lang="en-CA"/>
        </a:p>
      </dgm:t>
    </dgm:pt>
    <dgm:pt modelId="{A9D4285B-2217-401A-A509-622585296C0E}">
      <dgm:prSet phldrT="[Text]" custT="1"/>
      <dgm:spPr>
        <a:solidFill>
          <a:srgbClr val="AD1F27"/>
        </a:solidFill>
        <a:ln w="12700" cap="flat" cmpd="sng" algn="ctr">
          <a:solidFill>
            <a:schemeClr val="lt1">
              <a:hueOff val="0"/>
              <a:satOff val="0"/>
              <a:lumOff val="0"/>
              <a:alphaOff val="0"/>
            </a:schemeClr>
          </a:solidFill>
          <a:prstDash val="solid"/>
          <a:miter lim="800000"/>
        </a:ln>
      </dgm:spPr>
      <dgm:t>
        <a:bodyPr/>
        <a:lstStyle/>
        <a:p>
          <a:r>
            <a:rPr lang="fr-CA" sz="2800" b="0" i="0" strike="noStrike" cap="none" spc="0" baseline="0">
              <a:solidFill>
                <a:srgbClr val="FFFFFF"/>
              </a:solidFill>
              <a:effectLst/>
              <a:latin typeface="Calibri"/>
              <a:ea typeface="Calibri"/>
              <a:cs typeface="Calibri"/>
            </a:rPr>
            <a:t>2. Promotion de la santé cardiovasculaire</a:t>
          </a:r>
        </a:p>
      </dgm:t>
    </dgm:pt>
    <dgm:pt modelId="{530AF3E3-C580-47AD-9E44-57B128C690A4}" type="sibTrans" cxnId="{BB7DAA38-0B46-4499-8355-B90CDD8BBAE5}">
      <dgm:prSet/>
      <dgm:spPr/>
      <dgm:t>
        <a:bodyPr/>
        <a:lstStyle/>
        <a:p>
          <a:endParaRPr lang="en-CA"/>
        </a:p>
      </dgm:t>
    </dgm:pt>
    <dgm:pt modelId="{78A2DA10-263D-4B18-8D89-CBE44792FD67}" type="parTrans" cxnId="{8B224107-3B8B-4F63-8D7B-3C0762B2F47D}">
      <dgm:prSet/>
      <dgm:spPr/>
      <dgm:t>
        <a:bodyPr/>
        <a:lstStyle/>
        <a:p>
          <a:endParaRPr lang="en-CA"/>
        </a:p>
      </dgm:t>
    </dgm:pt>
    <dgm:pt modelId="{3404B3B8-8F87-483F-B21A-ED9E8D38A078}">
      <dgm:prSet phldrT="[Text]" custT="1"/>
      <dgm:spPr>
        <a:solidFill>
          <a:srgbClr val="AD1F27"/>
        </a:solidFill>
        <a:ln w="12700" cap="flat" cmpd="sng" algn="ctr">
          <a:solidFill>
            <a:schemeClr val="lt1">
              <a:hueOff val="0"/>
              <a:satOff val="0"/>
              <a:lumOff val="0"/>
              <a:alphaOff val="0"/>
            </a:schemeClr>
          </a:solidFill>
          <a:prstDash val="solid"/>
          <a:miter lim="800000"/>
        </a:ln>
      </dgm:spPr>
      <dgm:t>
        <a:bodyPr/>
        <a:lstStyle/>
        <a:p>
          <a:r>
            <a:rPr lang="fr-CA" sz="2800" b="0" i="0" strike="noStrike" cap="none" spc="0" baseline="0">
              <a:solidFill>
                <a:srgbClr val="FFFFFF"/>
              </a:solidFill>
              <a:effectLst/>
              <a:latin typeface="Calibri"/>
              <a:ea typeface="Calibri"/>
              <a:cs typeface="Calibri"/>
            </a:rPr>
            <a:t>3. Prise en charge – non compliquée</a:t>
          </a:r>
        </a:p>
      </dgm:t>
    </dgm:pt>
    <dgm:pt modelId="{40119851-6866-4C85-B558-50AB4EED7968}" type="sibTrans" cxnId="{8B224107-3B8B-4F63-8D7B-3C0762B2F47D}">
      <dgm:prSet/>
      <dgm:spPr/>
      <dgm:t>
        <a:bodyPr/>
        <a:lstStyle/>
        <a:p>
          <a:endParaRPr lang="en-CA"/>
        </a:p>
      </dgm:t>
    </dgm:pt>
    <dgm:pt modelId="{FC087882-E57C-4B11-AFD6-F1A11BB4AC7E}" type="parTrans" cxnId="{91C14E08-AD33-4D77-8A34-118E41C8C8D6}">
      <dgm:prSet/>
      <dgm:spPr/>
      <dgm:t>
        <a:bodyPr/>
        <a:lstStyle/>
        <a:p>
          <a:endParaRPr lang="en-CA"/>
        </a:p>
      </dgm:t>
    </dgm:pt>
    <dgm:pt modelId="{CEAB4360-4611-4290-B249-2105E0EF2034}">
      <dgm:prSet phldrT="[Text]" custT="1"/>
      <dgm:spPr>
        <a:solidFill>
          <a:srgbClr val="AD1F27"/>
        </a:solidFill>
        <a:ln w="12700" cap="flat" cmpd="sng" algn="ctr">
          <a:solidFill>
            <a:schemeClr val="lt1">
              <a:hueOff val="0"/>
              <a:satOff val="0"/>
              <a:lumOff val="0"/>
              <a:alphaOff val="0"/>
            </a:schemeClr>
          </a:solidFill>
          <a:prstDash val="solid"/>
          <a:miter lim="800000"/>
        </a:ln>
      </dgm:spPr>
      <dgm:t>
        <a:bodyPr/>
        <a:lstStyle/>
        <a:p>
          <a:r>
            <a:rPr lang="fr-CA" sz="2800" b="0" i="0" strike="noStrike" cap="none" spc="0" baseline="0">
              <a:solidFill>
                <a:srgbClr val="FFFFFF"/>
              </a:solidFill>
              <a:effectLst/>
              <a:latin typeface="Calibri"/>
              <a:ea typeface="Calibri"/>
              <a:cs typeface="Calibri"/>
            </a:rPr>
            <a:t>4. Prise en charge – comorbidités complexes</a:t>
          </a:r>
        </a:p>
      </dgm:t>
    </dgm:pt>
    <dgm:pt modelId="{FB324D55-E290-4DF6-892E-F84F8D7970A3}" type="sibTrans" cxnId="{91C14E08-AD33-4D77-8A34-118E41C8C8D6}">
      <dgm:prSet/>
      <dgm:spPr/>
      <dgm:t>
        <a:bodyPr/>
        <a:lstStyle/>
        <a:p>
          <a:endParaRPr lang="en-CA"/>
        </a:p>
      </dgm:t>
    </dgm:pt>
    <dgm:pt modelId="{2CDD0A98-F8BC-47A5-A32C-E4A45A0194D9}" type="parTrans" cxnId="{2FEECF38-9969-4956-836F-F158D77B66B8}">
      <dgm:prSet/>
      <dgm:spPr/>
      <dgm:t>
        <a:bodyPr/>
        <a:lstStyle/>
        <a:p>
          <a:endParaRPr lang="en-CA"/>
        </a:p>
      </dgm:t>
    </dgm:pt>
    <dgm:pt modelId="{87EAB46E-707E-40F6-913C-56DB122E4A32}">
      <dgm:prSet phldrT="[Text]" custT="1"/>
      <dgm:spPr>
        <a:solidFill>
          <a:srgbClr val="AD1F27"/>
        </a:solidFill>
        <a:ln w="12700" cap="flat" cmpd="sng" algn="ctr">
          <a:solidFill>
            <a:schemeClr val="lt1">
              <a:hueOff val="0"/>
              <a:satOff val="0"/>
              <a:lumOff val="0"/>
              <a:alphaOff val="0"/>
            </a:schemeClr>
          </a:solidFill>
          <a:prstDash val="solid"/>
          <a:miter lim="800000"/>
        </a:ln>
      </dgm:spPr>
      <dgm:t>
        <a:bodyPr/>
        <a:lstStyle/>
        <a:p>
          <a:r>
            <a:rPr lang="fr-CA" sz="2800" b="0" i="0" strike="noStrike" cap="none" spc="0" baseline="0">
              <a:solidFill>
                <a:srgbClr val="FFFFFF"/>
              </a:solidFill>
              <a:effectLst/>
              <a:latin typeface="Calibri"/>
              <a:ea typeface="Calibri"/>
              <a:cs typeface="Calibri"/>
            </a:rPr>
            <a:t>5. Hypertension réfractaire </a:t>
          </a:r>
        </a:p>
      </dgm:t>
    </dgm:pt>
    <dgm:pt modelId="{9399215A-9EBB-4B03-8A80-78FF90F45859}" type="sibTrans" cxnId="{2FEECF38-9969-4956-836F-F158D77B66B8}">
      <dgm:prSet/>
      <dgm:spPr/>
      <dgm:t>
        <a:bodyPr/>
        <a:lstStyle/>
        <a:p>
          <a:endParaRPr lang="en-CA"/>
        </a:p>
      </dgm:t>
    </dgm:pt>
    <dgm:pt modelId="{38E7C4A6-661F-4C9B-8E62-D929FEB2A7A8}" type="parTrans" cxnId="{7B11F007-4340-4095-8C36-142B1E549193}">
      <dgm:prSet/>
      <dgm:spPr/>
      <dgm:t>
        <a:bodyPr/>
        <a:lstStyle/>
        <a:p>
          <a:endParaRPr lang="en-CA"/>
        </a:p>
      </dgm:t>
    </dgm:pt>
    <dgm:pt modelId="{7BCED638-10F1-4041-924C-B331980F6D17}">
      <dgm:prSet phldrT="[Text]" custT="1"/>
      <dgm:spPr>
        <a:solidFill>
          <a:srgbClr val="AD1F27"/>
        </a:solidFill>
        <a:ln w="12700" cap="flat" cmpd="sng" algn="ctr">
          <a:solidFill>
            <a:schemeClr val="lt1">
              <a:hueOff val="0"/>
              <a:satOff val="0"/>
              <a:lumOff val="0"/>
              <a:alphaOff val="0"/>
            </a:schemeClr>
          </a:solidFill>
          <a:prstDash val="solid"/>
          <a:miter lim="800000"/>
        </a:ln>
      </dgm:spPr>
      <dgm:t>
        <a:bodyPr/>
        <a:lstStyle/>
        <a:p>
          <a:r>
            <a:rPr lang="fr-CA" sz="2800" b="0" i="0" strike="noStrike" cap="none" spc="0" baseline="0">
              <a:solidFill>
                <a:srgbClr val="FFFFFF"/>
              </a:solidFill>
              <a:effectLst/>
              <a:latin typeface="Calibri"/>
              <a:ea typeface="Calibri"/>
              <a:cs typeface="Calibri"/>
            </a:rPr>
            <a:t>6. Prestation des soins </a:t>
          </a:r>
        </a:p>
      </dgm:t>
    </dgm:pt>
    <dgm:pt modelId="{80F42699-4F10-426B-BE75-543A66CA89B7}" type="sibTrans" cxnId="{7B11F007-4340-4095-8C36-142B1E549193}">
      <dgm:prSet/>
      <dgm:spPr/>
      <dgm:t>
        <a:bodyPr/>
        <a:lstStyle/>
        <a:p>
          <a:endParaRPr lang="en-CA"/>
        </a:p>
      </dgm:t>
    </dgm:pt>
    <dgm:pt modelId="{D34F2633-A7AF-4012-A49B-DB5211721311}" type="parTrans" cxnId="{A1A5BABC-134A-4F10-A520-4BDF273EEF15}">
      <dgm:prSet/>
      <dgm:spPr/>
      <dgm:t>
        <a:bodyPr/>
        <a:lstStyle/>
        <a:p>
          <a:endParaRPr lang="en-CA"/>
        </a:p>
      </dgm:t>
    </dgm:pt>
    <dgm:pt modelId="{BBBCC34A-63BD-47AF-9085-545336306FF0}">
      <dgm:prSet phldrT="[Text]" custT="1"/>
      <dgm:spPr>
        <a:solidFill>
          <a:srgbClr val="AD1F27"/>
        </a:solidFill>
        <a:ln w="12700" cap="flat" cmpd="sng" algn="ctr">
          <a:solidFill>
            <a:schemeClr val="lt1">
              <a:hueOff val="0"/>
              <a:satOff val="0"/>
              <a:lumOff val="0"/>
              <a:alphaOff val="0"/>
            </a:schemeClr>
          </a:solidFill>
          <a:prstDash val="solid"/>
          <a:miter lim="800000"/>
        </a:ln>
      </dgm:spPr>
      <dgm:t>
        <a:bodyPr/>
        <a:lstStyle/>
        <a:p>
          <a:r>
            <a:rPr lang="fr-CA" sz="2800" b="0" i="0" strike="noStrike" cap="none" spc="0" baseline="0">
              <a:solidFill>
                <a:srgbClr val="FFFFFF"/>
              </a:solidFill>
              <a:effectLst/>
              <a:latin typeface="Calibri"/>
              <a:ea typeface="Calibri"/>
              <a:cs typeface="Calibri"/>
            </a:rPr>
            <a:t>7. Populations particulières </a:t>
          </a:r>
        </a:p>
      </dgm:t>
    </dgm:pt>
    <dgm:pt modelId="{B8E4F00D-BB1B-4C2F-B212-1EB3AB569BDC}" type="sibTrans" cxnId="{A1A5BABC-134A-4F10-A520-4BDF273EEF15}">
      <dgm:prSet/>
      <dgm:spPr/>
      <dgm:t>
        <a:bodyPr/>
        <a:lstStyle/>
        <a:p>
          <a:endParaRPr lang="en-CA"/>
        </a:p>
      </dgm:t>
    </dgm:pt>
    <dgm:pt modelId="{3F76FF3D-47A6-40CC-AFD0-E86913E96425}" type="pres">
      <dgm:prSet presAssocID="{368F5679-1A8C-4F1F-9A0D-583AE67FF57D}" presName="diagram" presStyleCnt="0">
        <dgm:presLayoutVars>
          <dgm:dir/>
          <dgm:resizeHandles val="exact"/>
        </dgm:presLayoutVars>
      </dgm:prSet>
      <dgm:spPr/>
    </dgm:pt>
    <dgm:pt modelId="{0C3126CD-F451-43D0-B395-13F526B4CA9E}" type="pres">
      <dgm:prSet presAssocID="{27C88B09-7FC1-4B40-8F5C-8635A097BC6F}" presName="node" presStyleLbl="node1" presStyleIdx="0" presStyleCnt="7">
        <dgm:presLayoutVars>
          <dgm:bulletEnabled val="1"/>
        </dgm:presLayoutVars>
      </dgm:prSet>
      <dgm:spPr/>
    </dgm:pt>
    <dgm:pt modelId="{9B50743D-6BCF-490A-B5E5-816A9DAC2407}" type="pres">
      <dgm:prSet presAssocID="{D5A6EFFC-246E-41B5-A404-BAD13D969E0A}" presName="sibTrans" presStyleCnt="0"/>
      <dgm:spPr/>
    </dgm:pt>
    <dgm:pt modelId="{0E5913D0-0F53-4560-8576-B2A2ED27EC0D}" type="pres">
      <dgm:prSet presAssocID="{A9D4285B-2217-401A-A509-622585296C0E}" presName="node" presStyleLbl="node1" presStyleIdx="1" presStyleCnt="7">
        <dgm:presLayoutVars>
          <dgm:bulletEnabled val="1"/>
        </dgm:presLayoutVars>
      </dgm:prSet>
      <dgm:spPr/>
    </dgm:pt>
    <dgm:pt modelId="{9D929889-3A60-49B5-B58B-93B702098927}" type="pres">
      <dgm:prSet presAssocID="{530AF3E3-C580-47AD-9E44-57B128C690A4}" presName="sibTrans" presStyleCnt="0"/>
      <dgm:spPr/>
    </dgm:pt>
    <dgm:pt modelId="{EC472D89-2A8E-4E40-BDA5-891CAE1AEB05}" type="pres">
      <dgm:prSet presAssocID="{3404B3B8-8F87-483F-B21A-ED9E8D38A078}" presName="node" presStyleLbl="node1" presStyleIdx="2" presStyleCnt="7">
        <dgm:presLayoutVars>
          <dgm:bulletEnabled val="1"/>
        </dgm:presLayoutVars>
      </dgm:prSet>
      <dgm:spPr/>
    </dgm:pt>
    <dgm:pt modelId="{855EC4EF-81DD-42AF-9AF5-740F0A1EC32A}" type="pres">
      <dgm:prSet presAssocID="{40119851-6866-4C85-B558-50AB4EED7968}" presName="sibTrans" presStyleCnt="0"/>
      <dgm:spPr/>
    </dgm:pt>
    <dgm:pt modelId="{4F24B0ED-53C5-47AE-AD12-624A09FFEA61}" type="pres">
      <dgm:prSet presAssocID="{CEAB4360-4611-4290-B249-2105E0EF2034}" presName="node" presStyleLbl="node1" presStyleIdx="3" presStyleCnt="7">
        <dgm:presLayoutVars>
          <dgm:bulletEnabled val="1"/>
        </dgm:presLayoutVars>
      </dgm:prSet>
      <dgm:spPr/>
    </dgm:pt>
    <dgm:pt modelId="{FEF66DE2-1B1A-4A20-8E27-8BFEA118D6DA}" type="pres">
      <dgm:prSet presAssocID="{FB324D55-E290-4DF6-892E-F84F8D7970A3}" presName="sibTrans" presStyleCnt="0"/>
      <dgm:spPr/>
    </dgm:pt>
    <dgm:pt modelId="{46BF967A-0C7C-4B2D-93C8-46FEA7D3DFC1}" type="pres">
      <dgm:prSet presAssocID="{87EAB46E-707E-40F6-913C-56DB122E4A32}" presName="node" presStyleLbl="node1" presStyleIdx="4" presStyleCnt="7">
        <dgm:presLayoutVars>
          <dgm:bulletEnabled val="1"/>
        </dgm:presLayoutVars>
      </dgm:prSet>
      <dgm:spPr/>
    </dgm:pt>
    <dgm:pt modelId="{5FD5E2E3-0A1F-49E2-BCEE-21B0FA708F03}" type="pres">
      <dgm:prSet presAssocID="{9399215A-9EBB-4B03-8A80-78FF90F45859}" presName="sibTrans" presStyleCnt="0"/>
      <dgm:spPr/>
    </dgm:pt>
    <dgm:pt modelId="{80B35616-F80C-4E7C-B0EE-D55113A0D1AE}" type="pres">
      <dgm:prSet presAssocID="{7BCED638-10F1-4041-924C-B331980F6D17}" presName="node" presStyleLbl="node1" presStyleIdx="5" presStyleCnt="7">
        <dgm:presLayoutVars>
          <dgm:bulletEnabled val="1"/>
        </dgm:presLayoutVars>
      </dgm:prSet>
      <dgm:spPr/>
    </dgm:pt>
    <dgm:pt modelId="{264A6814-7515-42BA-BC5D-2690F1B95AC2}" type="pres">
      <dgm:prSet presAssocID="{80F42699-4F10-426B-BE75-543A66CA89B7}" presName="sibTrans" presStyleCnt="0"/>
      <dgm:spPr/>
    </dgm:pt>
    <dgm:pt modelId="{DE48AF4C-23F8-4C57-A5F6-2402DE47947F}" type="pres">
      <dgm:prSet presAssocID="{BBBCC34A-63BD-47AF-9085-545336306FF0}" presName="node" presStyleLbl="node1" presStyleIdx="6" presStyleCnt="7">
        <dgm:presLayoutVars>
          <dgm:bulletEnabled val="1"/>
        </dgm:presLayoutVars>
      </dgm:prSet>
      <dgm:spPr/>
    </dgm:pt>
  </dgm:ptLst>
  <dgm:cxnLst>
    <dgm:cxn modelId="{8B224107-3B8B-4F63-8D7B-3C0762B2F47D}" srcId="{368F5679-1A8C-4F1F-9A0D-583AE67FF57D}" destId="{3404B3B8-8F87-483F-B21A-ED9E8D38A078}" srcOrd="2" destOrd="0" parTransId="{78A2DA10-263D-4B18-8D89-CBE44792FD67}" sibTransId="{40119851-6866-4C85-B558-50AB4EED7968}"/>
    <dgm:cxn modelId="{7B11F007-4340-4095-8C36-142B1E549193}" srcId="{368F5679-1A8C-4F1F-9A0D-583AE67FF57D}" destId="{7BCED638-10F1-4041-924C-B331980F6D17}" srcOrd="5" destOrd="0" parTransId="{38E7C4A6-661F-4C9B-8E62-D929FEB2A7A8}" sibTransId="{80F42699-4F10-426B-BE75-543A66CA89B7}"/>
    <dgm:cxn modelId="{91C14E08-AD33-4D77-8A34-118E41C8C8D6}" srcId="{368F5679-1A8C-4F1F-9A0D-583AE67FF57D}" destId="{CEAB4360-4611-4290-B249-2105E0EF2034}" srcOrd="3" destOrd="0" parTransId="{FC087882-E57C-4B11-AFD6-F1A11BB4AC7E}" sibTransId="{FB324D55-E290-4DF6-892E-F84F8D7970A3}"/>
    <dgm:cxn modelId="{D5686D1B-D95E-4609-B01E-72F106FAC175}" type="presOf" srcId="{3404B3B8-8F87-483F-B21A-ED9E8D38A078}" destId="{EC472D89-2A8E-4E40-BDA5-891CAE1AEB05}" srcOrd="0" destOrd="0" presId="urn:microsoft.com/office/officeart/2005/8/layout/default"/>
    <dgm:cxn modelId="{BB7DAA38-0B46-4499-8355-B90CDD8BBAE5}" srcId="{368F5679-1A8C-4F1F-9A0D-583AE67FF57D}" destId="{A9D4285B-2217-401A-A509-622585296C0E}" srcOrd="1" destOrd="0" parTransId="{0025E768-A4D4-4D8D-86F3-88DCD31055D5}" sibTransId="{530AF3E3-C580-47AD-9E44-57B128C690A4}"/>
    <dgm:cxn modelId="{2FEECF38-9969-4956-836F-F158D77B66B8}" srcId="{368F5679-1A8C-4F1F-9A0D-583AE67FF57D}" destId="{87EAB46E-707E-40F6-913C-56DB122E4A32}" srcOrd="4" destOrd="0" parTransId="{2CDD0A98-F8BC-47A5-A32C-E4A45A0194D9}" sibTransId="{9399215A-9EBB-4B03-8A80-78FF90F45859}"/>
    <dgm:cxn modelId="{21FFE73C-1D1C-4E3C-9E12-62CEAA87940B}" type="presOf" srcId="{87EAB46E-707E-40F6-913C-56DB122E4A32}" destId="{46BF967A-0C7C-4B2D-93C8-46FEA7D3DFC1}" srcOrd="0" destOrd="0" presId="urn:microsoft.com/office/officeart/2005/8/layout/default"/>
    <dgm:cxn modelId="{FEDA0A43-6B05-409F-9023-BFF45CE2EB1E}" type="presOf" srcId="{CEAB4360-4611-4290-B249-2105E0EF2034}" destId="{4F24B0ED-53C5-47AE-AD12-624A09FFEA61}" srcOrd="0" destOrd="0" presId="urn:microsoft.com/office/officeart/2005/8/layout/default"/>
    <dgm:cxn modelId="{3F732A4F-067E-4614-AA06-C71AABC9021B}" type="presOf" srcId="{368F5679-1A8C-4F1F-9A0D-583AE67FF57D}" destId="{3F76FF3D-47A6-40CC-AFD0-E86913E96425}" srcOrd="0" destOrd="0" presId="urn:microsoft.com/office/officeart/2005/8/layout/default"/>
    <dgm:cxn modelId="{0DCAEF53-ED6F-419C-8262-E82EAFE61E15}" srcId="{368F5679-1A8C-4F1F-9A0D-583AE67FF57D}" destId="{27C88B09-7FC1-4B40-8F5C-8635A097BC6F}" srcOrd="0" destOrd="0" parTransId="{10E806F0-C239-4895-9FDD-9F49EA260D5A}" sibTransId="{D5A6EFFC-246E-41B5-A404-BAD13D969E0A}"/>
    <dgm:cxn modelId="{D3659256-8C80-44A1-8B26-92B60CDD42F7}" type="presOf" srcId="{27C88B09-7FC1-4B40-8F5C-8635A097BC6F}" destId="{0C3126CD-F451-43D0-B395-13F526B4CA9E}" srcOrd="0" destOrd="0" presId="urn:microsoft.com/office/officeart/2005/8/layout/default"/>
    <dgm:cxn modelId="{90FE1C9D-EA98-4E9C-BB97-C91D05C64378}" type="presOf" srcId="{BBBCC34A-63BD-47AF-9085-545336306FF0}" destId="{DE48AF4C-23F8-4C57-A5F6-2402DE47947F}" srcOrd="0" destOrd="0" presId="urn:microsoft.com/office/officeart/2005/8/layout/default"/>
    <dgm:cxn modelId="{A1A5BABC-134A-4F10-A520-4BDF273EEF15}" srcId="{368F5679-1A8C-4F1F-9A0D-583AE67FF57D}" destId="{BBBCC34A-63BD-47AF-9085-545336306FF0}" srcOrd="6" destOrd="0" parTransId="{D34F2633-A7AF-4012-A49B-DB5211721311}" sibTransId="{B8E4F00D-BB1B-4C2F-B212-1EB3AB569BDC}"/>
    <dgm:cxn modelId="{A71BD8DD-2062-43AB-9E11-37FFA4F4FF33}" type="presOf" srcId="{7BCED638-10F1-4041-924C-B331980F6D17}" destId="{80B35616-F80C-4E7C-B0EE-D55113A0D1AE}" srcOrd="0" destOrd="0" presId="urn:microsoft.com/office/officeart/2005/8/layout/default"/>
    <dgm:cxn modelId="{B87923FD-F087-4B8C-82C3-5C6D2DDC2F88}" type="presOf" srcId="{A9D4285B-2217-401A-A509-622585296C0E}" destId="{0E5913D0-0F53-4560-8576-B2A2ED27EC0D}" srcOrd="0" destOrd="0" presId="urn:microsoft.com/office/officeart/2005/8/layout/default"/>
    <dgm:cxn modelId="{B012EA7E-2822-4729-B01C-CC0886594C04}" type="presParOf" srcId="{3F76FF3D-47A6-40CC-AFD0-E86913E96425}" destId="{0C3126CD-F451-43D0-B395-13F526B4CA9E}" srcOrd="0" destOrd="0" presId="urn:microsoft.com/office/officeart/2005/8/layout/default"/>
    <dgm:cxn modelId="{4B895F6B-2512-4960-9A69-9515E8877BBC}" type="presParOf" srcId="{3F76FF3D-47A6-40CC-AFD0-E86913E96425}" destId="{9B50743D-6BCF-490A-B5E5-816A9DAC2407}" srcOrd="1" destOrd="0" presId="urn:microsoft.com/office/officeart/2005/8/layout/default"/>
    <dgm:cxn modelId="{A46301C6-FEFC-4E6B-A834-A41030A625A8}" type="presParOf" srcId="{3F76FF3D-47A6-40CC-AFD0-E86913E96425}" destId="{0E5913D0-0F53-4560-8576-B2A2ED27EC0D}" srcOrd="2" destOrd="0" presId="urn:microsoft.com/office/officeart/2005/8/layout/default"/>
    <dgm:cxn modelId="{FE247CF5-AFBD-4AE9-B5CC-95B8B9646F8F}" type="presParOf" srcId="{3F76FF3D-47A6-40CC-AFD0-E86913E96425}" destId="{9D929889-3A60-49B5-B58B-93B702098927}" srcOrd="3" destOrd="0" presId="urn:microsoft.com/office/officeart/2005/8/layout/default"/>
    <dgm:cxn modelId="{D3CB2AB0-5903-40D9-A72D-231F5AD73793}" type="presParOf" srcId="{3F76FF3D-47A6-40CC-AFD0-E86913E96425}" destId="{EC472D89-2A8E-4E40-BDA5-891CAE1AEB05}" srcOrd="4" destOrd="0" presId="urn:microsoft.com/office/officeart/2005/8/layout/default"/>
    <dgm:cxn modelId="{E0039372-2607-49DC-AC3A-DAFD02284BCA}" type="presParOf" srcId="{3F76FF3D-47A6-40CC-AFD0-E86913E96425}" destId="{855EC4EF-81DD-42AF-9AF5-740F0A1EC32A}" srcOrd="5" destOrd="0" presId="urn:microsoft.com/office/officeart/2005/8/layout/default"/>
    <dgm:cxn modelId="{8C6BA3CD-08D0-4B0D-A10C-291B58515AED}" type="presParOf" srcId="{3F76FF3D-47A6-40CC-AFD0-E86913E96425}" destId="{4F24B0ED-53C5-47AE-AD12-624A09FFEA61}" srcOrd="6" destOrd="0" presId="urn:microsoft.com/office/officeart/2005/8/layout/default"/>
    <dgm:cxn modelId="{3AF17707-DE0F-410F-BEAA-CF3D95B57520}" type="presParOf" srcId="{3F76FF3D-47A6-40CC-AFD0-E86913E96425}" destId="{FEF66DE2-1B1A-4A20-8E27-8BFEA118D6DA}" srcOrd="7" destOrd="0" presId="urn:microsoft.com/office/officeart/2005/8/layout/default"/>
    <dgm:cxn modelId="{9B1644ED-FEF4-46C7-AF32-4D69936FD504}" type="presParOf" srcId="{3F76FF3D-47A6-40CC-AFD0-E86913E96425}" destId="{46BF967A-0C7C-4B2D-93C8-46FEA7D3DFC1}" srcOrd="8" destOrd="0" presId="urn:microsoft.com/office/officeart/2005/8/layout/default"/>
    <dgm:cxn modelId="{19536BE9-AAA2-47DC-B553-6EC354501A4B}" type="presParOf" srcId="{3F76FF3D-47A6-40CC-AFD0-E86913E96425}" destId="{5FD5E2E3-0A1F-49E2-BCEE-21B0FA708F03}" srcOrd="9" destOrd="0" presId="urn:microsoft.com/office/officeart/2005/8/layout/default"/>
    <dgm:cxn modelId="{50E4F439-E846-458E-94F7-9D025E4572A6}" type="presParOf" srcId="{3F76FF3D-47A6-40CC-AFD0-E86913E96425}" destId="{80B35616-F80C-4E7C-B0EE-D55113A0D1AE}" srcOrd="10" destOrd="0" presId="urn:microsoft.com/office/officeart/2005/8/layout/default"/>
    <dgm:cxn modelId="{13DBE7C8-3CCD-4558-BF81-D398CDF0F44D}" type="presParOf" srcId="{3F76FF3D-47A6-40CC-AFD0-E86913E96425}" destId="{264A6814-7515-42BA-BC5D-2690F1B95AC2}" srcOrd="11" destOrd="0" presId="urn:microsoft.com/office/officeart/2005/8/layout/default"/>
    <dgm:cxn modelId="{B36FB053-F6E9-4241-B784-5A0DDE3DE6A0}" type="presParOf" srcId="{3F76FF3D-47A6-40CC-AFD0-E86913E96425}" destId="{DE48AF4C-23F8-4C57-A5F6-2402DE47947F}" srcOrd="12" destOrd="0" presId="urn:microsoft.com/office/officeart/2005/8/layout/defaul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3126CD-F451-43D0-B395-13F526B4CA9E}">
      <dsp:nvSpPr>
        <dsp:cNvPr id="0" name=""/>
        <dsp:cNvSpPr/>
      </dsp:nvSpPr>
      <dsp:spPr>
        <a:xfrm>
          <a:off x="3242" y="503702"/>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CA" sz="2800" b="0" i="0" strike="noStrike" kern="1200" cap="none" spc="0" baseline="0">
              <a:solidFill>
                <a:srgbClr val="FFFFFF"/>
              </a:solidFill>
              <a:effectLst/>
              <a:latin typeface="Calibri"/>
              <a:ea typeface="Calibri"/>
              <a:cs typeface="Calibri"/>
            </a:rPr>
            <a:t>1. Mesure et diagnostic </a:t>
          </a:r>
        </a:p>
      </dsp:txBody>
      <dsp:txXfrm>
        <a:off x="3242" y="503702"/>
        <a:ext cx="2572256" cy="1543354"/>
      </dsp:txXfrm>
    </dsp:sp>
    <dsp:sp modelId="{0E5913D0-0F53-4560-8576-B2A2ED27EC0D}">
      <dsp:nvSpPr>
        <dsp:cNvPr id="0" name=""/>
        <dsp:cNvSpPr/>
      </dsp:nvSpPr>
      <dsp:spPr>
        <a:xfrm>
          <a:off x="2832724" y="503702"/>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CA" sz="2800" b="0" i="0" strike="noStrike" kern="1200" cap="none" spc="0" baseline="0">
              <a:solidFill>
                <a:srgbClr val="FFFFFF"/>
              </a:solidFill>
              <a:effectLst/>
              <a:latin typeface="Calibri"/>
              <a:ea typeface="Calibri"/>
              <a:cs typeface="Calibri"/>
            </a:rPr>
            <a:t>2. Promotion de la santé cardiovasculaire</a:t>
          </a:r>
        </a:p>
      </dsp:txBody>
      <dsp:txXfrm>
        <a:off x="2832724" y="503702"/>
        <a:ext cx="2572256" cy="1543354"/>
      </dsp:txXfrm>
    </dsp:sp>
    <dsp:sp modelId="{EC472D89-2A8E-4E40-BDA5-891CAE1AEB05}">
      <dsp:nvSpPr>
        <dsp:cNvPr id="0" name=""/>
        <dsp:cNvSpPr/>
      </dsp:nvSpPr>
      <dsp:spPr>
        <a:xfrm>
          <a:off x="5662207" y="503702"/>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CA" sz="2800" b="0" i="0" strike="noStrike" kern="1200" cap="none" spc="0" baseline="0">
              <a:solidFill>
                <a:srgbClr val="FFFFFF"/>
              </a:solidFill>
              <a:effectLst/>
              <a:latin typeface="Calibri"/>
              <a:ea typeface="Calibri"/>
              <a:cs typeface="Calibri"/>
            </a:rPr>
            <a:t>3. Prise en charge – non compliquée</a:t>
          </a:r>
        </a:p>
      </dsp:txBody>
      <dsp:txXfrm>
        <a:off x="5662207" y="503702"/>
        <a:ext cx="2572256" cy="1543354"/>
      </dsp:txXfrm>
    </dsp:sp>
    <dsp:sp modelId="{4F24B0ED-53C5-47AE-AD12-624A09FFEA61}">
      <dsp:nvSpPr>
        <dsp:cNvPr id="0" name=""/>
        <dsp:cNvSpPr/>
      </dsp:nvSpPr>
      <dsp:spPr>
        <a:xfrm>
          <a:off x="8491689" y="503702"/>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CA" sz="2800" b="0" i="0" strike="noStrike" kern="1200" cap="none" spc="0" baseline="0">
              <a:solidFill>
                <a:srgbClr val="FFFFFF"/>
              </a:solidFill>
              <a:effectLst/>
              <a:latin typeface="Calibri"/>
              <a:ea typeface="Calibri"/>
              <a:cs typeface="Calibri"/>
            </a:rPr>
            <a:t>4. Prise en charge – comorbidités complexes</a:t>
          </a:r>
        </a:p>
      </dsp:txBody>
      <dsp:txXfrm>
        <a:off x="8491689" y="503702"/>
        <a:ext cx="2572256" cy="1543354"/>
      </dsp:txXfrm>
    </dsp:sp>
    <dsp:sp modelId="{46BF967A-0C7C-4B2D-93C8-46FEA7D3DFC1}">
      <dsp:nvSpPr>
        <dsp:cNvPr id="0" name=""/>
        <dsp:cNvSpPr/>
      </dsp:nvSpPr>
      <dsp:spPr>
        <a:xfrm>
          <a:off x="1417983" y="2304281"/>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CA" sz="2800" b="0" i="0" strike="noStrike" kern="1200" cap="none" spc="0" baseline="0">
              <a:solidFill>
                <a:srgbClr val="FFFFFF"/>
              </a:solidFill>
              <a:effectLst/>
              <a:latin typeface="Calibri"/>
              <a:ea typeface="Calibri"/>
              <a:cs typeface="Calibri"/>
            </a:rPr>
            <a:t>5. Hypertension réfractaire </a:t>
          </a:r>
        </a:p>
      </dsp:txBody>
      <dsp:txXfrm>
        <a:off x="1417983" y="2304281"/>
        <a:ext cx="2572256" cy="1543354"/>
      </dsp:txXfrm>
    </dsp:sp>
    <dsp:sp modelId="{80B35616-F80C-4E7C-B0EE-D55113A0D1AE}">
      <dsp:nvSpPr>
        <dsp:cNvPr id="0" name=""/>
        <dsp:cNvSpPr/>
      </dsp:nvSpPr>
      <dsp:spPr>
        <a:xfrm>
          <a:off x="4247466" y="2304281"/>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CA" sz="2800" b="0" i="0" strike="noStrike" kern="1200" cap="none" spc="0" baseline="0">
              <a:solidFill>
                <a:srgbClr val="FFFFFF"/>
              </a:solidFill>
              <a:effectLst/>
              <a:latin typeface="Calibri"/>
              <a:ea typeface="Calibri"/>
              <a:cs typeface="Calibri"/>
            </a:rPr>
            <a:t>6. Prestation des soins </a:t>
          </a:r>
        </a:p>
      </dsp:txBody>
      <dsp:txXfrm>
        <a:off x="4247466" y="2304281"/>
        <a:ext cx="2572256" cy="1543354"/>
      </dsp:txXfrm>
    </dsp:sp>
    <dsp:sp modelId="{DE48AF4C-23F8-4C57-A5F6-2402DE47947F}">
      <dsp:nvSpPr>
        <dsp:cNvPr id="0" name=""/>
        <dsp:cNvSpPr/>
      </dsp:nvSpPr>
      <dsp:spPr>
        <a:xfrm>
          <a:off x="7076948" y="2304281"/>
          <a:ext cx="2572256" cy="1543354"/>
        </a:xfrm>
        <a:prstGeom prst="rect">
          <a:avLst/>
        </a:prstGeom>
        <a:solidFill>
          <a:srgbClr val="AD1F27"/>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fr-CA" sz="2800" b="0" i="0" strike="noStrike" kern="1200" cap="none" spc="0" baseline="0">
              <a:solidFill>
                <a:srgbClr val="FFFFFF"/>
              </a:solidFill>
              <a:effectLst/>
              <a:latin typeface="Calibri"/>
              <a:ea typeface="Calibri"/>
              <a:cs typeface="Calibri"/>
            </a:rPr>
            <a:t>7. Populations particulières </a:t>
          </a:r>
        </a:p>
      </dsp:txBody>
      <dsp:txXfrm>
        <a:off x="7076948" y="2304281"/>
        <a:ext cx="2572256" cy="154335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C07A3F-4224-5847-BDD8-9B34AA49054F}" type="datetimeFigureOut">
              <a:rPr lang="en-US" smtClean="0"/>
              <a:t>3/15/2022</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CA"/>
              <a:t>Click to edit Master text styles</a:t>
            </a:r>
          </a:p>
          <a:p>
            <a:pPr lvl="1"/>
            <a:r>
              <a:rPr lang="fr-CA"/>
              <a:t>Second level</a:t>
            </a:r>
          </a:p>
          <a:p>
            <a:pPr lvl="2"/>
            <a:r>
              <a:rPr lang="fr-CA"/>
              <a:t>Third level</a:t>
            </a:r>
          </a:p>
          <a:p>
            <a:pPr lvl="3"/>
            <a:r>
              <a:rPr lang="fr-CA"/>
              <a:t>Fourth level</a:t>
            </a:r>
          </a:p>
          <a:p>
            <a:pPr lvl="4"/>
            <a:r>
              <a:rPr lang="fr-CA"/>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DAFB86-E9BC-A04A-BD29-7ECBFF04B708}" type="slidenum">
              <a:rPr lang="en-US" smtClean="0"/>
              <a:t>‹#›</a:t>
            </a:fld>
            <a:endParaRPr lang="en-US"/>
          </a:p>
        </p:txBody>
      </p:sp>
    </p:spTree>
    <p:extLst>
      <p:ext uri="{BB962C8B-B14F-4D97-AF65-F5344CB8AC3E}">
        <p14:creationId xmlns:p14="http://schemas.microsoft.com/office/powerpoint/2010/main" val="386991503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www.who.int/nmh/publications/9789241597418/en/"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3" Type="http://schemas.openxmlformats.org/officeDocument/2006/relationships/hyperlink" Target="http://www.hypertension.ca/" TargetMode="External"/><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doi.org/10.1016/j.cjca.2020.02.086" TargetMode="External"/><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800" b="0" i="0" u="none" strike="noStrike" baseline="0">
                <a:latin typeface="AdvOT35fdff1a"/>
              </a:rPr>
              <a:t>The HCGC </a:t>
            </a:r>
            <a:r>
              <a:rPr lang="en-US" sz="1800" b="0" i="0" u="none" strike="noStrike" baseline="0">
                <a:latin typeface="AdvOT35fdff1a"/>
              </a:rPr>
              <a:t>is comprised of a multidisciplinary panel of content and methodological experts divided into 16 subgroups that represent distinct areas of hypertension.</a:t>
            </a:r>
          </a:p>
          <a:p>
            <a:pPr algn="l"/>
            <a:endParaRPr lang="en-US" sz="1800" b="0" i="0" u="none" strike="noStrike" baseline="0">
              <a:latin typeface="AdvOT35fdff1a"/>
            </a:endParaRPr>
          </a:p>
          <a:p>
            <a:pPr algn="l"/>
            <a:r>
              <a:rPr lang="en-CA" sz="1800" b="0" i="0" u="none" strike="noStrike" baseline="0">
                <a:latin typeface="AdvOT35fdff1a"/>
              </a:rPr>
              <a:t>These subgroups are </a:t>
            </a:r>
            <a:r>
              <a:rPr lang="en-US" sz="1800" b="0" i="0" u="none" strike="noStrike" baseline="0" err="1">
                <a:latin typeface="AdvOT35fdff1a"/>
              </a:rPr>
              <a:t>channelled into 7 thematic sections (measurement and diagnosis, cardiovascular health promotion, management: uncomplicated, </a:t>
            </a:r>
            <a:r>
              <a:rPr lang="en-CA" sz="1800" b="0" i="0" u="none" strike="noStrike" baseline="0">
                <a:latin typeface="AdvOT35fdff1a"/>
              </a:rPr>
              <a:t>management: complex comorbidity, resistant </a:t>
            </a:r>
            <a:r>
              <a:rPr lang="en-US" sz="1800" b="0" i="0" u="none" strike="noStrike" baseline="0">
                <a:latin typeface="AdvOT35fdff1a"/>
              </a:rPr>
              <a:t>hypertension, care delivery, and special populations;</a:t>
            </a:r>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2</a:t>
            </a:fld>
            <a:endParaRPr lang="en-US"/>
          </a:p>
        </p:txBody>
      </p:sp>
    </p:spTree>
    <p:extLst>
      <p:ext uri="{BB962C8B-B14F-4D97-AF65-F5344CB8AC3E}">
        <p14:creationId xmlns:p14="http://schemas.microsoft.com/office/powerpoint/2010/main" val="36629188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a:latin typeface="AdvOT35fdff1a"/>
              </a:rPr>
              <a:t>If the visit 1 mean AOBP or OBPM is high, a history and physical examination should be performed, and, if clinically indicated, diagnostic tests to search for target organ damage </a:t>
            </a:r>
            <a:r>
              <a:rPr lang="en-CA" sz="1800" b="0" i="0" u="none" strike="noStrike" baseline="0">
                <a:solidFill>
                  <a:srgbClr val="000000"/>
                </a:solidFill>
                <a:latin typeface="AdvOT35fdff1a"/>
              </a:rPr>
              <a:t>and </a:t>
            </a:r>
            <a:r>
              <a:rPr lang="en-US" sz="1800" b="0" i="0" u="none" strike="noStrike" baseline="0">
                <a:solidFill>
                  <a:srgbClr val="000000"/>
                </a:solidFill>
                <a:latin typeface="AdvOT35fdff1a"/>
              </a:rPr>
              <a:t>associated cardiovascular risk factors should be arranged within 2 visits. Exogenous factors that can induce or aggravate hypertension should be assessed and removed if possible. Visit 2 should be </a:t>
            </a:r>
            <a:r>
              <a:rPr lang="en-CA" sz="1800" b="0" i="0" u="none" strike="noStrike" baseline="0">
                <a:solidFill>
                  <a:srgbClr val="000000"/>
                </a:solidFill>
                <a:latin typeface="AdvOT35fdff1a"/>
              </a:rPr>
              <a:t>scheduled within 1 month</a:t>
            </a:r>
          </a:p>
          <a:p>
            <a:pPr algn="l"/>
            <a:endParaRPr lang="en-CA" sz="1800" b="0" i="0" u="none" strike="noStrike" baseline="0">
              <a:solidFill>
                <a:srgbClr val="000000"/>
              </a:solidFill>
              <a:latin typeface="AdvOT35fdff1a"/>
            </a:endParaRPr>
          </a:p>
          <a:p>
            <a:pPr algn="l"/>
            <a:endParaRPr lang="en-CA" sz="1800"/>
          </a:p>
        </p:txBody>
      </p:sp>
      <p:sp>
        <p:nvSpPr>
          <p:cNvPr id="4" name="Slide Number Placeholder 3"/>
          <p:cNvSpPr>
            <a:spLocks noGrp="1"/>
          </p:cNvSpPr>
          <p:nvPr>
            <p:ph type="sldNum" sz="quarter" idx="5"/>
          </p:nvPr>
        </p:nvSpPr>
        <p:spPr/>
        <p:txBody>
          <a:bodyPr/>
          <a:lstStyle/>
          <a:p>
            <a:fld id="{E0DAFB86-E9BC-A04A-BD29-7ECBFF04B708}" type="slidenum">
              <a:rPr lang="en-US" smtClean="0"/>
              <a:t>18</a:t>
            </a:fld>
            <a:endParaRPr lang="en-US"/>
          </a:p>
        </p:txBody>
      </p:sp>
    </p:spTree>
    <p:extLst>
      <p:ext uri="{BB962C8B-B14F-4D97-AF65-F5344CB8AC3E}">
        <p14:creationId xmlns:p14="http://schemas.microsoft.com/office/powerpoint/2010/main" val="20537143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a:latin typeface="AdvOT35fdff1a"/>
              </a:rPr>
              <a:t>If the visit 1 mean AOBP or OBPM is high, a history and physical examination should be performed, and, if clinically indicated, diagnostic tests to search for target organ damage </a:t>
            </a:r>
            <a:r>
              <a:rPr lang="en-CA" sz="1800" b="0" i="0" u="none" strike="noStrike" baseline="0">
                <a:solidFill>
                  <a:srgbClr val="000000"/>
                </a:solidFill>
                <a:latin typeface="AdvOT35fdff1a"/>
              </a:rPr>
              <a:t>and </a:t>
            </a:r>
            <a:r>
              <a:rPr lang="en-US" sz="1800" b="0" i="0" u="none" strike="noStrike" baseline="0">
                <a:solidFill>
                  <a:srgbClr val="000000"/>
                </a:solidFill>
                <a:latin typeface="AdvOT35fdff1a"/>
              </a:rPr>
              <a:t>associated cardiovascular risk factors should be arranged within 2 visits. Exogenous factors that can induce or aggravate hypertension should be assessed and removed if possible. Visit 2 should be </a:t>
            </a:r>
            <a:r>
              <a:rPr lang="en-CA" sz="1800" b="0" i="0" u="none" strike="noStrike" baseline="0">
                <a:solidFill>
                  <a:srgbClr val="000000"/>
                </a:solidFill>
                <a:latin typeface="AdvOT35fdff1a"/>
              </a:rPr>
              <a:t>scheduled within 1 month</a:t>
            </a:r>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19</a:t>
            </a:fld>
            <a:endParaRPr lang="en-US"/>
          </a:p>
        </p:txBody>
      </p:sp>
    </p:spTree>
    <p:extLst>
      <p:ext uri="{BB962C8B-B14F-4D97-AF65-F5344CB8AC3E}">
        <p14:creationId xmlns:p14="http://schemas.microsoft.com/office/powerpoint/2010/main" val="32847927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a:latin typeface="AdvOT35fdff1a"/>
              </a:rPr>
              <a:t>If the visit 1 mean AOBP or OBPM is high, a history and physical examination should be performed, and, if clinically indicated, diagnostic tests to search for target organ damage </a:t>
            </a:r>
            <a:r>
              <a:rPr lang="en-CA" sz="1800" b="0" i="0" u="none" strike="noStrike" baseline="0">
                <a:solidFill>
                  <a:srgbClr val="000000"/>
                </a:solidFill>
                <a:latin typeface="AdvOT35fdff1a"/>
              </a:rPr>
              <a:t>and </a:t>
            </a:r>
            <a:r>
              <a:rPr lang="en-US" sz="1800" b="0" i="0" u="none" strike="noStrike" baseline="0">
                <a:solidFill>
                  <a:srgbClr val="000000"/>
                </a:solidFill>
                <a:latin typeface="AdvOT35fdff1a"/>
              </a:rPr>
              <a:t>associated cardiovascular risk factors should be arranged within 2 visits. Exogenous factors that can induce or aggravate hypertension should be assessed and removed if possible. Visit 2 should be </a:t>
            </a:r>
            <a:r>
              <a:rPr lang="en-CA" sz="1800" b="0" i="0" u="none" strike="noStrike" baseline="0">
                <a:solidFill>
                  <a:srgbClr val="000000"/>
                </a:solidFill>
                <a:latin typeface="AdvOT35fdff1a"/>
              </a:rPr>
              <a:t>scheduled within 1 month</a:t>
            </a:r>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20</a:t>
            </a:fld>
            <a:endParaRPr lang="en-US"/>
          </a:p>
        </p:txBody>
      </p:sp>
    </p:spTree>
    <p:extLst>
      <p:ext uri="{BB962C8B-B14F-4D97-AF65-F5344CB8AC3E}">
        <p14:creationId xmlns:p14="http://schemas.microsoft.com/office/powerpoint/2010/main" val="34106007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a:t>Routine tests that should be performed for the investiga-tion of all patients with hypertension include the following: </a:t>
            </a:r>
          </a:p>
          <a:p>
            <a:pPr marL="685800" lvl="1" indent="-228600">
              <a:buFont typeface="+mj-lt"/>
              <a:buAutoNum type="arabicPeriod"/>
            </a:pPr>
            <a:r>
              <a:rPr lang="en-US"/>
              <a:t>Urinalysis (Grade D);</a:t>
            </a:r>
          </a:p>
          <a:p>
            <a:pPr marL="685800" lvl="1" indent="-228600">
              <a:buFont typeface="+mj-lt"/>
              <a:buAutoNum type="arabicPeriod"/>
            </a:pPr>
            <a:r>
              <a:rPr lang="en-US"/>
              <a:t>Blood chemistry (potassium, sodium, and creatinine; Grade D);</a:t>
            </a:r>
          </a:p>
          <a:p>
            <a:pPr marL="685800" lvl="1" indent="-228600">
              <a:buFont typeface="+mj-lt"/>
              <a:buAutoNum type="arabicPeriod"/>
            </a:pPr>
            <a:r>
              <a:rPr lang="en-US"/>
              <a:t>Fasting blood glucose and/or glycated hemoglobin (Grade D);</a:t>
            </a:r>
          </a:p>
          <a:p>
            <a:pPr marL="685800" lvl="1" indent="-228600">
              <a:buFont typeface="+mj-lt"/>
              <a:buAutoNum type="arabicPeriod"/>
            </a:pPr>
            <a:r>
              <a:rPr lang="en-US"/>
              <a:t>Serum total cholesterol, low-density lipoprotein, high-density lipoprotein (HDL), and non-HDL cholesterol, and triglycerides (Grade D); lipids may be drawn fasting or non-fasting (Grade C); and</a:t>
            </a:r>
          </a:p>
          <a:p>
            <a:pPr marL="685800" lvl="1" indent="-228600">
              <a:buFont typeface="+mj-lt"/>
              <a:buAutoNum type="arabicPeriod"/>
            </a:pPr>
            <a:r>
              <a:rPr lang="en-US"/>
              <a:t>Standard 12-lead electrocardiography (Grade C).</a:t>
            </a:r>
          </a:p>
          <a:p>
            <a:pPr marL="228600" indent="-228600">
              <a:buFont typeface="+mj-lt"/>
              <a:buAutoNum type="arabicPeriod"/>
            </a:pPr>
            <a:r>
              <a:rPr lang="en-US"/>
              <a:t>Assess urinary albumin excretion in patients with diabetes (Grade D). </a:t>
            </a:r>
          </a:p>
          <a:p>
            <a:pPr marL="228600" indent="-228600">
              <a:buFont typeface="+mj-lt"/>
              <a:buAutoNum type="arabicPeriod"/>
            </a:pPr>
            <a:r>
              <a:rPr lang="en-US"/>
              <a:t>All treated hypertensive patients should be monitored according to the current Diabetes Canada guidelines for the new appearance of diabetes (Grade B). </a:t>
            </a:r>
          </a:p>
          <a:p>
            <a:pPr marL="228600" indent="-228600">
              <a:buFont typeface="+mj-lt"/>
              <a:buAutoNum type="arabicPeriod"/>
            </a:pPr>
            <a:r>
              <a:rPr lang="en-US"/>
              <a:t>During the maintenance phase of hypertension manage-ment, tests (including those for electrolytes, creatinine, fasting lipids, and pregnancy) should be repeated with a frequency reflecting the clinical situation (Grade D; revised recommendation). </a:t>
            </a:r>
          </a:p>
          <a:p>
            <a:pPr marL="228600" indent="-228600">
              <a:buFont typeface="+mj-lt"/>
              <a:buAutoNum type="arabicPeriod"/>
            </a:pPr>
            <a:r>
              <a:rPr lang="en-US"/>
              <a:t>A pregnancy test should be considered before initiation of health behaviour management changes or drug therapy (Grade D; new recommendation). </a:t>
            </a:r>
          </a:p>
          <a:p>
            <a:pPr marL="228600" indent="-228600">
              <a:buFont typeface="+mj-lt"/>
              <a:buAutoNum type="arabicPeriod"/>
            </a:pPr>
            <a:r>
              <a:rPr lang="en-US"/>
              <a:t>Routine echocardiographic evaluation of all hypertensive patients is not recommended (Grade D). </a:t>
            </a:r>
          </a:p>
          <a:p>
            <a:pPr marL="228600" indent="-228600">
              <a:buFont typeface="+mj-lt"/>
              <a:buAutoNum type="arabicPeriod"/>
            </a:pPr>
            <a:r>
              <a:rPr lang="en-US"/>
              <a:t>An echocardiogram for assessment of left ventricular hypertrophy is useful in selected cases to help define the future risk of cardiovascular events (Grade C). </a:t>
            </a:r>
          </a:p>
          <a:p>
            <a:pPr marL="228600" indent="-228600">
              <a:buFont typeface="+mj-lt"/>
              <a:buAutoNum type="arabicPeriod"/>
            </a:pPr>
            <a:r>
              <a:rPr lang="en-US"/>
              <a:t>Echocardiographic assessment of left ventricular mass, as well as of systolic and diastolic left ventricular function is recommended for hypertensive patients suspected to have left ventricular dysfunction or coronary artery disease (CAD; Grade D). </a:t>
            </a:r>
          </a:p>
          <a:p>
            <a:pPr marL="228600" indent="-228600">
              <a:buFont typeface="+mj-lt"/>
              <a:buAutoNum type="arabicPeriod"/>
            </a:pPr>
            <a:r>
              <a:rPr lang="en-US"/>
              <a:t>Patients with hypertension and evidence of heart failure should have an objective assessment of left ventricular ejection fraction, either using echocardiogram or nuclear imaging (Grade D).</a:t>
            </a:r>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21</a:t>
            </a:fld>
            <a:endParaRPr lang="en-US"/>
          </a:p>
        </p:txBody>
      </p:sp>
    </p:spTree>
    <p:extLst>
      <p:ext uri="{BB962C8B-B14F-4D97-AF65-F5344CB8AC3E}">
        <p14:creationId xmlns:p14="http://schemas.microsoft.com/office/powerpoint/2010/main" val="24973379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a:t>Global cardiovascular risk should be assessed. Multifactorial risk assessment models can be used to: </a:t>
            </a:r>
          </a:p>
          <a:p>
            <a:pPr marL="742950" lvl="1" indent="-285750">
              <a:buFont typeface="+mj-lt"/>
              <a:buAutoNum type="romanLcPeriod"/>
            </a:pPr>
            <a:r>
              <a:rPr lang="en-US"/>
              <a:t>Predict more accurately an individual’s global cardiovascular risk (Grade A);</a:t>
            </a:r>
          </a:p>
          <a:p>
            <a:pPr marL="742950" lvl="1" indent="-285750">
              <a:buFont typeface="+mj-lt"/>
              <a:buAutoNum type="romanLcPeriod"/>
            </a:pPr>
            <a:r>
              <a:rPr lang="en-US"/>
              <a:t>Help engage individuals in conversations about health behaviour change to lower BP (Grade D); and,</a:t>
            </a:r>
          </a:p>
          <a:p>
            <a:pPr marL="742950" lvl="1" indent="-285750">
              <a:buFont typeface="+mj-lt"/>
              <a:buAutoNum type="romanLcPeriod"/>
            </a:pPr>
            <a:r>
              <a:rPr lang="en-US"/>
              <a:t>Use antihypertensive therapy more efficiently (Grade D).</a:t>
            </a:r>
          </a:p>
          <a:p>
            <a:pPr marL="742950" lvl="1" indent="-285750">
              <a:buFont typeface="+mj-lt"/>
              <a:buAutoNum type="romanLcPeriod"/>
            </a:pPr>
            <a:r>
              <a:rPr lang="en-US"/>
              <a:t>In the absence of Canadian data to determine the accuracy of risk calculations, avoid using absolute levels of risk to support treatment decisions (Grade C).</a:t>
            </a:r>
          </a:p>
          <a:p>
            <a:pPr marL="228600" indent="-228600">
              <a:buFont typeface="+mj-lt"/>
              <a:buAutoNum type="arabicPeriod"/>
            </a:pPr>
            <a:r>
              <a:rPr lang="en-US"/>
              <a:t>Consider informing patients of their global risk to improve the effectiveness of risk factor modification (Grade B). Consider also using analogies that describe comparative risk, such as “cardiovascular age,” “vascular age,” or “heart age” to inform patients of their risk status (Grade B).</a:t>
            </a:r>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22</a:t>
            </a:fld>
            <a:endParaRPr lang="en-US"/>
          </a:p>
        </p:txBody>
      </p:sp>
    </p:spTree>
    <p:extLst>
      <p:ext uri="{BB962C8B-B14F-4D97-AF65-F5344CB8AC3E}">
        <p14:creationId xmlns:p14="http://schemas.microsoft.com/office/powerpoint/2010/main" val="24339958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a:t>If at the last diagnostic visit the patient is not diagnosed as hypertensive and has no evidence of macrovascular target organ damage, the patient’s BP should be assessed at yearly intervals (Grade D)</a:t>
            </a:r>
          </a:p>
          <a:p>
            <a:pPr marL="228600" indent="-228600">
              <a:buFont typeface="+mj-lt"/>
              <a:buAutoNum type="arabicPeriod"/>
            </a:pPr>
            <a:r>
              <a:rPr lang="en-US"/>
              <a:t>Hypertensive patients actively modifying their health behaviours should be followed-up at 3- to 6-month intervals. Shorter intervals (every 1 or 2 months) are needed for patients with higher BP (Grade D).</a:t>
            </a:r>
          </a:p>
          <a:p>
            <a:pPr marL="228600" indent="-228600">
              <a:buFont typeface="+mj-lt"/>
              <a:buAutoNum type="arabicPeriod"/>
            </a:pPr>
            <a:r>
              <a:rPr lang="en-US"/>
              <a:t>Patients receiving antihypertensive drug treatment should be seen monthly or every 2 months, depending on the level of BP, until readings on 2 consecutive visits are below their target (Grade D). Shorter intervals between visits will be needed for symptomatic patients and those with severe hypertension, intolerance to antihypertensive drugs, or target organ damage (Grade D). When the target BP has been reached, patients should be seen at 3- to 6-month intervals (Grade D).</a:t>
            </a:r>
          </a:p>
          <a:p>
            <a:pPr marL="228600" indent="-228600">
              <a:buFont typeface="+mj-lt"/>
              <a:buAutoNum type="arabicPeriod"/>
            </a:pPr>
            <a:r>
              <a:rPr lang="en-US"/>
              <a:t>Standard OBPM should be used for follow-up. Measurement using electronic (oscillometric) upper arm devices is preferred over auscultation (Grade C).</a:t>
            </a:r>
          </a:p>
          <a:p>
            <a:pPr marL="228600" indent="-228600">
              <a:buFont typeface="+mj-lt"/>
              <a:buAutoNum type="arabicPeriod"/>
            </a:pPr>
            <a:r>
              <a:rPr lang="en-US"/>
              <a:t>ABPM or HBPM is recommended for follow-up of patients with demonstrated white coat effect (Grade D).</a:t>
            </a:r>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23</a:t>
            </a:fld>
            <a:endParaRPr lang="en-US"/>
          </a:p>
        </p:txBody>
      </p:sp>
    </p:spTree>
    <p:extLst>
      <p:ext uri="{BB962C8B-B14F-4D97-AF65-F5344CB8AC3E}">
        <p14:creationId xmlns:p14="http://schemas.microsoft.com/office/powerpoint/2010/main" val="39119702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The recommendation for the use of low-dose ASA in the primary prevention of cardiovascular disease has been removed.</a:t>
            </a:r>
          </a:p>
          <a:p>
            <a:pPr marL="742950" lvl="1" indent="-285750" algn="l">
              <a:buFont typeface="Arial" panose="020B0604020202020204" pitchFamily="34" charset="0"/>
              <a:buChar char="•"/>
            </a:pPr>
            <a:r>
              <a:rPr lang="en-US" sz="1800" b="0" i="0" u="none" strike="noStrike" baseline="0">
                <a:latin typeface="AdvOT35fdff1a"/>
              </a:rPr>
              <a:t>Hypertension Canada guidelines previously recommended that low-dose ASA be considered in all adults with hypertension who are 50 years of age or older for the primary prevention of cardiovascular disease. In light of emerging evidence on the balance of risks and bene</a:t>
            </a:r>
            <a:r>
              <a:rPr lang="en-US" sz="1800" b="0" i="0" u="none" strike="noStrike" baseline="0">
                <a:latin typeface="AdvOT35fdff1a+fb"/>
              </a:rPr>
              <a:t>fi</a:t>
            </a:r>
            <a:r>
              <a:rPr lang="en-US" sz="1800" b="0" i="0" u="none" strike="noStrike" baseline="0">
                <a:latin typeface="AdvOT35fdff1a"/>
              </a:rPr>
              <a:t>ts of low-dose ASA in this population, the HCGC voted to remove this recommendation </a:t>
            </a:r>
            <a:r>
              <a:rPr lang="en-CA" sz="1800" b="0" i="0" u="none" strike="noStrike" baseline="0">
                <a:latin typeface="AdvOT35fdff1a"/>
              </a:rPr>
              <a:t>for 2020.</a:t>
            </a:r>
            <a:endParaRPr lang="en-US"/>
          </a:p>
          <a:p>
            <a:pPr marL="285750" indent="-285750" algn="l">
              <a:buFont typeface="Arial" panose="020B0604020202020204" pitchFamily="34" charset="0"/>
              <a:buChar char="•"/>
            </a:pPr>
            <a:r>
              <a:rPr lang="en-US" sz="1800" b="0" i="0" u="none" strike="noStrike" baseline="0">
                <a:solidFill>
                  <a:srgbClr val="000000"/>
                </a:solidFill>
                <a:latin typeface="AdvOT35fdff1a"/>
              </a:rPr>
              <a:t>Statin therapy is recommended in hypertensive patients with 3 cardiovascular risk factors (Grade A in patients older than 40 years) or with established atherosclerotic disease.</a:t>
            </a:r>
          </a:p>
          <a:p>
            <a:pPr marL="285750" indent="-285750" algn="l">
              <a:buFont typeface="Arial" panose="020B0604020202020204" pitchFamily="34" charset="0"/>
              <a:buChar char="•"/>
            </a:pPr>
            <a:r>
              <a:rPr lang="en-US" sz="1800" b="0" i="0" u="none" strike="noStrike" baseline="0">
                <a:solidFill>
                  <a:srgbClr val="000000"/>
                </a:solidFill>
                <a:latin typeface="AdvOT35fdff1a"/>
              </a:rPr>
              <a:t>Tobacco use status of all patients should be updated on a regular basis and health care providers should clearly advise patients to quit smoking (Grade C).</a:t>
            </a:r>
          </a:p>
          <a:p>
            <a:pPr marL="285750" indent="-285750" algn="l">
              <a:buFont typeface="Arial" panose="020B0604020202020204" pitchFamily="34" charset="0"/>
              <a:buChar char="•"/>
            </a:pPr>
            <a:r>
              <a:rPr lang="en-US" sz="1800" b="0" i="0" u="none" strike="noStrike" baseline="0">
                <a:solidFill>
                  <a:srgbClr val="000000"/>
                </a:solidFill>
                <a:latin typeface="AdvOT35fdff1a"/>
              </a:rPr>
              <a:t>Advice in combinationwith pharmacotherapy (eg, varenicline, bupropion, nicotine replacement therapy) should be offered to all smokers with a goal of smoking cessation (Grade C).</a:t>
            </a:r>
          </a:p>
          <a:p>
            <a:pPr marL="285750" indent="-285750" algn="l">
              <a:buFont typeface="Arial" panose="020B0604020202020204" pitchFamily="34" charset="0"/>
              <a:buChar char="•"/>
            </a:pPr>
            <a:endParaRPr lang="en-US" sz="1800" b="0" i="0" u="none" strike="noStrike" baseline="0">
              <a:solidFill>
                <a:srgbClr val="000000"/>
              </a:solidFill>
              <a:latin typeface="AdvOT35fdff1a"/>
            </a:endParaRPr>
          </a:p>
          <a:p>
            <a:pPr marL="0" marR="0" lvl="0" indent="0" algn="l" defTabSz="457200" rtl="0" eaLnBrk="1" fontAlgn="auto" latinLnBrk="0" hangingPunct="1">
              <a:lnSpc>
                <a:spcPct val="100000"/>
              </a:lnSpc>
              <a:spcBef>
                <a:spcPct val="0"/>
              </a:spcBef>
              <a:spcAft>
                <a:spcPct val="0"/>
              </a:spcAft>
              <a:buClrTx/>
              <a:buSzTx/>
              <a:buFont typeface="Arial" panose="020B0604020202020204" pitchFamily="34" charset="0"/>
              <a:buNone/>
              <a:defRPr/>
            </a:pPr>
            <a:r>
              <a:rPr lang="en-US" sz="1800" b="1" i="0" u="none" strike="noStrike" baseline="0">
                <a:solidFill>
                  <a:srgbClr val="000000"/>
                </a:solidFill>
                <a:latin typeface="AdvOT35fdff1a"/>
              </a:rPr>
              <a:t>Reference: </a:t>
            </a:r>
          </a:p>
          <a:p>
            <a:pPr marL="0" marR="0" lvl="0" indent="0" algn="l" defTabSz="457200" rtl="0" eaLnBrk="1" fontAlgn="auto" latinLnBrk="0" hangingPunct="1">
              <a:lnSpc>
                <a:spcPct val="100000"/>
              </a:lnSpc>
              <a:spcBef>
                <a:spcPct val="0"/>
              </a:spcBef>
              <a:spcAft>
                <a:spcPct val="0"/>
              </a:spcAft>
              <a:buClrTx/>
              <a:buSzTx/>
              <a:buFont typeface="Arial" panose="020B0604020202020204" pitchFamily="34" charset="0"/>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marL="0" indent="0" algn="l">
              <a:buFont typeface="Arial" panose="020B0604020202020204" pitchFamily="34" charset="0"/>
              <a:buNone/>
            </a:pPr>
            <a:endParaRPr lang="en-CA" b="1"/>
          </a:p>
        </p:txBody>
      </p:sp>
      <p:sp>
        <p:nvSpPr>
          <p:cNvPr id="4" name="Slide Number Placeholder 3"/>
          <p:cNvSpPr>
            <a:spLocks noGrp="1"/>
          </p:cNvSpPr>
          <p:nvPr>
            <p:ph type="sldNum" sz="quarter" idx="5"/>
          </p:nvPr>
        </p:nvSpPr>
        <p:spPr/>
        <p:txBody>
          <a:bodyPr/>
          <a:lstStyle/>
          <a:p>
            <a:fld id="{E0DAFB86-E9BC-A04A-BD29-7ECBFF04B708}" type="slidenum">
              <a:rPr lang="en-US" smtClean="0"/>
              <a:t>26</a:t>
            </a:fld>
            <a:endParaRPr lang="en-US"/>
          </a:p>
        </p:txBody>
      </p:sp>
    </p:spTree>
    <p:extLst>
      <p:ext uri="{BB962C8B-B14F-4D97-AF65-F5344CB8AC3E}">
        <p14:creationId xmlns:p14="http://schemas.microsoft.com/office/powerpoint/2010/main" val="20223809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CA" sz="1800" b="1" i="0" u="none" strike="noStrike" baseline="0">
                <a:latin typeface="AdvOT99a826ed.B"/>
              </a:rPr>
              <a:t>Diet</a:t>
            </a:r>
          </a:p>
          <a:p>
            <a:pPr algn="l"/>
            <a:r>
              <a:rPr lang="en-US" sz="1800" b="0" i="0" u="none" strike="noStrike" baseline="0">
                <a:latin typeface="AdvOT35fdff1a"/>
              </a:rPr>
              <a:t>It is recommended that hypertensive patients and normotensive individuals at increased risk of developing hypertension consume a diet that emphasizes </a:t>
            </a:r>
            <a:r>
              <a:rPr lang="en-US" sz="1800" b="0" i="0" u="none" strike="noStrike" baseline="0">
                <a:solidFill>
                  <a:srgbClr val="000000"/>
                </a:solidFill>
                <a:latin typeface="AdvOT35fdff1a"/>
              </a:rPr>
              <a:t>fruits, vegetables, low-fat dairy products, whole grain foods rich in dietary </a:t>
            </a:r>
            <a:r>
              <a:rPr lang="en-US" sz="1800" b="0" i="0" u="none" strike="noStrike" baseline="0" err="1">
                <a:solidFill>
                  <a:srgbClr val="000000"/>
                </a:solidFill>
                <a:latin typeface="AdvOT35fdff1a+fb"/>
              </a:rPr>
              <a:t>fi</a:t>
            </a:r>
            <a:r>
              <a:rPr lang="en-US" sz="1800" b="0" i="0" u="none" strike="noStrike" baseline="0" err="1">
                <a:solidFill>
                  <a:srgbClr val="000000"/>
                </a:solidFill>
                <a:latin typeface="AdvOT35fdff1a"/>
              </a:rPr>
              <a:t>bre, and protein from plant sources that is reduced in saturated fat and cholesterol</a:t>
            </a:r>
          </a:p>
          <a:p>
            <a:pPr algn="l"/>
            <a:r>
              <a:rPr lang="en-US" sz="1800" b="0" i="0" u="none" strike="noStrike" baseline="0">
                <a:solidFill>
                  <a:srgbClr val="000000"/>
                </a:solidFill>
                <a:latin typeface="AdvOT35fdff1a"/>
              </a:rPr>
              <a:t>(Dietary Approaches to Stop Hypertension [DASH] </a:t>
            </a:r>
            <a:r>
              <a:rPr lang="en-CA" sz="1800" b="0" i="0" u="none" strike="noStrike" baseline="0">
                <a:solidFill>
                  <a:srgbClr val="000000"/>
                </a:solidFill>
                <a:latin typeface="AdvOT35fdff1a"/>
              </a:rPr>
              <a:t>diet).</a:t>
            </a:r>
          </a:p>
          <a:p>
            <a:pPr algn="l"/>
            <a:endParaRPr lang="en-CA" sz="1800" b="0" i="0" u="none" strike="noStrike" baseline="0">
              <a:solidFill>
                <a:srgbClr val="000000"/>
              </a:solidFill>
              <a:latin typeface="AdvOT35fdff1a"/>
            </a:endParaRPr>
          </a:p>
          <a:p>
            <a:pPr algn="l"/>
            <a:r>
              <a:rPr lang="en-CA" sz="1800" b="1" i="0" u="none" strike="noStrike" baseline="0">
                <a:solidFill>
                  <a:srgbClr val="000000"/>
                </a:solidFill>
                <a:latin typeface="AdvOT99a826ed.B"/>
              </a:rPr>
              <a:t>Sodium intake</a:t>
            </a:r>
          </a:p>
          <a:p>
            <a:pPr algn="l"/>
            <a:r>
              <a:rPr lang="en-US" sz="1800" b="0" i="0" u="none" strike="noStrike" baseline="0">
                <a:solidFill>
                  <a:srgbClr val="000000"/>
                </a:solidFill>
                <a:latin typeface="AdvOT35fdff1a"/>
              </a:rPr>
              <a:t>To prevent hypertension and reduce BP in hypertensive adults, consider reducing sodium intake toward 2000mg (5 g of salt or 87 mmol of sodium) per day (Grade A).</a:t>
            </a:r>
          </a:p>
          <a:p>
            <a:pPr algn="l"/>
            <a:endParaRPr lang="en-US" sz="1800" b="0" i="0" u="none" strike="noStrike" baseline="0">
              <a:solidFill>
                <a:srgbClr val="000000"/>
              </a:solidFill>
              <a:latin typeface="AdvOT99a826ed.B"/>
            </a:endParaRPr>
          </a:p>
          <a:p>
            <a:pPr algn="l"/>
            <a:r>
              <a:rPr lang="en-US" sz="1800" b="1" i="0" u="none" strike="noStrike" baseline="0">
                <a:solidFill>
                  <a:srgbClr val="000000"/>
                </a:solidFill>
                <a:latin typeface="AdvOT99a826ed.B"/>
              </a:rPr>
              <a:t>Calcium and magnesium intake</a:t>
            </a:r>
          </a:p>
          <a:p>
            <a:pPr algn="l"/>
            <a:r>
              <a:rPr lang="en-US" sz="1800" b="0" i="0" u="none" strike="noStrike" baseline="0">
                <a:solidFill>
                  <a:srgbClr val="000000"/>
                </a:solidFill>
                <a:latin typeface="AdvOT35fdff1a"/>
              </a:rPr>
              <a:t>Supplementation of calcium and magnesium is not recommended for the prevention or treatment of hypertension </a:t>
            </a:r>
            <a:r>
              <a:rPr lang="en-CA" sz="1800" b="0" i="0" u="none" strike="noStrike" baseline="0">
                <a:solidFill>
                  <a:srgbClr val="000000"/>
                </a:solidFill>
                <a:latin typeface="AdvOT35fdff1a"/>
              </a:rPr>
              <a:t>(Grade B).</a:t>
            </a:r>
          </a:p>
          <a:p>
            <a:pPr algn="l"/>
            <a:endParaRPr lang="en-CA" sz="1800" b="0" i="0" u="none" strike="noStrike" baseline="0">
              <a:solidFill>
                <a:srgbClr val="000000"/>
              </a:solidFill>
              <a:latin typeface="AdvOT99a826ed.B"/>
            </a:endParaRPr>
          </a:p>
          <a:p>
            <a:pPr algn="l"/>
            <a:r>
              <a:rPr lang="en-CA" sz="1800" b="1" i="0" u="none" strike="noStrike" baseline="0">
                <a:solidFill>
                  <a:srgbClr val="000000"/>
                </a:solidFill>
                <a:latin typeface="AdvOT99a826ed.B"/>
              </a:rPr>
              <a:t>Potassium intake</a:t>
            </a:r>
          </a:p>
          <a:p>
            <a:pPr algn="l"/>
            <a:r>
              <a:rPr lang="en-US" sz="1800" b="0" i="0" u="none" strike="noStrike" baseline="0">
                <a:solidFill>
                  <a:srgbClr val="000000"/>
                </a:solidFill>
                <a:latin typeface="AdvOT35fdff1a"/>
              </a:rPr>
              <a:t>In patients not at risk of hyperkalemia, increase dietary potassium intake to reduce BP (Grade A).</a:t>
            </a:r>
          </a:p>
          <a:p>
            <a:pPr algn="l"/>
            <a:endParaRPr lang="en-CA" sz="1800" b="0" i="0" u="none" strike="noStrike" baseline="0">
              <a:solidFill>
                <a:srgbClr val="000000"/>
              </a:solidFill>
              <a:latin typeface="AdvOT99a826ed.B"/>
            </a:endParaRPr>
          </a:p>
          <a:p>
            <a:pPr algn="l"/>
            <a:r>
              <a:rPr lang="en-CA" sz="1800" b="1" i="0" u="none" strike="noStrike" baseline="0">
                <a:solidFill>
                  <a:srgbClr val="000000"/>
                </a:solidFill>
                <a:latin typeface="AdvOT99a826ed.B"/>
              </a:rPr>
              <a:t>Stress management</a:t>
            </a:r>
          </a:p>
          <a:p>
            <a:pPr algn="l"/>
            <a:r>
              <a:rPr lang="en-US" sz="1800" b="0" i="0" u="none" strike="noStrike" baseline="0">
                <a:solidFill>
                  <a:srgbClr val="000000"/>
                </a:solidFill>
                <a:latin typeface="AdvOT35fdff1a"/>
              </a:rPr>
              <a:t>In hypertensive patients in whom stress might be contributing to high BP, stress management should be considered as an intervention (Grade D).</a:t>
            </a:r>
          </a:p>
          <a:p>
            <a:pPr algn="l"/>
            <a:r>
              <a:rPr lang="en-US" sz="1800" b="0" i="0" u="none" strike="noStrike" baseline="0">
                <a:solidFill>
                  <a:srgbClr val="000000"/>
                </a:solidFill>
                <a:latin typeface="AdvOT35fdff1a"/>
              </a:rPr>
              <a:t>Individualized cognitive-behavioural interventions are more likely to be effective when relaxation techniques </a:t>
            </a:r>
            <a:r>
              <a:rPr lang="en-CA" sz="1800" b="0" i="0" u="none" strike="noStrike" baseline="0">
                <a:solidFill>
                  <a:srgbClr val="000000"/>
                </a:solidFill>
                <a:latin typeface="AdvOT35fdff1a"/>
              </a:rPr>
              <a:t>are used (Grade B).</a:t>
            </a:r>
          </a:p>
          <a:p>
            <a:pPr algn="l"/>
            <a:endParaRPr lang="en-CA" sz="1800" b="0" i="0" u="none" strike="noStrike" baseline="0">
              <a:solidFill>
                <a:srgbClr val="000000"/>
              </a:solidFill>
              <a:latin typeface="AdvOT35fdff1a"/>
            </a:endParaRPr>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b="1"/>
          </a:p>
        </p:txBody>
      </p:sp>
      <p:sp>
        <p:nvSpPr>
          <p:cNvPr id="4" name="Slide Number Placeholder 3"/>
          <p:cNvSpPr>
            <a:spLocks noGrp="1"/>
          </p:cNvSpPr>
          <p:nvPr>
            <p:ph type="sldNum" sz="quarter" idx="5"/>
          </p:nvPr>
        </p:nvSpPr>
        <p:spPr/>
        <p:txBody>
          <a:bodyPr/>
          <a:lstStyle/>
          <a:p>
            <a:fld id="{E0DAFB86-E9BC-A04A-BD29-7ECBFF04B708}" type="slidenum">
              <a:rPr lang="en-US" smtClean="0"/>
              <a:t>28</a:t>
            </a:fld>
            <a:endParaRPr lang="en-US"/>
          </a:p>
        </p:txBody>
      </p:sp>
    </p:spTree>
    <p:extLst>
      <p:ext uri="{BB962C8B-B14F-4D97-AF65-F5344CB8AC3E}">
        <p14:creationId xmlns:p14="http://schemas.microsoft.com/office/powerpoint/2010/main" val="318827325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None/>
            </a:pPr>
            <a:r>
              <a:rPr lang="en-US" b="0" i="0" u="none" strike="noStrike" baseline="0">
                <a:latin typeface="AdvOT35fdff1a"/>
              </a:rPr>
              <a:t>Before advising an increase in potassium intake, the following types of patients, who are at high risk of developing hyperkalemia, should be assessed for suitability, and monitored closely:</a:t>
            </a:r>
          </a:p>
          <a:p>
            <a:pPr marL="171450" indent="-171450">
              <a:buFont typeface="Arial" panose="020B0604020202020204" pitchFamily="34" charset="0"/>
              <a:buChar char="•"/>
            </a:pPr>
            <a:r>
              <a:rPr lang="en-CA" b="0" i="0" u="none" strike="noStrike" baseline="0">
                <a:latin typeface="AdvOT35fdff1a"/>
              </a:rPr>
              <a:t>Patients taking renin-angiotensin-aldosterone inhibitors</a:t>
            </a:r>
          </a:p>
          <a:p>
            <a:pPr marL="171450" indent="-171450">
              <a:buFont typeface="Arial" panose="020B0604020202020204" pitchFamily="34" charset="0"/>
              <a:buChar char="•"/>
            </a:pPr>
            <a:r>
              <a:rPr lang="en-US" b="0" i="0" u="none" strike="noStrike" baseline="0">
                <a:latin typeface="AdvOT35fdff1a"/>
              </a:rPr>
              <a:t>Patients taking other drugs that can cause hyperkalemia (eg, trimethoprim </a:t>
            </a:r>
            <a:r>
              <a:rPr lang="en-CA" b="0" i="0" u="none" strike="noStrike" baseline="0">
                <a:latin typeface="AdvOT35fdff1a"/>
              </a:rPr>
              <a:t>and sulfamethoxazole, amiloride, triamterene)</a:t>
            </a:r>
          </a:p>
          <a:p>
            <a:pPr marL="171450" indent="-171450">
              <a:buFont typeface="Arial" panose="020B0604020202020204" pitchFamily="34" charset="0"/>
              <a:buChar char="•"/>
            </a:pPr>
            <a:r>
              <a:rPr lang="en-US" b="0" i="0" u="none" strike="noStrike" baseline="0">
                <a:latin typeface="AdvOT35fdff1a"/>
              </a:rPr>
              <a:t>Chronic kidney disease (glomerular </a:t>
            </a:r>
            <a:r>
              <a:rPr lang="en-US" b="0" i="0" u="none" strike="noStrike" baseline="0">
                <a:latin typeface="AdvOT35fdff1a+fb"/>
              </a:rPr>
              <a:t>fi</a:t>
            </a:r>
            <a:r>
              <a:rPr lang="en-US" b="0" i="0" u="none" strike="noStrike" baseline="0">
                <a:latin typeface="AdvOT35fdff1a"/>
              </a:rPr>
              <a:t>ltration rate </a:t>
            </a:r>
            <a:r>
              <a:rPr lang="en-US" b="0" i="0" u="none" strike="noStrike" baseline="0">
                <a:latin typeface="AdvP4C4E51"/>
              </a:rPr>
              <a:t>&lt; </a:t>
            </a:r>
            <a:r>
              <a:rPr lang="en-US" b="0" i="0" u="none" strike="noStrike" baseline="0">
                <a:latin typeface="AdvOT35fdff1a"/>
              </a:rPr>
              <a:t>45 mL/min/1.73 m</a:t>
            </a:r>
            <a:r>
              <a:rPr lang="en-US" b="0" i="0" u="none" strike="noStrike" baseline="30000">
                <a:latin typeface="AdvOT35fdff1a"/>
              </a:rPr>
              <a:t>2</a:t>
            </a:r>
            <a:r>
              <a:rPr lang="en-US" b="0" i="0" u="none" strike="noStrike" baseline="0">
                <a:latin typeface="AdvOT35fdff1a"/>
              </a:rPr>
              <a:t>) </a:t>
            </a:r>
          </a:p>
          <a:p>
            <a:pPr marL="171450" indent="-171450">
              <a:buFont typeface="Arial" panose="020B0604020202020204" pitchFamily="34" charset="0"/>
              <a:buChar char="•"/>
            </a:pPr>
            <a:r>
              <a:rPr lang="en-CA" b="0" i="0" u="none" strike="noStrike" baseline="0">
                <a:latin typeface="AdvOT35fdff1a"/>
              </a:rPr>
              <a:t>Baseline serum potassium </a:t>
            </a:r>
            <a:r>
              <a:rPr lang="en-CA" b="0" i="0" u="none" strike="noStrike" baseline="0">
                <a:latin typeface="AdvP4C4E51"/>
              </a:rPr>
              <a:t>&gt; </a:t>
            </a:r>
            <a:r>
              <a:rPr lang="en-CA" b="0" i="0" u="none" strike="noStrike" baseline="0">
                <a:latin typeface="AdvOT35fdff1a"/>
              </a:rPr>
              <a:t>4.5 mmol/L</a:t>
            </a:r>
            <a:endParaRPr lang="en-CA" sz="1800"/>
          </a:p>
          <a:p>
            <a:pPr algn="l"/>
            <a:endParaRPr lang="en-CA" sz="1800" b="0" i="0" u="none" strike="noStrike" baseline="0">
              <a:solidFill>
                <a:srgbClr val="000000"/>
              </a:solidFill>
              <a:latin typeface="AdvOT35fdff1a"/>
            </a:endParaRPr>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29</a:t>
            </a:fld>
            <a:endParaRPr lang="en-US"/>
          </a:p>
        </p:txBody>
      </p:sp>
    </p:spTree>
    <p:extLst>
      <p:ext uri="{BB962C8B-B14F-4D97-AF65-F5344CB8AC3E}">
        <p14:creationId xmlns:p14="http://schemas.microsoft.com/office/powerpoint/2010/main" val="398021896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514350" indent="-514350">
              <a:buFont typeface="+mj-lt"/>
              <a:buAutoNum type="arabicPeriod"/>
            </a:pPr>
            <a:r>
              <a:rPr lang="en-US"/>
              <a:t>Hypertension Canada continues to promote a risk-based approach to treatment thresholds and targets</a:t>
            </a:r>
          </a:p>
          <a:p>
            <a:pPr marL="514350" indent="-514350">
              <a:buFont typeface="+mj-lt"/>
              <a:buAutoNum type="arabicPeriod"/>
            </a:pPr>
            <a:r>
              <a:rPr lang="en-US"/>
              <a:t>Hypertension Canada continues to encourage the use of clinical judgement and shared decision making when identifying BP targets to ensure feasibility in the patient’s broader clinical, social, and economic context.</a:t>
            </a:r>
          </a:p>
          <a:p>
            <a:pPr marL="514350" indent="-514350">
              <a:buFont typeface="+mj-lt"/>
              <a:buAutoNum type="arabicPeriod"/>
            </a:pPr>
            <a:r>
              <a:rPr lang="en-US"/>
              <a:t>Patients with existing cardiovascular disease or with elevated cardiovascular risk should be considered for intensive SBP targets (ie, SBP ≤ 120 mm Hg).</a:t>
            </a:r>
          </a:p>
          <a:p>
            <a:pPr marL="514350" indent="-514350">
              <a:buFont typeface="+mj-lt"/>
              <a:buAutoNum type="arabicPeriod"/>
            </a:pPr>
            <a:r>
              <a:rPr lang="en-US"/>
              <a:t>Angiotensin converting enzyme (ACE) inhibitors, angiotensin receptor blockers (ARBs), calcium channel blockers (CCBs), and longer-acting thiazide-like diuretics continue to be recommended as effective first-line treatment in all adults with uncomplicated hypertension.</a:t>
            </a:r>
          </a:p>
          <a:p>
            <a:pPr marL="514350" indent="-514350">
              <a:buFont typeface="+mj-lt"/>
              <a:buAutoNum type="arabicPeriod"/>
            </a:pPr>
            <a:r>
              <a:rPr lang="en-US"/>
              <a:t>ß-Blockers can be used safely as first-line therapy in younger patients only with uncomplicated hypertension.</a:t>
            </a:r>
            <a:endParaRPr lang="en-CA"/>
          </a:p>
          <a:p>
            <a:pPr algn="l"/>
            <a:endParaRPr lang="en-CA" sz="1800" b="0" i="0" u="none" strike="noStrike" baseline="0">
              <a:solidFill>
                <a:srgbClr val="000000"/>
              </a:solidFill>
              <a:latin typeface="AdvOT35fdff1a"/>
            </a:endParaRPr>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31</a:t>
            </a:fld>
            <a:endParaRPr lang="en-US"/>
          </a:p>
        </p:txBody>
      </p:sp>
    </p:spTree>
    <p:extLst>
      <p:ext uri="{BB962C8B-B14F-4D97-AF65-F5344CB8AC3E}">
        <p14:creationId xmlns:p14="http://schemas.microsoft.com/office/powerpoint/2010/main" val="28981236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Approximately 23% of Canadian adults have hypertension</a:t>
            </a:r>
          </a:p>
          <a:p>
            <a:r>
              <a:rPr lang="en-US" dirty="0"/>
              <a:t>More patients visit primary care physicians and receive prescriptions for the treatment of hypertension than for any other medical disorder</a:t>
            </a:r>
          </a:p>
          <a:p>
            <a:r>
              <a:rPr lang="en-US" dirty="0"/>
              <a:t>4 million prescriptions for antihypertensive medications are written every month in Canada</a:t>
            </a:r>
          </a:p>
          <a:p>
            <a:r>
              <a:rPr lang="en-US" dirty="0"/>
              <a:t>Cost to manage patients with hypertension and related complications approaches 10% of all health care spending</a:t>
            </a:r>
          </a:p>
          <a:p>
            <a:pPr lvl="1"/>
            <a:r>
              <a:rPr lang="en-US" dirty="0"/>
              <a:t>In 2010, through direct and indirect costs, hypertension cost the Canadian health care system over 13 billion dollars annually.</a:t>
            </a:r>
          </a:p>
          <a:p>
            <a:endParaRPr lang="en-CA" dirty="0"/>
          </a:p>
          <a:p>
            <a:pPr marL="457188" lvl="0" indent="-457188" algn="l" rtl="0">
              <a:lnSpc>
                <a:spcPct val="100000"/>
              </a:lnSpc>
              <a:spcBef>
                <a:spcPct val="0"/>
              </a:spcBef>
              <a:spcAft>
                <a:spcPct val="0"/>
              </a:spcAft>
              <a:buClr>
                <a:schemeClr val="dk1"/>
              </a:buClr>
              <a:buSzPts val="1200"/>
              <a:buFont typeface="Calibri" panose="020F0502020204030204"/>
              <a:buAutoNum type="arabicPeriod"/>
            </a:pPr>
            <a:r>
              <a:rPr lang="en-CA" sz="1200" dirty="0">
                <a:solidFill>
                  <a:schemeClr val="dk1"/>
                </a:solidFill>
                <a:latin typeface="Calibri" panose="020F0502020204030204"/>
                <a:ea typeface="Calibri" panose="020F0502020204030204"/>
                <a:cs typeface="Calibri" charset="0"/>
                <a:sym typeface="Calibri" panose="020F0502020204030204"/>
              </a:rPr>
              <a:t>Robitaille C, et al. CMAJ 2012;184:E49-56</a:t>
            </a:r>
            <a:endParaRPr lang="en-CA" sz="1600" dirty="0"/>
          </a:p>
          <a:p>
            <a:pPr marL="457188" lvl="0" indent="-457188" algn="l" rtl="0">
              <a:lnSpc>
                <a:spcPct val="100000"/>
              </a:lnSpc>
              <a:spcBef>
                <a:spcPct val="0"/>
              </a:spcBef>
              <a:spcAft>
                <a:spcPct val="0"/>
              </a:spcAft>
              <a:buClr>
                <a:schemeClr val="dk1"/>
              </a:buClr>
              <a:buSzPts val="1200"/>
              <a:buFont typeface="Calibri" panose="020F0502020204030204"/>
              <a:buAutoNum type="arabicPeriod"/>
            </a:pPr>
            <a:r>
              <a:rPr lang="en-CA" sz="1200" dirty="0">
                <a:solidFill>
                  <a:schemeClr val="dk1"/>
                </a:solidFill>
                <a:latin typeface="Calibri" panose="020F0502020204030204"/>
                <a:ea typeface="Calibri" panose="020F0502020204030204"/>
                <a:cs typeface="Calibri" charset="0"/>
                <a:sym typeface="Calibri" panose="020F0502020204030204"/>
              </a:rPr>
              <a:t>Morgan S. Med Care 2004;42:635-42.</a:t>
            </a:r>
            <a:endParaRPr lang="en-CA" sz="1600" dirty="0"/>
          </a:p>
          <a:p>
            <a:pPr marL="457188" lvl="0" indent="-457188" algn="l" rtl="0">
              <a:lnSpc>
                <a:spcPct val="100000"/>
              </a:lnSpc>
              <a:spcBef>
                <a:spcPct val="0"/>
              </a:spcBef>
              <a:spcAft>
                <a:spcPct val="0"/>
              </a:spcAft>
              <a:buClr>
                <a:schemeClr val="dk1"/>
              </a:buClr>
              <a:buSzPts val="1200"/>
              <a:buFont typeface="Calibri" panose="020F0502020204030204"/>
              <a:buAutoNum type="arabicPeriod"/>
            </a:pPr>
            <a:r>
              <a:rPr lang="en-CA" sz="1200" dirty="0">
                <a:solidFill>
                  <a:schemeClr val="dk1"/>
                </a:solidFill>
                <a:latin typeface="Calibri" panose="020F0502020204030204"/>
                <a:ea typeface="Calibri" panose="020F0502020204030204"/>
                <a:cs typeface="Calibri" charset="0"/>
                <a:sym typeface="Calibri" panose="020F0502020204030204"/>
              </a:rPr>
              <a:t>Campbell NR, et al.. J </a:t>
            </a:r>
            <a:r>
              <a:rPr lang="en-CA" sz="1200" dirty="0" err="1">
                <a:solidFill>
                  <a:schemeClr val="dk1"/>
                </a:solidFill>
                <a:latin typeface="Calibri" panose="020F0502020204030204"/>
                <a:ea typeface="Calibri" panose="020F0502020204030204"/>
                <a:cs typeface="Calibri" charset="0"/>
                <a:sym typeface="Calibri" panose="020F0502020204030204"/>
              </a:rPr>
              <a:t>Hypertens</a:t>
            </a:r>
            <a:r>
              <a:rPr lang="en-CA" sz="1200" dirty="0">
                <a:solidFill>
                  <a:schemeClr val="dk1"/>
                </a:solidFill>
                <a:latin typeface="Calibri" panose="020F0502020204030204"/>
                <a:ea typeface="Calibri" panose="020F0502020204030204"/>
                <a:cs typeface="Calibri" charset="0"/>
                <a:sym typeface="Calibri" panose="020F0502020204030204"/>
              </a:rPr>
              <a:t> 2003;21: 1591-7. </a:t>
            </a:r>
            <a:endParaRPr lang="en-CA" sz="1600" dirty="0"/>
          </a:p>
          <a:p>
            <a:pPr marL="457188" lvl="0" indent="-457188" algn="l" rtl="0">
              <a:lnSpc>
                <a:spcPct val="100000"/>
              </a:lnSpc>
              <a:spcBef>
                <a:spcPct val="0"/>
              </a:spcBef>
              <a:spcAft>
                <a:spcPct val="0"/>
              </a:spcAft>
              <a:buClr>
                <a:schemeClr val="dk1"/>
              </a:buClr>
              <a:buSzPts val="1200"/>
              <a:buFont typeface="Calibri" panose="020F0502020204030204"/>
              <a:buAutoNum type="arabicPeriod"/>
            </a:pPr>
            <a:r>
              <a:rPr lang="en-CA" sz="1200" dirty="0">
                <a:solidFill>
                  <a:schemeClr val="dk1"/>
                </a:solidFill>
                <a:latin typeface="Calibri" panose="020F0502020204030204"/>
                <a:ea typeface="Calibri" panose="020F0502020204030204"/>
                <a:cs typeface="Calibri" charset="0"/>
                <a:sym typeface="Calibri" panose="020F0502020204030204"/>
              </a:rPr>
              <a:t>World Health Organization. 2008-2013 action plan for global strategy for the prevention and control of noncommunicable diseases, 2008. Available at: </a:t>
            </a:r>
            <a:r>
              <a:rPr lang="en-CA" sz="1200" u="sng" dirty="0">
                <a:solidFill>
                  <a:schemeClr val="dk1"/>
                </a:solidFill>
                <a:latin typeface="Calibri" panose="020F0502020204030204"/>
                <a:ea typeface="Calibri" panose="020F0502020204030204"/>
                <a:cs typeface="Calibri" charset="0"/>
                <a:sym typeface="Calibri" panose="020F0502020204030204"/>
                <a:hlinkClick r:id="rId3">
                  <a:extLst>
                    <a:ext uri="{A12FA001-AC4F-418D-AE19-62706E023703}">
                      <ahyp:hlinkClr xmlns:ahyp="http://schemas.microsoft.com/office/drawing/2018/hyperlinkcolor" val="tx"/>
                    </a:ext>
                  </a:extLst>
                </a:hlinkClick>
              </a:rPr>
              <a:t>http://www.who.int/nmh/publications/9789241597418/en/</a:t>
            </a:r>
            <a:r>
              <a:rPr lang="en-CA" sz="1200" dirty="0">
                <a:solidFill>
                  <a:schemeClr val="dk1"/>
                </a:solidFill>
                <a:latin typeface="Calibri" panose="020F0502020204030204"/>
                <a:ea typeface="Calibri" panose="020F0502020204030204"/>
                <a:cs typeface="Calibri" charset="0"/>
                <a:sym typeface="Calibri" panose="020F0502020204030204"/>
              </a:rPr>
              <a:t>.  Accessed Sep 30, 2017</a:t>
            </a:r>
            <a:endParaRPr lang="en-CA" sz="1600" dirty="0"/>
          </a:p>
          <a:p>
            <a:pPr marL="0" lvl="0" indent="0" algn="l" rtl="0">
              <a:lnSpc>
                <a:spcPct val="100000"/>
              </a:lnSpc>
              <a:spcBef>
                <a:spcPct val="0"/>
              </a:spcBef>
              <a:spcAft>
                <a:spcPct val="0"/>
              </a:spcAft>
              <a:buSzPts val="1400"/>
              <a:buNone/>
            </a:pPr>
            <a:r>
              <a:rPr lang="en-CA" dirty="0"/>
              <a:t>5.  Weaver CG et. al, Hypertension. 2015;66:502-508.</a:t>
            </a:r>
          </a:p>
          <a:p>
            <a:endParaRPr lang="en-CA" dirty="0"/>
          </a:p>
        </p:txBody>
      </p:sp>
      <p:sp>
        <p:nvSpPr>
          <p:cNvPr id="4" name="Slide Number Placeholder 3"/>
          <p:cNvSpPr>
            <a:spLocks noGrp="1"/>
          </p:cNvSpPr>
          <p:nvPr>
            <p:ph type="sldNum" sz="quarter" idx="5"/>
          </p:nvPr>
        </p:nvSpPr>
        <p:spPr/>
        <p:txBody>
          <a:bodyPr/>
          <a:lstStyle/>
          <a:p>
            <a:fld id="{E0DAFB86-E9BC-A04A-BD29-7ECBFF04B708}" type="slidenum">
              <a:rPr lang="en-US" smtClean="0"/>
              <a:t>6</a:t>
            </a:fld>
            <a:endParaRPr lang="en-US"/>
          </a:p>
        </p:txBody>
      </p:sp>
    </p:spTree>
    <p:extLst>
      <p:ext uri="{BB962C8B-B14F-4D97-AF65-F5344CB8AC3E}">
        <p14:creationId xmlns:p14="http://schemas.microsoft.com/office/powerpoint/2010/main" val="150862332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a:solidFill>
                  <a:srgbClr val="000000"/>
                </a:solidFill>
                <a:latin typeface="AdvOT35fdff1a"/>
              </a:rPr>
              <a:t>For high-risk patients, aged 50 years or older, with SBP levels </a:t>
            </a:r>
            <a:r>
              <a:rPr lang="en-US" sz="1800" b="0" i="0" u="none" strike="noStrike" baseline="0">
                <a:solidFill>
                  <a:srgbClr val="000000"/>
                </a:solidFill>
                <a:latin typeface="Calibri" panose="020F0502020204030204" pitchFamily="34" charset="0"/>
                <a:cs typeface="Calibri" panose="020F0502020204030204" pitchFamily="34" charset="0"/>
              </a:rPr>
              <a:t>≥</a:t>
            </a:r>
            <a:r>
              <a:rPr lang="en-US" sz="1800" b="0" i="0" u="none" strike="noStrike" baseline="0">
                <a:solidFill>
                  <a:srgbClr val="000000"/>
                </a:solidFill>
                <a:latin typeface="AdvP4C4E74"/>
              </a:rPr>
              <a:t> </a:t>
            </a:r>
            <a:r>
              <a:rPr lang="en-US" sz="1800" b="0" i="0" u="none" strike="noStrike" baseline="0">
                <a:solidFill>
                  <a:srgbClr val="000000"/>
                </a:solidFill>
                <a:latin typeface="AdvOT35fdff1a"/>
              </a:rPr>
              <a:t>130 mm Hg, intensive management to target a </a:t>
            </a:r>
            <a:r>
              <a:rPr lang="en-US" sz="1800" b="0" i="0" u="none" strike="noStrike" baseline="0">
                <a:latin typeface="AdvOT35fdff1a"/>
              </a:rPr>
              <a:t>SBP </a:t>
            </a:r>
            <a:r>
              <a:rPr lang="en-US" sz="1800" b="0" i="0" u="none" strike="noStrike" baseline="0">
                <a:latin typeface="AdvP4C4E51"/>
              </a:rPr>
              <a:t>&lt; </a:t>
            </a:r>
            <a:r>
              <a:rPr lang="en-US" sz="1800" b="0" i="0" u="none" strike="noStrike" baseline="0">
                <a:latin typeface="AdvOT35fdff1a"/>
              </a:rPr>
              <a:t>120 mm Hg should be considered. Intensive management should be guided by AOBP measurements. </a:t>
            </a:r>
            <a:r>
              <a:rPr lang="en-CA" sz="1800" b="0" i="0" u="none" strike="noStrike" baseline="0">
                <a:latin typeface="AdvOT35fdff1a"/>
              </a:rPr>
              <a:t>Patient selection for intensive</a:t>
            </a:r>
          </a:p>
          <a:p>
            <a:pPr algn="l"/>
            <a:r>
              <a:rPr lang="en-US" sz="1800" b="0" i="0" u="none" strike="noStrike" baseline="0">
                <a:latin typeface="AdvOT35fdff1a"/>
              </a:rPr>
              <a:t>management is recommended and caution should be taken </a:t>
            </a:r>
            <a:r>
              <a:rPr lang="en-CA" sz="1800" b="0" i="0" u="none" strike="noStrike" baseline="0">
                <a:latin typeface="AdvOT35fdff1a"/>
              </a:rPr>
              <a:t>in certain high-risk groups:</a:t>
            </a:r>
          </a:p>
          <a:p>
            <a:pPr algn="l"/>
            <a:endParaRPr lang="en-CA" sz="1800" b="0" i="0" u="none" strike="noStrike" baseline="0">
              <a:latin typeface="AdvOT35fdff1a"/>
            </a:endParaRPr>
          </a:p>
          <a:p>
            <a:pPr algn="l"/>
            <a:r>
              <a:rPr lang="en-CA" sz="1800" b="0" i="0" u="none" strike="noStrike" baseline="0">
                <a:latin typeface="AdvOT35fdff1a"/>
              </a:rPr>
              <a:t>Limited or no evidence</a:t>
            </a:r>
          </a:p>
          <a:p>
            <a:pPr marL="285750" indent="-285750" algn="l">
              <a:buFont typeface="Arial" panose="020B0604020202020204" pitchFamily="34" charset="0"/>
              <a:buChar char="•"/>
            </a:pPr>
            <a:r>
              <a:rPr lang="en-US" sz="1800" b="0" i="0" u="none" strike="noStrike" baseline="0">
                <a:latin typeface="AdvOT35fdff1a"/>
              </a:rPr>
              <a:t>Heart failure (left ventricular ejection fraction </a:t>
            </a:r>
            <a:r>
              <a:rPr lang="en-US" sz="1800" b="0" i="0" u="none" strike="noStrike" baseline="0">
                <a:latin typeface="AdvP4C4E51"/>
              </a:rPr>
              <a:t>&lt; </a:t>
            </a:r>
            <a:r>
              <a:rPr lang="en-US" sz="1800" b="0" i="0" u="none" strike="noStrike" baseline="0">
                <a:latin typeface="AdvOT35fdff1a"/>
              </a:rPr>
              <a:t>35%) or recent myocardial</a:t>
            </a:r>
          </a:p>
          <a:p>
            <a:pPr marL="285750" indent="-285750" algn="l">
              <a:buFont typeface="Arial" panose="020B0604020202020204" pitchFamily="34" charset="0"/>
              <a:buChar char="•"/>
            </a:pPr>
            <a:r>
              <a:rPr lang="en-US" sz="1800" b="0" i="0" u="none" strike="noStrike" baseline="0">
                <a:latin typeface="AdvOT35fdff1a"/>
              </a:rPr>
              <a:t>infarction (within past 3 months)</a:t>
            </a:r>
          </a:p>
          <a:p>
            <a:pPr marL="285750" indent="-285750" algn="l">
              <a:buFont typeface="Arial" panose="020B0604020202020204" pitchFamily="34" charset="0"/>
              <a:buChar char="•"/>
            </a:pPr>
            <a:r>
              <a:rPr lang="en-US" sz="1800" b="0" i="0" u="none" strike="noStrike" baseline="0">
                <a:latin typeface="AdvOT35fdff1a"/>
              </a:rPr>
              <a:t>Indication for, but not currently receiving, a </a:t>
            </a:r>
            <a:r>
              <a:rPr lang="en-US" sz="1800" b="0" i="0" u="none" strike="noStrike" baseline="0">
                <a:latin typeface="AdvPS3F4C13"/>
              </a:rPr>
              <a:t>b</a:t>
            </a:r>
            <a:r>
              <a:rPr lang="en-US" sz="1800" b="0" i="0" u="none" strike="noStrike" baseline="0">
                <a:latin typeface="AdvOT35fdff1a"/>
              </a:rPr>
              <a:t>-blocker</a:t>
            </a:r>
          </a:p>
          <a:p>
            <a:pPr marL="285750" indent="-285750" algn="l">
              <a:buFont typeface="Arial" panose="020B0604020202020204" pitchFamily="34" charset="0"/>
              <a:buChar char="•"/>
            </a:pPr>
            <a:r>
              <a:rPr lang="en-CA" sz="1800" b="0" i="0" u="none" strike="noStrike" baseline="0">
                <a:latin typeface="AdvOT35fdff1a"/>
              </a:rPr>
              <a:t>Institutionalized elderly individuals</a:t>
            </a:r>
          </a:p>
          <a:p>
            <a:pPr marL="0" indent="0" algn="l">
              <a:buFont typeface="Arial" panose="020B0604020202020204" pitchFamily="34" charset="0"/>
              <a:buNone/>
            </a:pPr>
            <a:r>
              <a:rPr lang="en-CA" sz="1800" b="0" i="0" u="none" strike="noStrike" baseline="0">
                <a:latin typeface="AdvOT35fdff1a"/>
              </a:rPr>
              <a:t>Inconclusive evidence</a:t>
            </a:r>
          </a:p>
          <a:p>
            <a:pPr marL="285750" indent="-285750" algn="l">
              <a:buFont typeface="Arial" panose="020B0604020202020204" pitchFamily="34" charset="0"/>
              <a:buChar char="•"/>
            </a:pPr>
            <a:r>
              <a:rPr lang="en-CA" sz="1800" b="0" i="0" u="none" strike="noStrike" baseline="0">
                <a:latin typeface="AdvOT35fdff1a"/>
              </a:rPr>
              <a:t>Diabetes mellitus</a:t>
            </a:r>
          </a:p>
          <a:p>
            <a:pPr marL="285750" indent="-285750" algn="l">
              <a:buFont typeface="Arial" panose="020B0604020202020204" pitchFamily="34" charset="0"/>
              <a:buChar char="•"/>
            </a:pPr>
            <a:r>
              <a:rPr lang="en-CA" sz="1800" b="0" i="0" u="none" strike="noStrike" baseline="0">
                <a:latin typeface="AdvOT35fdff1a"/>
              </a:rPr>
              <a:t>Previous stroke</a:t>
            </a:r>
          </a:p>
          <a:p>
            <a:pPr marL="285750" indent="-285750" algn="l">
              <a:buFont typeface="Arial" panose="020B0604020202020204" pitchFamily="34" charset="0"/>
              <a:buChar char="•"/>
            </a:pPr>
            <a:r>
              <a:rPr lang="en-CA" sz="1800" b="0" i="0" u="none" strike="noStrike" baseline="0">
                <a:latin typeface="AdvOT35fdff1a"/>
              </a:rPr>
              <a:t>eGFR </a:t>
            </a:r>
            <a:r>
              <a:rPr lang="en-CA" sz="1800" b="0" i="0" u="none" strike="noStrike" baseline="0">
                <a:latin typeface="AdvP4C4E51"/>
              </a:rPr>
              <a:t>&lt; </a:t>
            </a:r>
            <a:r>
              <a:rPr lang="en-CA" sz="1800" b="0" i="0" u="none" strike="noStrike" baseline="0">
                <a:latin typeface="AdvOT35fdff1a"/>
              </a:rPr>
              <a:t>20 mL/min/1.73 m2</a:t>
            </a:r>
          </a:p>
          <a:p>
            <a:pPr algn="l"/>
            <a:r>
              <a:rPr lang="en-CA" sz="1800" b="0" i="0" u="none" strike="noStrike" baseline="0">
                <a:latin typeface="AdvOT35fdff1a"/>
              </a:rPr>
              <a:t>Contraindications</a:t>
            </a:r>
          </a:p>
          <a:p>
            <a:pPr marL="285750" indent="-285750" algn="l">
              <a:buFont typeface="Arial" panose="020B0604020202020204" pitchFamily="34" charset="0"/>
              <a:buChar char="•"/>
            </a:pPr>
            <a:r>
              <a:rPr lang="en-US" sz="1800" b="0" i="0" u="none" strike="noStrike" baseline="0">
                <a:latin typeface="AdvOT35fdff1a"/>
              </a:rPr>
              <a:t>Patient unwilling or unable to adhere to multiple medications</a:t>
            </a:r>
          </a:p>
          <a:p>
            <a:pPr marL="285750" indent="-285750" algn="l">
              <a:buFont typeface="Arial" panose="020B0604020202020204" pitchFamily="34" charset="0"/>
              <a:buChar char="•"/>
            </a:pPr>
            <a:r>
              <a:rPr lang="en-CA" sz="1800" b="0" i="0" u="none" strike="noStrike" baseline="0">
                <a:latin typeface="AdvOT35fdff1a"/>
              </a:rPr>
              <a:t>Standing SBP </a:t>
            </a:r>
            <a:r>
              <a:rPr lang="en-CA" sz="1800" b="0" i="0" u="none" strike="noStrike" baseline="0">
                <a:latin typeface="AdvP4C4E51"/>
              </a:rPr>
              <a:t>&lt; </a:t>
            </a:r>
            <a:r>
              <a:rPr lang="en-CA" sz="1800" b="0" i="0" u="none" strike="noStrike" baseline="0">
                <a:latin typeface="AdvOT35fdff1a"/>
              </a:rPr>
              <a:t>110 mm Hg</a:t>
            </a:r>
          </a:p>
          <a:p>
            <a:pPr marL="285750" indent="-285750" algn="l">
              <a:buFont typeface="Arial" panose="020B0604020202020204" pitchFamily="34" charset="0"/>
              <a:buChar char="•"/>
            </a:pPr>
            <a:r>
              <a:rPr lang="en-US" sz="1800" b="0" i="0" u="none" strike="noStrike" baseline="0">
                <a:latin typeface="AdvOT35fdff1a"/>
              </a:rPr>
              <a:t>Inability to measure SBP accurately</a:t>
            </a:r>
          </a:p>
          <a:p>
            <a:pPr marL="285750" indent="-285750" algn="l">
              <a:buFont typeface="Arial" panose="020B0604020202020204" pitchFamily="34" charset="0"/>
              <a:buChar char="•"/>
            </a:pPr>
            <a:r>
              <a:rPr lang="en-US" sz="1800" b="0" i="0" u="none" strike="noStrike" baseline="0">
                <a:latin typeface="AdvOT35fdff1a"/>
              </a:rPr>
              <a:t>Known secondary cause(s) of hypertension</a:t>
            </a:r>
          </a:p>
          <a:p>
            <a:pPr marL="0" indent="0" algn="l">
              <a:buFont typeface="Arial" panose="020B0604020202020204" pitchFamily="34" charset="0"/>
              <a:buNone/>
            </a:pPr>
            <a:endParaRPr lang="en-US" sz="1800" b="0" i="0" u="none" strike="noStrike" baseline="0">
              <a:latin typeface="AdvOT35fdff1a"/>
            </a:endParaRPr>
          </a:p>
          <a:p>
            <a:pPr algn="l"/>
            <a:endParaRPr lang="en-CA" sz="1800" b="0" i="0" u="none" strike="noStrike" baseline="0">
              <a:solidFill>
                <a:srgbClr val="000000"/>
              </a:solidFill>
              <a:latin typeface="AdvOT35fdff1a"/>
            </a:endParaRPr>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marL="0" indent="0" algn="l">
              <a:buFont typeface="Arial" panose="020B0604020202020204" pitchFamily="34" charset="0"/>
              <a:buNone/>
            </a:pPr>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33</a:t>
            </a:fld>
            <a:endParaRPr lang="en-US"/>
          </a:p>
        </p:txBody>
      </p:sp>
    </p:spTree>
    <p:extLst>
      <p:ext uri="{BB962C8B-B14F-4D97-AF65-F5344CB8AC3E}">
        <p14:creationId xmlns:p14="http://schemas.microsoft.com/office/powerpoint/2010/main" val="37751892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lgn="l">
              <a:buFont typeface="+mj-lt"/>
              <a:buNone/>
            </a:pPr>
            <a:r>
              <a:rPr lang="en-US" sz="1800" b="1" i="0" u="none" strike="noStrike" baseline="0">
                <a:solidFill>
                  <a:srgbClr val="000000"/>
                </a:solidFill>
                <a:latin typeface="AdvOT35fdff1a"/>
              </a:rPr>
              <a:t>Indications for drug therapy for adults with diastolic hypertension with or without systolic hypertension</a:t>
            </a:r>
          </a:p>
          <a:p>
            <a:pPr marL="342900" indent="-342900" algn="l">
              <a:buFont typeface="+mj-lt"/>
              <a:buAutoNum type="arabicPeriod"/>
            </a:pPr>
            <a:r>
              <a:rPr lang="en-US" sz="1800" b="0" i="0" u="none" strike="noStrike" baseline="0">
                <a:solidFill>
                  <a:srgbClr val="000000"/>
                </a:solidFill>
                <a:latin typeface="AdvOT35fdff1a"/>
              </a:rPr>
              <a:t>Initial therapy should be with either monotherapy or SPC.</a:t>
            </a:r>
          </a:p>
          <a:p>
            <a:pPr marL="857250" lvl="1" indent="-400050" algn="l">
              <a:buFont typeface="+mj-lt"/>
              <a:buAutoNum type="romanLcPeriod"/>
            </a:pPr>
            <a:r>
              <a:rPr lang="en-US" sz="1800" b="0" i="0" u="none" strike="noStrike" baseline="0">
                <a:solidFill>
                  <a:srgbClr val="000000"/>
                </a:solidFill>
                <a:latin typeface="AdvOT35fdff1a"/>
              </a:rPr>
              <a:t>Recommended monotherapy choices are:</a:t>
            </a:r>
          </a:p>
          <a:p>
            <a:pPr marL="1257300" lvl="2" indent="-342900" algn="l">
              <a:buFont typeface="+mj-lt"/>
              <a:buAutoNum type="alphaLcPeriod"/>
            </a:pPr>
            <a:r>
              <a:rPr lang="en-US" sz="1800" b="0" i="0" u="none" strike="noStrike" baseline="0">
                <a:solidFill>
                  <a:srgbClr val="000000"/>
                </a:solidFill>
                <a:latin typeface="AdvOT35fdff1a"/>
              </a:rPr>
              <a:t>a thiazide/thiazide-like diuretic (Grade A), with longer-acting diuretics preferred (Grade B);</a:t>
            </a:r>
          </a:p>
          <a:p>
            <a:pPr marL="1257300" lvl="2" indent="-342900" algn="l">
              <a:buFont typeface="+mj-lt"/>
              <a:buAutoNum type="alphaLcPeriod"/>
            </a:pPr>
            <a:r>
              <a:rPr lang="en-US" sz="1800" b="0" i="0" u="none" strike="noStrike" baseline="0">
                <a:solidFill>
                  <a:srgbClr val="000000"/>
                </a:solidFill>
                <a:latin typeface="AdvOT35fdff1a"/>
              </a:rPr>
              <a:t>a </a:t>
            </a:r>
            <a:r>
              <a:rPr lang="en-US" sz="1800" b="0" i="0" u="none" strike="noStrike" baseline="0">
                <a:solidFill>
                  <a:srgbClr val="000000"/>
                </a:solidFill>
                <a:latin typeface="AdvPS3F4C13"/>
              </a:rPr>
              <a:t>b</a:t>
            </a:r>
            <a:r>
              <a:rPr lang="en-US" sz="1800" b="0" i="0" u="none" strike="noStrike" baseline="0">
                <a:solidFill>
                  <a:srgbClr val="000000"/>
                </a:solidFill>
                <a:latin typeface="AdvOT35fdff1a"/>
              </a:rPr>
              <a:t>-blocker (in patients younger than 60 years; </a:t>
            </a:r>
            <a:r>
              <a:rPr lang="en-CA" sz="1800" b="0" i="0" u="none" strike="noStrike" baseline="0">
                <a:solidFill>
                  <a:srgbClr val="000000"/>
                </a:solidFill>
                <a:latin typeface="AdvOT35fdff1a"/>
              </a:rPr>
              <a:t>Grade B);</a:t>
            </a:r>
          </a:p>
          <a:p>
            <a:pPr marL="1257300" lvl="2" indent="-342900" algn="l">
              <a:buFont typeface="+mj-lt"/>
              <a:buAutoNum type="alphaLcPeriod"/>
            </a:pPr>
            <a:r>
              <a:rPr lang="en-US" sz="1800" b="0" i="0" u="none" strike="noStrike" baseline="0">
                <a:solidFill>
                  <a:srgbClr val="000000"/>
                </a:solidFill>
                <a:latin typeface="AdvOT35fdff1a"/>
              </a:rPr>
              <a:t>an ACE inhibitor (in nonblack patients; Grade B);</a:t>
            </a:r>
          </a:p>
          <a:p>
            <a:pPr marL="1257300" lvl="2" indent="-342900" algn="l">
              <a:buFont typeface="+mj-lt"/>
              <a:buAutoNum type="alphaLcPeriod"/>
            </a:pPr>
            <a:r>
              <a:rPr lang="en-US" sz="1800" b="0" i="0" u="none" strike="noStrike" baseline="0">
                <a:solidFill>
                  <a:srgbClr val="000000"/>
                </a:solidFill>
                <a:latin typeface="AdvOT35fdff1a"/>
              </a:rPr>
              <a:t>an ARB (Grade B); or</a:t>
            </a:r>
          </a:p>
          <a:p>
            <a:pPr marL="1257300" lvl="2" indent="-342900" algn="l">
              <a:buFont typeface="+mj-lt"/>
              <a:buAutoNum type="alphaLcPeriod"/>
            </a:pPr>
            <a:r>
              <a:rPr lang="en-US" sz="1800" b="0" i="0" u="none" strike="noStrike" baseline="0">
                <a:solidFill>
                  <a:srgbClr val="000000"/>
                </a:solidFill>
                <a:latin typeface="AdvOT35fdff1a"/>
              </a:rPr>
              <a:t>a long-acting CCB (Grade B).</a:t>
            </a:r>
          </a:p>
          <a:p>
            <a:pPr marL="857250" lvl="1" indent="-400050" algn="l">
              <a:buFont typeface="+mj-lt"/>
              <a:buAutoNum type="romanLcPeriod"/>
            </a:pPr>
            <a:r>
              <a:rPr lang="en-US" sz="1800" b="0" i="0" u="none" strike="noStrike" baseline="0">
                <a:solidFill>
                  <a:srgbClr val="000000"/>
                </a:solidFill>
                <a:latin typeface="AdvOT35fdff1a"/>
              </a:rPr>
              <a:t>Recommended SPC choices are those in which an ACE inhibitor is used with a CCB (Grade A), an ARB is used with a CCB (Grade B), or an ACE inhibitor or ARB is used with a diuretic (Grade B).</a:t>
            </a:r>
          </a:p>
          <a:p>
            <a:pPr marL="857250" lvl="1" indent="-400050" algn="l">
              <a:buFont typeface="+mj-lt"/>
              <a:buAutoNum type="romanLcPeriod"/>
            </a:pPr>
            <a:r>
              <a:rPr lang="en-US" sz="1800" b="0" i="0" u="none" strike="noStrike" baseline="0">
                <a:solidFill>
                  <a:srgbClr val="000000"/>
                </a:solidFill>
                <a:latin typeface="AdvOT35fdff1a"/>
              </a:rPr>
              <a:t>Hypokalemia should be avoided in patients treated with thiazide/thiazide-like diuretic monotherapy (Grade C).</a:t>
            </a:r>
          </a:p>
          <a:p>
            <a:pPr marL="342900" indent="-342900" algn="l">
              <a:buFont typeface="+mj-lt"/>
              <a:buAutoNum type="arabicPeriod"/>
            </a:pPr>
            <a:r>
              <a:rPr lang="en-US" sz="1800" b="0" i="0" u="none" strike="noStrike" baseline="0">
                <a:solidFill>
                  <a:srgbClr val="000000"/>
                </a:solidFill>
                <a:latin typeface="AdvOT35fdff1a"/>
              </a:rPr>
              <a:t>Additional antihypertensive drugs should be used if target BP levels are not achieved with standard-dose monotherapy (Grade B). Add-on drugs should be chosen from </a:t>
            </a:r>
            <a:r>
              <a:rPr lang="en-US" sz="1800" b="0" i="0" u="none" strike="noStrike" baseline="0">
                <a:solidFill>
                  <a:srgbClr val="000000"/>
                </a:solidFill>
                <a:latin typeface="AdvOT35fdff1a+fb"/>
              </a:rPr>
              <a:t>fi</a:t>
            </a:r>
            <a:r>
              <a:rPr lang="en-US" sz="1800" b="0" i="0" u="none" strike="noStrike" baseline="0">
                <a:solidFill>
                  <a:srgbClr val="000000"/>
                </a:solidFill>
                <a:latin typeface="AdvOT35fdff1a"/>
              </a:rPr>
              <a:t>rst-line choices. Useful choices include a thiazide/thiazide-like diuretic or CCB with either: ACE inhibitor, ARB, or </a:t>
            </a:r>
            <a:r>
              <a:rPr lang="en-US" sz="1800" b="0" i="0" u="none" strike="noStrike" baseline="0">
                <a:solidFill>
                  <a:srgbClr val="000000"/>
                </a:solidFill>
                <a:latin typeface="AdvPS3F4C13"/>
              </a:rPr>
              <a:t>b-</a:t>
            </a:r>
            <a:r>
              <a:rPr lang="en-US" sz="1800" b="0" i="0" u="none" strike="noStrike" baseline="0">
                <a:solidFill>
                  <a:srgbClr val="000000"/>
                </a:solidFill>
                <a:latin typeface="AdvOT35fdff1a"/>
              </a:rPr>
              <a:t>blocker (Grade B for the combination of thiazide/thiazide-like diuretic and a dihydropyridine CCB; Grade A for the combination of dihydropyridine CCB and ACE inhibitor; and Grade D for all other combinations). Caution should be exercised in combining a non-dihydropyridine CCB and a </a:t>
            </a:r>
            <a:r>
              <a:rPr lang="en-US" sz="1800" b="0" i="0" u="none" strike="noStrike" baseline="0">
                <a:solidFill>
                  <a:srgbClr val="000000"/>
                </a:solidFill>
                <a:latin typeface="AdvPS3F4C13"/>
              </a:rPr>
              <a:t>b-</a:t>
            </a:r>
            <a:r>
              <a:rPr lang="en-US" sz="1800" b="0" i="0" u="none" strike="noStrike" baseline="0">
                <a:solidFill>
                  <a:srgbClr val="000000"/>
                </a:solidFill>
                <a:latin typeface="AdvOT35fdff1a"/>
              </a:rPr>
              <a:t>blocker (Grade D). The combination of an ACE inhibitor and an ARB is not recommended (Grade A).</a:t>
            </a:r>
          </a:p>
          <a:p>
            <a:pPr marL="342900" indent="-342900" algn="l">
              <a:buFont typeface="+mj-lt"/>
              <a:buAutoNum type="arabicPeriod"/>
            </a:pPr>
            <a:r>
              <a:rPr lang="en-US" sz="1800" b="0" i="0" u="none" strike="noStrike" baseline="0">
                <a:solidFill>
                  <a:srgbClr val="000000"/>
                </a:solidFill>
                <a:latin typeface="AdvOT35fdff1a"/>
              </a:rPr>
              <a:t>If BP is still not controlled with a combination of 2 or more </a:t>
            </a:r>
            <a:r>
              <a:rPr lang="en-US" sz="1800" b="0" i="0" u="none" strike="noStrike" baseline="0">
                <a:solidFill>
                  <a:srgbClr val="000000"/>
                </a:solidFill>
                <a:latin typeface="AdvOT35fdff1a+fb"/>
              </a:rPr>
              <a:t>fi</a:t>
            </a:r>
            <a:r>
              <a:rPr lang="en-US" sz="1800" b="0" i="0" u="none" strike="noStrike" baseline="0">
                <a:solidFill>
                  <a:srgbClr val="000000"/>
                </a:solidFill>
                <a:latin typeface="AdvOT35fdff1a"/>
              </a:rPr>
              <a:t>rst-line agents, or there are adverse effects, other antihypertensive drugs may be added (Grade D).</a:t>
            </a:r>
          </a:p>
          <a:p>
            <a:pPr marL="342900" indent="-342900" algn="l">
              <a:buFont typeface="+mj-lt"/>
              <a:buAutoNum type="arabicPeriod"/>
            </a:pPr>
            <a:r>
              <a:rPr lang="en-US" sz="1800" b="0" i="0" u="none" strike="noStrike" baseline="0">
                <a:solidFill>
                  <a:srgbClr val="000000"/>
                </a:solidFill>
                <a:latin typeface="AdvOT35fdff1a"/>
              </a:rPr>
              <a:t>Possible reasons for poor response to therapy should be considered (Grade D).</a:t>
            </a:r>
          </a:p>
          <a:p>
            <a:pPr marL="342900" indent="-342900" algn="l">
              <a:buFont typeface="+mj-lt"/>
              <a:buAutoNum type="arabicPeriod"/>
            </a:pPr>
            <a:r>
              <a:rPr lang="en-US" sz="1800" b="0" i="0" u="none" strike="noStrike" baseline="0">
                <a:solidFill>
                  <a:srgbClr val="000000"/>
                </a:solidFill>
                <a:latin typeface="AdvPS3F4C13"/>
              </a:rPr>
              <a:t>Alpha</a:t>
            </a:r>
            <a:r>
              <a:rPr lang="en-US" sz="1800" b="0" i="0" u="none" strike="noStrike" baseline="0">
                <a:solidFill>
                  <a:srgbClr val="000000"/>
                </a:solidFill>
                <a:latin typeface="AdvOT35fdff1a"/>
              </a:rPr>
              <a:t>-Blockers are not recommended as </a:t>
            </a:r>
            <a:r>
              <a:rPr lang="en-US" sz="1800" b="0" i="0" u="none" strike="noStrike" baseline="0">
                <a:solidFill>
                  <a:srgbClr val="000000"/>
                </a:solidFill>
                <a:latin typeface="AdvOT35fdff1a+fb"/>
              </a:rPr>
              <a:t>fi</a:t>
            </a:r>
            <a:r>
              <a:rPr lang="en-US" sz="1800" b="0" i="0" u="none" strike="noStrike" baseline="0">
                <a:solidFill>
                  <a:srgbClr val="000000"/>
                </a:solidFill>
                <a:latin typeface="AdvOT35fdff1a"/>
              </a:rPr>
              <a:t>rst-line agents for uncomplicated hypertension (Grade A); </a:t>
            </a:r>
            <a:r>
              <a:rPr lang="en-US" sz="1800" b="0" i="0" u="none" strike="noStrike" baseline="0">
                <a:solidFill>
                  <a:srgbClr val="000000"/>
                </a:solidFill>
                <a:latin typeface="AdvPS3F4C13"/>
              </a:rPr>
              <a:t>b</a:t>
            </a:r>
            <a:r>
              <a:rPr lang="en-US" sz="1800" b="0" i="0" u="none" strike="noStrike" baseline="0">
                <a:solidFill>
                  <a:srgbClr val="000000"/>
                </a:solidFill>
                <a:latin typeface="AdvOT35fdff1a"/>
              </a:rPr>
              <a:t>-blockers are not recommended as </a:t>
            </a:r>
            <a:r>
              <a:rPr lang="en-US" sz="1800" b="0" i="0" u="none" strike="noStrike" baseline="0">
                <a:solidFill>
                  <a:srgbClr val="000000"/>
                </a:solidFill>
                <a:latin typeface="AdvOT35fdff1a+fb"/>
              </a:rPr>
              <a:t>fi</a:t>
            </a:r>
            <a:r>
              <a:rPr lang="en-US" sz="1800" b="0" i="0" u="none" strike="noStrike" baseline="0">
                <a:solidFill>
                  <a:srgbClr val="000000"/>
                </a:solidFill>
                <a:latin typeface="AdvOT35fdff1a"/>
              </a:rPr>
              <a:t>rst-line therapy for uncomplicated hypertension in patients 60 years of age or older (Grade A); and ACE inhibitors are not recommended as </a:t>
            </a:r>
            <a:r>
              <a:rPr lang="en-US" sz="1800" b="0" i="0" u="none" strike="noStrike" baseline="0">
                <a:solidFill>
                  <a:srgbClr val="000000"/>
                </a:solidFill>
                <a:latin typeface="AdvOT35fdff1a+fb"/>
              </a:rPr>
              <a:t>fi</a:t>
            </a:r>
            <a:r>
              <a:rPr lang="en-US" sz="1800" b="0" i="0" u="none" strike="noStrike" baseline="0">
                <a:solidFill>
                  <a:srgbClr val="000000"/>
                </a:solidFill>
                <a:latin typeface="AdvOT35fdff1a"/>
              </a:rPr>
              <a:t>rst-line therapy for uncomplicated hypertension in black patients (Grade A). However, these agents may be used in patients with certain comorbid conditions or in combination therapy.</a:t>
            </a:r>
          </a:p>
          <a:p>
            <a:pPr algn="l"/>
            <a:endParaRPr lang="en-CA"/>
          </a:p>
          <a:p>
            <a:pPr algn="l"/>
            <a:r>
              <a:rPr lang="en-US" sz="1800" b="1" i="0" u="none" strike="noStrike" baseline="0">
                <a:latin typeface="AdvOT99a826ed.B"/>
              </a:rPr>
              <a:t>Indications for drug therapy for adults with isolated </a:t>
            </a:r>
            <a:r>
              <a:rPr lang="en-CA" sz="1800" b="1" i="0" u="none" strike="noStrike" baseline="0">
                <a:latin typeface="AdvOT99a826ed.B"/>
              </a:rPr>
              <a:t>systolic hypertension</a:t>
            </a:r>
          </a:p>
          <a:p>
            <a:pPr marL="342900" indent="-342900" algn="l">
              <a:buFont typeface="+mj-lt"/>
              <a:buAutoNum type="arabicPeriod"/>
            </a:pPr>
            <a:r>
              <a:rPr lang="en-US" sz="1800" b="0" i="0" u="none" strike="noStrike" baseline="0">
                <a:solidFill>
                  <a:srgbClr val="000000"/>
                </a:solidFill>
                <a:latin typeface="AdvOT35fdff1a"/>
              </a:rPr>
              <a:t>Initial therapy should be single-agent therapy with a thiazide/thiazide-like diuretic (Grade A), a long-acting dihydropyridine CCB (Grade A), or an ARB (Grade B). If there are adverse effects, another drug from this group should be substituted. Hypokalemia should be avoided in patients treated with thiazide/thiazide-like diuretic monotherapy </a:t>
            </a:r>
            <a:r>
              <a:rPr lang="en-CA" sz="1800" b="0" i="0" u="none" strike="noStrike" baseline="0">
                <a:solidFill>
                  <a:srgbClr val="000000"/>
                </a:solidFill>
                <a:latin typeface="AdvOT35fdff1a"/>
              </a:rPr>
              <a:t>(Grade C).</a:t>
            </a:r>
          </a:p>
          <a:p>
            <a:pPr marL="342900" indent="-342900" algn="l">
              <a:buFont typeface="+mj-lt"/>
              <a:buAutoNum type="arabicPeriod"/>
            </a:pPr>
            <a:r>
              <a:rPr lang="en-US" sz="1800" b="0" i="0" u="none" strike="noStrike" baseline="0">
                <a:solidFill>
                  <a:srgbClr val="000000"/>
                </a:solidFill>
                <a:latin typeface="AdvOT35fdff1a"/>
              </a:rPr>
              <a:t>Additional antihypertensive drugs should be used if target BP levels are not achieved with standard-dose monotherapy (Grade B). Add-on drugs should be chosen from </a:t>
            </a:r>
            <a:r>
              <a:rPr lang="en-CA" sz="1800" b="0" i="0" u="none" strike="noStrike" baseline="0">
                <a:solidFill>
                  <a:srgbClr val="000000"/>
                </a:solidFill>
                <a:latin typeface="AdvOT35fdff1a+fb"/>
              </a:rPr>
              <a:t>fi</a:t>
            </a:r>
            <a:r>
              <a:rPr lang="en-CA" sz="1800" b="0" i="0" u="none" strike="noStrike" baseline="0">
                <a:solidFill>
                  <a:srgbClr val="000000"/>
                </a:solidFill>
                <a:latin typeface="AdvOT35fdff1a"/>
              </a:rPr>
              <a:t>rst-line options (Grade D).</a:t>
            </a:r>
          </a:p>
          <a:p>
            <a:pPr marL="342900" indent="-342900" algn="l">
              <a:buFont typeface="+mj-lt"/>
              <a:buAutoNum type="arabicPeriod"/>
            </a:pPr>
            <a:r>
              <a:rPr lang="en-US" sz="1800" b="0" i="0" u="none" strike="noStrike" baseline="0">
                <a:solidFill>
                  <a:srgbClr val="000000"/>
                </a:solidFill>
                <a:latin typeface="AdvOT35fdff1a"/>
              </a:rPr>
              <a:t>If BP is still not controlled with a combination of 2 or more </a:t>
            </a:r>
            <a:r>
              <a:rPr lang="en-US" sz="1800" b="0" i="0" u="none" strike="noStrike" baseline="0">
                <a:solidFill>
                  <a:srgbClr val="000000"/>
                </a:solidFill>
                <a:latin typeface="AdvOT35fdff1a+fb"/>
              </a:rPr>
              <a:t>fi</a:t>
            </a:r>
            <a:r>
              <a:rPr lang="en-US" sz="1800" b="0" i="0" u="none" strike="noStrike" baseline="0">
                <a:solidFill>
                  <a:srgbClr val="000000"/>
                </a:solidFill>
                <a:latin typeface="AdvOT35fdff1a"/>
              </a:rPr>
              <a:t>rst-line agents, or there are adverse effects, other classes of drugs (such as </a:t>
            </a:r>
            <a:r>
              <a:rPr lang="en-US" sz="1800" b="0" i="0" u="none" strike="noStrike" baseline="0">
                <a:solidFill>
                  <a:srgbClr val="000000"/>
                </a:solidFill>
                <a:latin typeface="AdvPS3F4C13"/>
              </a:rPr>
              <a:t>a</a:t>
            </a:r>
            <a:r>
              <a:rPr lang="en-US" sz="1800" b="0" i="0" u="none" strike="noStrike" baseline="0">
                <a:solidFill>
                  <a:srgbClr val="000000"/>
                </a:solidFill>
                <a:latin typeface="AdvOT35fdff1a"/>
              </a:rPr>
              <a:t>-blockers, ACE inhibitors, centrally acting agents, or non-dihydropyridine CCBs) may be combined or substituted (Grade D).</a:t>
            </a:r>
          </a:p>
          <a:p>
            <a:pPr marL="342900" indent="-342900" algn="l">
              <a:buFont typeface="+mj-lt"/>
              <a:buAutoNum type="arabicPeriod"/>
            </a:pPr>
            <a:r>
              <a:rPr lang="en-US" sz="1800" b="0" i="0" u="none" strike="noStrike" baseline="0">
                <a:solidFill>
                  <a:srgbClr val="000000"/>
                </a:solidFill>
                <a:latin typeface="AdvOT35fdff1a"/>
              </a:rPr>
              <a:t>Possible reasons for poor response to therapy should be considered (Grade D). </a:t>
            </a:r>
          </a:p>
          <a:p>
            <a:pPr marL="342900" indent="-342900" algn="l">
              <a:buFont typeface="+mj-lt"/>
              <a:buAutoNum type="arabicPeriod"/>
            </a:pPr>
            <a:r>
              <a:rPr lang="en-US" sz="1800" b="0" i="0" u="none" strike="noStrike" baseline="0">
                <a:solidFill>
                  <a:srgbClr val="000000"/>
                </a:solidFill>
                <a:latin typeface="AdvOT35fdff1a"/>
              </a:rPr>
              <a:t>Alpha-Blockers are not recommended as </a:t>
            </a:r>
            <a:r>
              <a:rPr lang="en-US" sz="1800" b="0" i="0" u="none" strike="noStrike" baseline="0">
                <a:solidFill>
                  <a:srgbClr val="000000"/>
                </a:solidFill>
                <a:latin typeface="AdvOT35fdff1a+fb"/>
              </a:rPr>
              <a:t>fi</a:t>
            </a:r>
            <a:r>
              <a:rPr lang="en-US" sz="1800" b="0" i="0" u="none" strike="noStrike" baseline="0">
                <a:solidFill>
                  <a:srgbClr val="000000"/>
                </a:solidFill>
                <a:latin typeface="AdvOT35fdff1a"/>
              </a:rPr>
              <a:t>rst-line agents for uncomplicated isolated systolic hypertension (Grade A); and </a:t>
            </a:r>
            <a:r>
              <a:rPr lang="en-US" sz="1800" b="0" i="0" u="none" strike="noStrike" baseline="0">
                <a:solidFill>
                  <a:srgbClr val="000000"/>
                </a:solidFill>
                <a:latin typeface="AdvPS3F4C13"/>
              </a:rPr>
              <a:t>b</a:t>
            </a:r>
            <a:r>
              <a:rPr lang="en-US" sz="1800" b="0" i="0" u="none" strike="noStrike" baseline="0">
                <a:solidFill>
                  <a:srgbClr val="000000"/>
                </a:solidFill>
                <a:latin typeface="AdvOT35fdff1a"/>
              </a:rPr>
              <a:t>-blockers are not recommended as </a:t>
            </a:r>
            <a:r>
              <a:rPr lang="en-US" sz="1800" b="0" i="0" u="none" strike="noStrike" baseline="0">
                <a:solidFill>
                  <a:srgbClr val="000000"/>
                </a:solidFill>
                <a:latin typeface="AdvOT35fdff1a+fb"/>
              </a:rPr>
              <a:t>fi</a:t>
            </a:r>
            <a:r>
              <a:rPr lang="en-US" sz="1800" b="0" i="0" u="none" strike="noStrike" baseline="0">
                <a:solidFill>
                  <a:srgbClr val="000000"/>
                </a:solidFill>
                <a:latin typeface="AdvOT35fdff1a"/>
              </a:rPr>
              <a:t>rst-line therapy for isolated systolic hypertension in patients aged 60 years or older. However, both agents may be used in patients with certain comorbid conditions or in combination therapy.</a:t>
            </a:r>
            <a:endParaRPr lang="en-CA" sz="1800" b="1" i="0" u="none" strike="noStrike" baseline="0">
              <a:latin typeface="AdvOT99a826ed.B"/>
            </a:endParaRPr>
          </a:p>
          <a:p>
            <a:pPr algn="l"/>
            <a:endParaRPr lang="en-CA" sz="1800" b="0" i="0" u="none" strike="noStrike" baseline="0">
              <a:solidFill>
                <a:srgbClr val="000000"/>
              </a:solidFill>
              <a:latin typeface="AdvOT35fdff1a"/>
            </a:endParaRPr>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b="0"/>
          </a:p>
          <a:p>
            <a:pPr algn="l"/>
            <a:endParaRPr lang="en-CA" b="0"/>
          </a:p>
        </p:txBody>
      </p:sp>
      <p:sp>
        <p:nvSpPr>
          <p:cNvPr id="4" name="Slide Number Placeholder 3"/>
          <p:cNvSpPr>
            <a:spLocks noGrp="1"/>
          </p:cNvSpPr>
          <p:nvPr>
            <p:ph type="sldNum" sz="quarter" idx="5"/>
          </p:nvPr>
        </p:nvSpPr>
        <p:spPr/>
        <p:txBody>
          <a:bodyPr/>
          <a:lstStyle/>
          <a:p>
            <a:fld id="{E0DAFB86-E9BC-A04A-BD29-7ECBFF04B708}" type="slidenum">
              <a:rPr lang="en-US" smtClean="0"/>
              <a:t>34</a:t>
            </a:fld>
            <a:endParaRPr lang="en-US"/>
          </a:p>
        </p:txBody>
      </p:sp>
    </p:spTree>
    <p:extLst>
      <p:ext uri="{BB962C8B-B14F-4D97-AF65-F5344CB8AC3E}">
        <p14:creationId xmlns:p14="http://schemas.microsoft.com/office/powerpoint/2010/main" val="40750580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lgn="l">
              <a:buFont typeface="+mj-lt"/>
              <a:buAutoNum type="arabicPeriod"/>
            </a:pPr>
            <a:r>
              <a:rPr lang="en-US" sz="1800" b="0" i="0" u="none" strike="noStrike" baseline="0">
                <a:latin typeface="AdvOT35fdff1a"/>
              </a:rPr>
              <a:t>Persons with diabetes mellitus should be treated to attain SBP of </a:t>
            </a:r>
            <a:r>
              <a:rPr lang="en-US" sz="1800" b="0" i="0" u="none" strike="noStrike" baseline="0">
                <a:latin typeface="AdvP4C4E51"/>
              </a:rPr>
              <a:t>&lt; </a:t>
            </a:r>
            <a:r>
              <a:rPr lang="en-US" sz="1800" b="0" i="0" u="none" strike="noStrike" baseline="0">
                <a:latin typeface="AdvOT35fdff1a"/>
              </a:rPr>
              <a:t>130 mm Hg (Grade C) and DBP of </a:t>
            </a:r>
            <a:r>
              <a:rPr lang="en-US" sz="1800" b="0" i="0" u="none" strike="noStrike" baseline="0">
                <a:latin typeface="AdvP4C4E51"/>
              </a:rPr>
              <a:t>&lt; </a:t>
            </a:r>
            <a:r>
              <a:rPr lang="en-US" sz="1800" b="0" i="0" u="none" strike="noStrike" baseline="0">
                <a:latin typeface="AdvOT35fdff1a"/>
              </a:rPr>
              <a:t>80 mm Hg (Grade A; these target BP levels are the same as the BP </a:t>
            </a:r>
            <a:r>
              <a:rPr lang="en-CA" sz="1800" b="0" i="0" u="none" strike="noStrike" baseline="0">
                <a:latin typeface="AdvOT35fdff1a"/>
              </a:rPr>
              <a:t>treatment thresholds).</a:t>
            </a:r>
          </a:p>
          <a:p>
            <a:pPr marL="342900" indent="-342900" algn="l">
              <a:buFont typeface="+mj-lt"/>
              <a:buAutoNum type="arabicPeriod"/>
            </a:pPr>
            <a:r>
              <a:rPr lang="en-US" sz="1800" b="0" i="0" u="none" strike="noStrike" baseline="0">
                <a:latin typeface="AdvOT35fdff1a"/>
              </a:rPr>
              <a:t>For persons with cardiovascular or kidney disease, including microalbuminuria, or with cardiovascular risk factors in addition to diabetes and hypertension, an ACE inhibitor or an ARB is recommended as initial therapy </a:t>
            </a:r>
            <a:r>
              <a:rPr lang="en-CA" sz="1800" b="0" i="0" u="none" strike="noStrike" baseline="0">
                <a:latin typeface="AdvOT35fdff1a"/>
              </a:rPr>
              <a:t>(Grade A).</a:t>
            </a:r>
          </a:p>
          <a:p>
            <a:pPr marL="342900" indent="-342900" algn="l">
              <a:buFont typeface="+mj-lt"/>
              <a:buAutoNum type="arabicPeriod"/>
            </a:pPr>
            <a:r>
              <a:rPr lang="en-US" sz="1800" b="0" i="0" u="none" strike="noStrike" baseline="0">
                <a:latin typeface="AdvOT35fdff1a"/>
              </a:rPr>
              <a:t>For persons with diabetes and hypertension not included in other recommendations in this section, appropriate choices include (in alphabetical order): ACE inhibitors (Grade A), </a:t>
            </a:r>
            <a:r>
              <a:rPr lang="en-CA" sz="1800" b="0" i="0" u="none" strike="noStrike" baseline="0">
                <a:latin typeface="AdvOT35fdff1a"/>
              </a:rPr>
              <a:t>ARBs (Grade B), dihydropyridine CCBs (Grade A), and </a:t>
            </a:r>
            <a:r>
              <a:rPr lang="en-US" sz="1800" b="0" i="0" u="none" strike="noStrike" baseline="0">
                <a:latin typeface="AdvOT35fdff1a"/>
              </a:rPr>
              <a:t>thiazide/thiazide-like diuretics (Grade A).</a:t>
            </a:r>
          </a:p>
          <a:p>
            <a:pPr marL="342900" indent="-342900" algn="l">
              <a:buFont typeface="+mj-lt"/>
              <a:buAutoNum type="arabicPeriod"/>
            </a:pPr>
            <a:r>
              <a:rPr lang="en-US" sz="1800" b="0" i="0" u="none" strike="noStrike" baseline="0">
                <a:latin typeface="AdvOT35fdff1a"/>
              </a:rPr>
              <a:t>If target BP levels are not achieved with standard-dose monotherapy, additional antihypertensive therapy should be used. For persons in whom combination therapy with an ACE inhibitor is being considered, a dihydropyridine CCB is preferable to a thiazide/thiazide-like diuretic (Grade A).</a:t>
            </a:r>
          </a:p>
          <a:p>
            <a:pPr marL="0" indent="0" algn="l">
              <a:buFont typeface="+mj-lt"/>
              <a:buNone/>
            </a:pPr>
            <a:endParaRPr lang="en-US" sz="1800" b="0" i="0" u="none" strike="noStrike" baseline="0">
              <a:latin typeface="AdvOT35fdff1a"/>
            </a:endParaRPr>
          </a:p>
          <a:p>
            <a:pPr algn="l"/>
            <a:endParaRPr lang="en-CA" sz="1800" b="0" i="0" u="none" strike="noStrike" baseline="0">
              <a:solidFill>
                <a:srgbClr val="000000"/>
              </a:solidFill>
              <a:latin typeface="AdvOT35fdff1a"/>
            </a:endParaRPr>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b="0"/>
          </a:p>
          <a:p>
            <a:pPr marL="0" indent="0" algn="l">
              <a:buFont typeface="+mj-lt"/>
              <a:buNone/>
            </a:pPr>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37</a:t>
            </a:fld>
            <a:endParaRPr lang="en-US"/>
          </a:p>
        </p:txBody>
      </p:sp>
    </p:spTree>
    <p:extLst>
      <p:ext uri="{BB962C8B-B14F-4D97-AF65-F5344CB8AC3E}">
        <p14:creationId xmlns:p14="http://schemas.microsoft.com/office/powerpoint/2010/main" val="6124200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lgn="l">
              <a:buFont typeface="+mj-lt"/>
              <a:buAutoNum type="arabicPeriod"/>
            </a:pPr>
            <a:r>
              <a:rPr lang="en-US" sz="1800" b="0" i="0" u="none" strike="noStrike" baseline="0">
                <a:solidFill>
                  <a:srgbClr val="000000"/>
                </a:solidFill>
                <a:latin typeface="AdvOT35fdff1a"/>
              </a:rPr>
              <a:t>For patients with hypertension and proteinuric chronic kidney disease (urinary protein level </a:t>
            </a:r>
            <a:r>
              <a:rPr lang="en-US" sz="1800" b="0" i="0" u="none" strike="noStrike" baseline="0">
                <a:solidFill>
                  <a:srgbClr val="000000"/>
                </a:solidFill>
                <a:latin typeface="AdvP4C4E51"/>
              </a:rPr>
              <a:t>&gt; </a:t>
            </a:r>
            <a:r>
              <a:rPr lang="en-US" sz="1800" b="0" i="0" u="none" strike="noStrike" baseline="0">
                <a:solidFill>
                  <a:srgbClr val="000000"/>
                </a:solidFill>
                <a:latin typeface="AdvOT35fdff1a"/>
              </a:rPr>
              <a:t>150 mg in 24 hours or albumin to creatinine ratio </a:t>
            </a:r>
            <a:r>
              <a:rPr lang="en-US" sz="1800" b="0" i="0" u="none" strike="noStrike" baseline="0">
                <a:solidFill>
                  <a:srgbClr val="000000"/>
                </a:solidFill>
                <a:latin typeface="AdvP4C4E51"/>
              </a:rPr>
              <a:t>&gt; </a:t>
            </a:r>
            <a:r>
              <a:rPr lang="en-US" sz="1800" b="0" i="0" u="none" strike="noStrike" baseline="0">
                <a:solidFill>
                  <a:srgbClr val="000000"/>
                </a:solidFill>
                <a:latin typeface="AdvOT35fdff1a"/>
              </a:rPr>
              <a:t>30 mg/mmol), initial therapy should be with an ACE inhibitor (Grade A) or an </a:t>
            </a:r>
            <a:r>
              <a:rPr lang="en-CA" sz="1800" b="0" i="0" u="none" strike="noStrike" baseline="0">
                <a:solidFill>
                  <a:srgbClr val="000000"/>
                </a:solidFill>
                <a:latin typeface="AdvOT35fdff1a"/>
              </a:rPr>
              <a:t>ARB (Grade B; </a:t>
            </a:r>
            <a:r>
              <a:rPr lang="en-CA" sz="1800" b="0" i="0" u="none" strike="noStrike" baseline="0">
                <a:solidFill>
                  <a:srgbClr val="000000"/>
                </a:solidFill>
                <a:latin typeface="AdvOT99a826ed.B"/>
              </a:rPr>
              <a:t>revised recommendation</a:t>
            </a:r>
            <a:r>
              <a:rPr lang="en-CA" sz="1800" b="0" i="0" u="none" strike="noStrike" baseline="0">
                <a:solidFill>
                  <a:srgbClr val="000000"/>
                </a:solidFill>
                <a:latin typeface="AdvOT35fdff1a"/>
              </a:rPr>
              <a:t>).</a:t>
            </a:r>
          </a:p>
          <a:p>
            <a:pPr marL="342900" indent="-342900" algn="l">
              <a:buFont typeface="+mj-lt"/>
              <a:buAutoNum type="arabicPeriod"/>
            </a:pPr>
            <a:r>
              <a:rPr lang="en-US" sz="1800" b="0" i="0" u="none" strike="noStrike" baseline="0">
                <a:solidFill>
                  <a:srgbClr val="000000"/>
                </a:solidFill>
                <a:latin typeface="AdvOT35fdff1a"/>
              </a:rPr>
              <a:t>In most cases, combination therapy with other antihypertensive agents might be needed to reach target BP levels </a:t>
            </a:r>
            <a:r>
              <a:rPr lang="en-CA" sz="1800" b="0" i="0" u="none" strike="noStrike" baseline="0">
                <a:solidFill>
                  <a:srgbClr val="000000"/>
                </a:solidFill>
                <a:latin typeface="AdvOT35fdff1a"/>
              </a:rPr>
              <a:t>(Grade D).</a:t>
            </a:r>
          </a:p>
          <a:p>
            <a:pPr marL="342900" indent="-342900" algn="l">
              <a:buFont typeface="+mj-lt"/>
              <a:buAutoNum type="arabicPeriod"/>
            </a:pPr>
            <a:r>
              <a:rPr lang="en-US" sz="1800" b="0" i="0" u="none" strike="noStrike" baseline="0">
                <a:solidFill>
                  <a:srgbClr val="000000"/>
                </a:solidFill>
                <a:latin typeface="AdvOT35fdff1a"/>
              </a:rPr>
              <a:t>The combination of an ACE inhibitor and ARB is not recommended for patients with chronic kidney disease </a:t>
            </a:r>
            <a:r>
              <a:rPr lang="en-CA" sz="1800" b="0" i="0" u="none" strike="noStrike" baseline="0">
                <a:solidFill>
                  <a:srgbClr val="000000"/>
                </a:solidFill>
                <a:latin typeface="AdvOT35fdff1a"/>
              </a:rPr>
              <a:t>(Grade B; </a:t>
            </a:r>
            <a:r>
              <a:rPr lang="en-CA" sz="1800" b="0" i="0" u="none" strike="noStrike" baseline="0">
                <a:solidFill>
                  <a:srgbClr val="000000"/>
                </a:solidFill>
                <a:latin typeface="AdvOT99a826ed.B"/>
              </a:rPr>
              <a:t>revised recommendation</a:t>
            </a:r>
            <a:r>
              <a:rPr lang="en-CA" sz="1800" b="0" i="0" u="none" strike="noStrike" baseline="0">
                <a:solidFill>
                  <a:srgbClr val="000000"/>
                </a:solidFill>
                <a:latin typeface="AdvOT35fdff1a"/>
              </a:rPr>
              <a:t>).</a:t>
            </a:r>
          </a:p>
          <a:p>
            <a:pPr marL="342900" indent="-342900" algn="l">
              <a:buFont typeface="+mj-lt"/>
              <a:buAutoNum type="arabicPeriod"/>
            </a:pPr>
            <a:endParaRPr lang="en-CA" sz="1800" b="0" i="0" u="none" strike="noStrike" baseline="0">
              <a:solidFill>
                <a:srgbClr val="000000"/>
              </a:solidFill>
              <a:latin typeface="AdvOT35fdff1a"/>
            </a:endParaRPr>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b="0"/>
          </a:p>
          <a:p>
            <a:pPr marL="0" indent="0" algn="l">
              <a:buFont typeface="+mj-lt"/>
              <a:buNone/>
            </a:pPr>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38</a:t>
            </a:fld>
            <a:endParaRPr lang="en-US"/>
          </a:p>
        </p:txBody>
      </p:sp>
    </p:spTree>
    <p:extLst>
      <p:ext uri="{BB962C8B-B14F-4D97-AF65-F5344CB8AC3E}">
        <p14:creationId xmlns:p14="http://schemas.microsoft.com/office/powerpoint/2010/main" val="15043438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lphaUcPeriod"/>
            </a:pPr>
            <a:r>
              <a:rPr lang="en-US">
                <a:effectLst/>
              </a:rPr>
              <a:t>BP management in acute ischemic stroke (onset to 72 hours) </a:t>
            </a:r>
          </a:p>
          <a:p>
            <a:pPr marL="742950" lvl="1" indent="-285750">
              <a:buFont typeface="+mj-lt"/>
              <a:buAutoNum type="arabicPeriod"/>
            </a:pPr>
            <a:r>
              <a:rPr lang="en-US">
                <a:effectLst/>
              </a:rPr>
              <a:t>For guidelines on BP management in acute ischemic stroke, refer to the current Canadian Stroke Best Practices recommendations (www.strokebestpractices. ca/recommendations).</a:t>
            </a:r>
          </a:p>
          <a:p>
            <a:pPr marL="228600" indent="-228600">
              <a:buFont typeface="+mj-lt"/>
              <a:buAutoNum type="alphaUcPeriod"/>
            </a:pPr>
            <a:r>
              <a:rPr lang="en-US">
                <a:effectLst/>
              </a:rPr>
              <a:t>BP management after acute ischemic stroke </a:t>
            </a:r>
          </a:p>
          <a:p>
            <a:pPr marL="742950" lvl="1" indent="-285750">
              <a:buFont typeface="+mj-lt"/>
              <a:buAutoNum type="arabicPeriod"/>
            </a:pPr>
            <a:r>
              <a:rPr lang="en-US">
                <a:effectLst/>
              </a:rPr>
              <a:t>Strong consideration should be given to the initiation of antihypertensive therapy after the acute phase of a stroke or transient ischemic attack (Grade A).</a:t>
            </a:r>
          </a:p>
          <a:p>
            <a:pPr marL="742950" lvl="1" indent="-285750">
              <a:buFont typeface="+mj-lt"/>
              <a:buAutoNum type="arabicPeriod"/>
            </a:pPr>
            <a:r>
              <a:rPr lang="en-US">
                <a:effectLst/>
              </a:rPr>
              <a:t>After the acute phase of a stroke, BP-lowering treatment is recommended to a target of consistently &lt; 140/90 mm Hg (Grade C).</a:t>
            </a:r>
          </a:p>
          <a:p>
            <a:pPr marL="742950" lvl="1" indent="-285750">
              <a:buFont typeface="+mj-lt"/>
              <a:buAutoNum type="arabicPeriod"/>
            </a:pPr>
            <a:r>
              <a:rPr lang="en-US">
                <a:effectLst/>
              </a:rPr>
              <a:t>Treatment with an ACE inhibitor and thiazide/thiazide-like diuretic combination is preferred (Grade A).</a:t>
            </a:r>
          </a:p>
          <a:p>
            <a:pPr marL="742950" lvl="1" indent="-285750">
              <a:buFont typeface="+mj-lt"/>
              <a:buAutoNum type="arabicPeriod"/>
            </a:pPr>
            <a:r>
              <a:rPr lang="en-US">
                <a:effectLst/>
              </a:rPr>
              <a:t>For patients with stroke, the use of an ACE inhibitor with an ARB is not recommended (Grade B). </a:t>
            </a:r>
          </a:p>
          <a:p>
            <a:pPr marL="228600" indent="-228600">
              <a:buFont typeface="+mj-lt"/>
              <a:buAutoNum type="alphaUcPeriod"/>
            </a:pPr>
            <a:r>
              <a:rPr lang="en-US">
                <a:effectLst/>
              </a:rPr>
              <a:t>BP management in hemorrhagic stroke (onset to 72 hours) </a:t>
            </a:r>
          </a:p>
          <a:p>
            <a:pPr marL="742950" lvl="1" indent="-285750">
              <a:buFont typeface="+mj-lt"/>
              <a:buAutoNum type="arabicPeriod"/>
            </a:pPr>
            <a:r>
              <a:rPr lang="en-US">
                <a:effectLst/>
              </a:rPr>
              <a:t>For guidelines on BP management in acute hemorrhagic stroke, refer to the current Canadian Stroke Best Practices recommendations (www.strokebestpractices. ca/recommendations).</a:t>
            </a:r>
          </a:p>
          <a:p>
            <a:pPr algn="l"/>
            <a:endParaRPr lang="en-CA" sz="1800" b="1" i="0" u="none" strike="noStrike" baseline="0">
              <a:solidFill>
                <a:srgbClr val="000000"/>
              </a:solidFill>
              <a:latin typeface="AdvOT35fdff1a"/>
            </a:endParaRPr>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sz="1200" b="0" i="0" u="none" strike="noStrike" baseline="0">
              <a:latin typeface="AdvOT35fdff1a"/>
            </a:endParaRPr>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40</a:t>
            </a:fld>
            <a:endParaRPr lang="en-US"/>
          </a:p>
        </p:txBody>
      </p:sp>
    </p:spTree>
    <p:extLst>
      <p:ext uri="{BB962C8B-B14F-4D97-AF65-F5344CB8AC3E}">
        <p14:creationId xmlns:p14="http://schemas.microsoft.com/office/powerpoint/2010/main" val="17991900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a:latin typeface="AdvOT35fdff1a"/>
              </a:rPr>
              <a:t>1. For most hypertensive patients with CAD, an ACE inhibitor or ARB is recommended (Grade A).</a:t>
            </a:r>
          </a:p>
          <a:p>
            <a:pPr algn="l"/>
            <a:r>
              <a:rPr lang="en-US" sz="1800" b="0" i="0" u="none" strike="noStrike" baseline="0">
                <a:latin typeface="AdvOT35fdff1a"/>
              </a:rPr>
              <a:t>2. For hypertensive patients with CAD, but without coexisting systolic heart failure, the combination of an ACE inhibitor and ARB is not recommended (Grade B).</a:t>
            </a:r>
          </a:p>
          <a:p>
            <a:pPr algn="l"/>
            <a:r>
              <a:rPr lang="en-US" sz="1800" b="0" i="0" u="none" strike="noStrike" baseline="0">
                <a:latin typeface="AdvOT35fdff1a"/>
              </a:rPr>
              <a:t>3. For high-risk hypertensive patients, when combination therapy is being used, choices should be individualized. The combination of an ACE inhibitor and a dihydropyridine CCB is preferable to an ACE inhibitor and a thiazide/thiazide-like diuretic in selected patients (Grade A).</a:t>
            </a:r>
          </a:p>
          <a:p>
            <a:pPr algn="l"/>
            <a:r>
              <a:rPr lang="en-US" sz="1800" b="0" i="0" u="none" strike="noStrike" baseline="0">
                <a:latin typeface="AdvOT35fdff1a"/>
              </a:rPr>
              <a:t>4. For patients with stable angina pectoris but without previous heart failure, myocardial infarction, or coronary artery bypass surgery, either a </a:t>
            </a:r>
            <a:r>
              <a:rPr lang="en-US" sz="1800" b="0" i="0" u="none" strike="noStrike" baseline="0">
                <a:latin typeface="AdvPS3F4C13"/>
              </a:rPr>
              <a:t>b</a:t>
            </a:r>
            <a:r>
              <a:rPr lang="en-US" sz="1800" b="0" i="0" u="none" strike="noStrike" baseline="0">
                <a:latin typeface="AdvOT35fdff1a"/>
              </a:rPr>
              <a:t>-blocker or CCB can be used as initial therapy  </a:t>
            </a:r>
          </a:p>
          <a:p>
            <a:pPr algn="l"/>
            <a:r>
              <a:rPr lang="en-US" sz="1800" b="0" i="0" u="none" strike="noStrike" baseline="0">
                <a:latin typeface="AdvOT35fdff1a"/>
              </a:rPr>
              <a:t>5. Short-acting nifedipine should not be used (Grade D).</a:t>
            </a:r>
          </a:p>
          <a:p>
            <a:pPr algn="l"/>
            <a:r>
              <a:rPr lang="en-US" sz="1800" b="0" i="0" u="none" strike="noStrike" baseline="0">
                <a:latin typeface="AdvOT35fdff1a"/>
              </a:rPr>
              <a:t>6. When decreasing SBP to target levels in patients with established CAD (especially if isolated systolic hypertension is present), be cautious when the DBP is </a:t>
            </a:r>
            <a:r>
              <a:rPr lang="en-US" sz="1800" b="0" i="0" u="none" strike="noStrike" baseline="0">
                <a:latin typeface="AdvP4C4E74"/>
              </a:rPr>
              <a:t> </a:t>
            </a:r>
            <a:r>
              <a:rPr lang="en-US" sz="1800" b="0" i="0" u="none" strike="noStrike" baseline="0">
                <a:latin typeface="AdvOT35fdff1a"/>
              </a:rPr>
              <a:t>60 mm Hg because of concerns that myocardial ischemia might be exacerbated, especially in patients with left ventricular </a:t>
            </a:r>
            <a:r>
              <a:rPr lang="en-CA" sz="1800" b="0" i="0" u="none" strike="noStrike" baseline="0">
                <a:latin typeface="AdvOT35fdff1a"/>
              </a:rPr>
              <a:t>hypertrophy (Grade D).</a:t>
            </a:r>
          </a:p>
          <a:p>
            <a:pPr algn="l"/>
            <a:endParaRPr lang="en-CA" sz="1800" b="0" i="0" u="none" strike="noStrike" baseline="0">
              <a:latin typeface="AdvOT35fdff1a"/>
            </a:endParaRPr>
          </a:p>
          <a:p>
            <a:pPr algn="l"/>
            <a:r>
              <a:rPr lang="en-CA" sz="2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800">
                <a:effectLst/>
              </a:rPr>
              <a:t>Rabi DM, McBrien KA, Sapir-Pichhadze R, et al. Hypertension Canada’s 2020 Comprehensive Guidelines for the Prevention, Diagnosis, Risk Assessment, and Treatment of Hypertension in Adults and Children. </a:t>
            </a:r>
            <a:r>
              <a:rPr lang="en-CA" sz="1800" i="1">
                <a:effectLst/>
              </a:rPr>
              <a:t>Canadian Journal of Cardiology</a:t>
            </a:r>
            <a:r>
              <a:rPr lang="en-CA" sz="1800">
                <a:effectLst/>
              </a:rPr>
              <a:t>. 2020;36(5):596-624. doi:</a:t>
            </a:r>
            <a:r>
              <a:rPr lang="en-CA" sz="1800">
                <a:effectLst/>
                <a:hlinkClick r:id="rId3"/>
              </a:rPr>
              <a:t>10.1016/j.cjca.2020.02.086</a:t>
            </a:r>
            <a:endParaRPr lang="en-CA" sz="1800">
              <a:effectLst/>
            </a:endParaRPr>
          </a:p>
          <a:p>
            <a:pPr algn="l"/>
            <a:endParaRPr lang="en-CA" sz="1800" b="0" i="0" u="none" strike="noStrike" baseline="0">
              <a:latin typeface="AdvOT35fdff1a"/>
            </a:endParaRPr>
          </a:p>
          <a:p>
            <a:pPr algn="l"/>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41</a:t>
            </a:fld>
            <a:endParaRPr lang="en-US"/>
          </a:p>
        </p:txBody>
      </p:sp>
    </p:spTree>
    <p:extLst>
      <p:ext uri="{BB962C8B-B14F-4D97-AF65-F5344CB8AC3E}">
        <p14:creationId xmlns:p14="http://schemas.microsoft.com/office/powerpoint/2010/main" val="15853446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en-US"/>
              <a:t>Initial therapy should include a b-blocker as well as an ACE inhibitor (Grade A).</a:t>
            </a:r>
          </a:p>
          <a:p>
            <a:pPr>
              <a:buFont typeface="+mj-lt"/>
              <a:buAutoNum type="arabicPeriod"/>
            </a:pPr>
            <a:r>
              <a:rPr lang="en-US"/>
              <a:t>An ARB can be used if the patient is intolerant of an ACE inhibitor (Grade A in patients with left ventricular systolic dysfunction).</a:t>
            </a:r>
          </a:p>
          <a:p>
            <a:pPr>
              <a:buFont typeface="+mj-lt"/>
              <a:buAutoNum type="arabicPeriod"/>
            </a:pPr>
            <a:r>
              <a:rPr lang="en-US"/>
              <a:t>CCBs may be used in patients after myocardial infarction when b-blockers are contraindicated or not effective. Nondihydropyridine CCBs should not be used when there is heart failure, evidenced by pulmonary congestion on examination or radiography (Grade D).</a:t>
            </a:r>
          </a:p>
          <a:p>
            <a:endParaRPr lang="en-CA"/>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sz="1200" b="0" i="0" u="none" strike="noStrike" baseline="0">
              <a:latin typeface="AdvOT35fdff1a"/>
            </a:endParaRPr>
          </a:p>
          <a:p>
            <a:endParaRPr lang="en-CA"/>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42</a:t>
            </a:fld>
            <a:endParaRPr lang="en-US"/>
          </a:p>
        </p:txBody>
      </p:sp>
    </p:spTree>
    <p:extLst>
      <p:ext uri="{BB962C8B-B14F-4D97-AF65-F5344CB8AC3E}">
        <p14:creationId xmlns:p14="http://schemas.microsoft.com/office/powerpoint/2010/main" val="28339733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a:t>In patients with systolic dysfunction (ejection fraction &lt; 40%), ACE inhibitors (Grade A) and b-blockers (Grade A) are recommended for initial therapy. Aldosterone antagonists (mineralocorticoid receptor antagonists) may be combined for patients with a recent cardiovascular hospitalization, acute myocardial infarction, elevated B-type natriuretic peptide or N-terminal pro-B-type natriuretic peptide level, or New York Heart Association class II-IV symptoms (Grade A). Careful monitoring for hyperkalemia is recommended when an aldosterone antagonist is used with an ACE inhibitor or ARB. Other diuretics are recommended as additional therapy if needed (Grade B for thiazide/thiazide-like diuretics for BP control, Grade D for loop diuretics for volume control). Beyond considerations of BP control, doses of ACE inhibitors or ARBs should be titrated to those found to be effective in trials unless adverse effects become manifest (Grade B).</a:t>
            </a:r>
          </a:p>
          <a:p>
            <a:pPr marL="228600" indent="-228600">
              <a:buFont typeface="+mj-lt"/>
              <a:buAutoNum type="arabicPeriod"/>
            </a:pPr>
            <a:r>
              <a:rPr lang="en-US"/>
              <a:t>An ARB is recommended if ACE inhibitors are not tolerated (Grade A).</a:t>
            </a:r>
          </a:p>
          <a:p>
            <a:pPr marL="228600" indent="-228600">
              <a:buFont typeface="+mj-lt"/>
              <a:buAutoNum type="arabicPeriod"/>
            </a:pPr>
            <a:r>
              <a:rPr lang="en-US"/>
              <a:t>A combination of hydralazine and isosorbide dinitrate is recommended if ACE inhibitors and ARBs are contra-indicated or not tolerated (Grade B).</a:t>
            </a:r>
          </a:p>
          <a:p>
            <a:pPr marL="228600" indent="-228600">
              <a:buFont typeface="+mj-lt"/>
              <a:buAutoNum type="arabicPeriod"/>
            </a:pPr>
            <a:r>
              <a:rPr lang="en-US"/>
              <a:t>For hypertensive patients whose BP is not controlled, an ARB may be used with an ACE inhibitor and other anti-hypertensive drug treatment (Grade A). Careful moni-toring should be used if an ACE inhibitor and an ARB are used together because of potential adverse effects such as hypotension, hyperkalemia, and worsening renal function (Grade C). Additional therapies may also include dihy-dropyridine CCBs (Grade C).</a:t>
            </a:r>
          </a:p>
          <a:p>
            <a:pPr marL="228600" indent="-228600">
              <a:buFont typeface="+mj-lt"/>
              <a:buAutoNum type="arabicPeriod"/>
            </a:pPr>
            <a:r>
              <a:rPr lang="en-US"/>
              <a:t>An angiotensin receptor-neprilysin inhibitor combination should be used in place of an ACE inhibitor or ARB for patients with heart failure with reduced ejection fraction (HFrEF) (ejection fraction &lt; 40%) who remain symp-tomatic despite treatment with an appropriate dose of guideline-directed heart failure therapy (usually a b-blocker, an ACE inhibitor or ARB, and where appropriate, a mineralocorticoid receptor antagonist; Grade A). Eligible patients must have a serum potassium level &lt; 5.2 mmol/L, an estimated GFR (eGFR) 30 mL/min/1.73 m2, and close surveillance of serum potassium and creatinine (Grade A).</a:t>
            </a:r>
          </a:p>
          <a:p>
            <a:endParaRPr lang="en-CA"/>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sz="1200" b="0" i="0" u="none" strike="noStrike" baseline="0">
              <a:latin typeface="AdvOT35fdff1a"/>
            </a:endParaRPr>
          </a:p>
          <a:p>
            <a:endParaRPr lang="en-CA"/>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43</a:t>
            </a:fld>
            <a:endParaRPr lang="en-US"/>
          </a:p>
        </p:txBody>
      </p:sp>
    </p:spTree>
    <p:extLst>
      <p:ext uri="{BB962C8B-B14F-4D97-AF65-F5344CB8AC3E}">
        <p14:creationId xmlns:p14="http://schemas.microsoft.com/office/powerpoint/2010/main" val="4143787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a:t>Hypertensive patients with left ventricular hypertrophy should be treated with antihypertensive therapy to decrease the rate of subsequent cardiovascular events (Grade C).</a:t>
            </a:r>
          </a:p>
          <a:p>
            <a:pPr marL="228600" indent="-228600">
              <a:buFont typeface="+mj-lt"/>
              <a:buAutoNum type="arabicPeriod"/>
            </a:pPr>
            <a:r>
              <a:rPr lang="en-US"/>
              <a:t>The choice of initial therapy can be influenced by the presence of left ventricular hypertrophy (Grade D). Initial therapy can be drug treatment using ACE inhibitors, ARBs, long-acting CCBs, or thiazide/thiazide-like diuretics. Direct arterial vasodilators such as hydralazine or minoxidil should not be used.</a:t>
            </a:r>
          </a:p>
          <a:p>
            <a:endParaRPr lang="en-CA"/>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sz="1200" b="0" i="0" u="none" strike="noStrike" baseline="0">
              <a:latin typeface="AdvOT35fdff1a"/>
            </a:endParaRPr>
          </a:p>
          <a:p>
            <a:pPr marL="0" indent="0">
              <a:buFont typeface="+mj-lt"/>
              <a:buNone/>
            </a:pPr>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44</a:t>
            </a:fld>
            <a:endParaRPr lang="en-US"/>
          </a:p>
        </p:txBody>
      </p:sp>
    </p:spTree>
    <p:extLst>
      <p:ext uri="{BB962C8B-B14F-4D97-AF65-F5344CB8AC3E}">
        <p14:creationId xmlns:p14="http://schemas.microsoft.com/office/powerpoint/2010/main" val="19340730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a:t>We recommend that patients with resistant hypertension, defined as BP above target despite 3 BP-lowering drugs at optimal doses, preferably including a diuretic, be referred to a provider with expertise in hypertension management for diagnosis and therapeutic purposes</a:t>
            </a:r>
          </a:p>
          <a:p>
            <a:endParaRPr lang="en-CA"/>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sz="1200" b="0" i="0" u="none" strike="noStrike" baseline="0">
              <a:latin typeface="AdvOT35fdff1a"/>
            </a:endParaRPr>
          </a:p>
          <a:p>
            <a:endParaRPr lang="en-CA"/>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47</a:t>
            </a:fld>
            <a:endParaRPr lang="en-US"/>
          </a:p>
        </p:txBody>
      </p:sp>
    </p:spTree>
    <p:extLst>
      <p:ext uri="{BB962C8B-B14F-4D97-AF65-F5344CB8AC3E}">
        <p14:creationId xmlns:p14="http://schemas.microsoft.com/office/powerpoint/2010/main" val="2690401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ts val="2300"/>
              </a:lnSpc>
            </a:pPr>
            <a:r>
              <a:rPr lang="en-CA" sz="1800" b="1">
                <a:effectLst/>
                <a:latin typeface="Times New Roman" panose="02020603050405020304" pitchFamily="18" charset="0"/>
                <a:ea typeface="Lucida Grande"/>
                <a:cs typeface="Times New Roman" panose="02020603050405020304" pitchFamily="18" charset="0"/>
              </a:rPr>
              <a:t>Recommended Technique for Automated Office Blood Pressure (AOBP)</a:t>
            </a:r>
            <a:endParaRPr lang="en-CA" sz="1800">
              <a:effectLst/>
              <a:latin typeface="Lucida Grande"/>
              <a:ea typeface="Lucida Grande"/>
              <a:cs typeface="Times New Roman" panose="02020603050405020304" pitchFamily="18" charset="0"/>
            </a:endParaRPr>
          </a:p>
          <a:p>
            <a:pPr marL="346075" indent="-342900" algn="just">
              <a:lnSpc>
                <a:spcPts val="2300"/>
              </a:lnSpc>
              <a:buFont typeface="+mj-lt"/>
              <a:buAutoNum type="arabicPeriod"/>
            </a:pPr>
            <a:r>
              <a:rPr lang="en-CA" sz="1800">
                <a:solidFill>
                  <a:srgbClr val="000000"/>
                </a:solidFill>
                <a:effectLst/>
                <a:latin typeface="Times New Roman" panose="02020603050405020304" pitchFamily="18" charset="0"/>
                <a:ea typeface="Lucida Grande"/>
              </a:rPr>
              <a:t>Measurements should be taken with a validated sphygmomanometer known to be accurate.</a:t>
            </a:r>
          </a:p>
          <a:p>
            <a:pPr marL="342900" indent="-342900">
              <a:lnSpc>
                <a:spcPts val="2300"/>
              </a:lnSpc>
              <a:buFont typeface="+mj-lt"/>
              <a:buAutoNum type="arabicPeriod"/>
            </a:pPr>
            <a:r>
              <a:rPr lang="en-CA" sz="1800">
                <a:solidFill>
                  <a:srgbClr val="000000"/>
                </a:solidFill>
                <a:effectLst/>
                <a:latin typeface="Times New Roman" panose="02020603050405020304" pitchFamily="18" charset="0"/>
                <a:ea typeface="Lucida Grande"/>
              </a:rPr>
              <a:t>Choose a cuff with an appropriate bladder size matched to the size of the arm. Select the cuff size as recommended by its manufacturer. </a:t>
            </a:r>
          </a:p>
          <a:p>
            <a:pPr marL="342900" indent="-342900" algn="just">
              <a:lnSpc>
                <a:spcPts val="2300"/>
              </a:lnSpc>
              <a:buFont typeface="+mj-lt"/>
              <a:buAutoNum type="arabicPeriod"/>
            </a:pPr>
            <a:r>
              <a:rPr lang="en-CA" sz="1800">
                <a:solidFill>
                  <a:srgbClr val="000000"/>
                </a:solidFill>
                <a:effectLst/>
                <a:latin typeface="Times New Roman" panose="02020603050405020304" pitchFamily="18" charset="0"/>
                <a:ea typeface="Lucida Grande"/>
              </a:rPr>
              <a:t>Place the cuff so that the lower edge is 3 cm above the elbow crease and the bladder is centered over the brachial artery. There is no rest period needed before measurement. The arm should be bare and supported with the BP cuff at heart level, as a lower position will result in an erroneously higher SBP and DBP. There should be no talking, and patients’ legs should not be crossed.</a:t>
            </a:r>
          </a:p>
          <a:p>
            <a:pPr marL="342900" indent="-342900">
              <a:lnSpc>
                <a:spcPts val="2300"/>
              </a:lnSpc>
              <a:buFont typeface="+mj-lt"/>
              <a:buAutoNum type="arabicPeriod"/>
            </a:pPr>
            <a:r>
              <a:rPr lang="en-CA" sz="1800">
                <a:solidFill>
                  <a:srgbClr val="000000"/>
                </a:solidFill>
                <a:effectLst/>
                <a:latin typeface="Times New Roman" panose="02020603050405020304" pitchFamily="18" charset="0"/>
                <a:ea typeface="Lucida Grande"/>
              </a:rPr>
              <a:t>When using automated office oscillometric devices, the patient should be seated in a quiet room (no specified period of rest). With the device set to take measures at 1- or 2-minute intervals. The first measurement is taken by a health professional to verify cuff position and validity of the measurement. The patient is left alone after the first measurement while the device automatically takes subsequent readings. </a:t>
            </a:r>
          </a:p>
          <a:p>
            <a:pPr marL="342900" indent="-342900" algn="just">
              <a:lnSpc>
                <a:spcPts val="2300"/>
              </a:lnSpc>
              <a:buFont typeface="+mj-lt"/>
              <a:buAutoNum type="arabicPeriod"/>
            </a:pPr>
            <a:r>
              <a:rPr lang="en-CA" sz="1800">
                <a:solidFill>
                  <a:srgbClr val="000000"/>
                </a:solidFill>
                <a:effectLst/>
                <a:latin typeface="Times New Roman" panose="02020603050405020304" pitchFamily="18" charset="0"/>
                <a:ea typeface="Lucida Grande"/>
              </a:rPr>
              <a:t>Record the average BP as displayed on the electronic device as well as the arm used and whether the patient was supine, sitting or standing. Record the heart rate.</a:t>
            </a:r>
          </a:p>
          <a:p>
            <a:pPr>
              <a:lnSpc>
                <a:spcPts val="2300"/>
              </a:lnSpc>
            </a:pPr>
            <a:r>
              <a:rPr lang="en-CA" sz="1800">
                <a:effectLst/>
                <a:latin typeface="Times New Roman" panose="02020603050405020304" pitchFamily="18" charset="0"/>
                <a:ea typeface="Lucida Grande"/>
                <a:cs typeface="Times New Roman" panose="02020603050405020304" pitchFamily="18" charset="0"/>
              </a:rPr>
              <a:t> </a:t>
            </a:r>
            <a:endParaRPr lang="en-CA" sz="1800">
              <a:effectLst/>
              <a:latin typeface="Lucida Grande"/>
              <a:ea typeface="Lucida Grande"/>
              <a:cs typeface="Times New Roman" panose="02020603050405020304" pitchFamily="18" charset="0"/>
            </a:endParaRPr>
          </a:p>
          <a:p>
            <a:pPr>
              <a:lnSpc>
                <a:spcPts val="2300"/>
              </a:lnSpc>
            </a:pPr>
            <a:r>
              <a:rPr lang="en-CA" sz="1800">
                <a:effectLst/>
                <a:latin typeface="Times New Roman" panose="02020603050405020304" pitchFamily="18" charset="0"/>
                <a:ea typeface="Lucida Grande"/>
                <a:cs typeface="Times New Roman" panose="02020603050405020304" pitchFamily="18" charset="0"/>
              </a:rPr>
              <a:t> </a:t>
            </a:r>
            <a:r>
              <a:rPr lang="en-CA" sz="1800" b="1">
                <a:effectLst/>
                <a:latin typeface="Times New Roman" panose="02020603050405020304" pitchFamily="18" charset="0"/>
                <a:ea typeface="Lucida Grande"/>
                <a:cs typeface="Times New Roman" panose="02020603050405020304" pitchFamily="18" charset="0"/>
              </a:rPr>
              <a:t>Recommended Technique for Office Blood Pressure Measurement (OBPM)</a:t>
            </a:r>
            <a:endParaRPr lang="en-CA" sz="180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a:effectLst/>
                <a:latin typeface="Times New Roman" panose="02020603050405020304" pitchFamily="18" charset="0"/>
                <a:ea typeface="Lucida Grande"/>
                <a:cs typeface="Times New Roman" panose="02020603050405020304" pitchFamily="18" charset="0"/>
              </a:rPr>
              <a:t>Measurements should be taken with a sphygmomanometer known to be accurate. A validated electronic device should be used. If not available, a recently calibrated aneroid device can be used. Aneroid devices or mercury columns need to be clearly visible at eye level. </a:t>
            </a:r>
            <a:endParaRPr lang="en-CA" sz="180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a:effectLst/>
                <a:latin typeface="Times New Roman" panose="02020603050405020304" pitchFamily="18" charset="0"/>
                <a:ea typeface="Lucida Grande"/>
                <a:cs typeface="Times New Roman" panose="02020603050405020304" pitchFamily="18" charset="0"/>
              </a:rPr>
              <a:t>Choose a cuff with an appropriate bladder size matched to the size of the arm.  For measurements taken by auscultation, bladder width should be close to 40% of arm circumference and bladder length should cover 80 – 100% of arm circumference.  When using an automated device, select the cuff size as recommended by its manufacturer.   </a:t>
            </a:r>
            <a:endParaRPr lang="en-CA" sz="180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a:effectLst/>
                <a:latin typeface="Times New Roman" panose="02020603050405020304" pitchFamily="18" charset="0"/>
                <a:ea typeface="Lucida Grande"/>
                <a:cs typeface="Times New Roman" panose="02020603050405020304" pitchFamily="18" charset="0"/>
              </a:rPr>
              <a:t>Place the cuff so that the lower edge is 3 cm above the elbow crease and the bladder is centered over the brachial artery. The patient should be resting comfortably for 5 minutes in the seated position with back support. The arm should be bare and supported with the BP cuff at heart level, as a lower position will result in an erroneously higher SBP and DBP. There should be no talking, and patients’ legs should not be crossed. The first reading should be discarded and the latter two averaged.  BP should also be assessed after 2 minutes standing (with arm supported) and at times when patients report symptoms suggestive of postural hypotension. Supine BP measurements may also be helpful in the assessment of elderly and diabetic patients.  When using automated office oscillometric devices such as the BpTRU (VSM MedTech Ltd, Vancouver, Canada), the patient should be seated in a quiet room (no specified period of rest). With the device set to take measures at 1- or 2-minute intervals, the first measurement is taken by a health professional to verify cuff position and validity of the measurement. The patient is left alone after the first measurement while the device automatically takes subsequent readings. The BpTRU automatically discards the first measure and averages the next 5 measures.  For auscultation, at least three measurements should be taken in the same arm with the patient in the same position.  The first reading should be discarded and the latter two averaged. Steps 4-7 are specific to auscultation.</a:t>
            </a:r>
            <a:endParaRPr lang="en-CA" sz="180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a:effectLst/>
                <a:latin typeface="Times New Roman" panose="02020603050405020304" pitchFamily="18" charset="0"/>
                <a:ea typeface="Lucida Grande"/>
                <a:cs typeface="Times New Roman" panose="02020603050405020304" pitchFamily="18" charset="0"/>
              </a:rPr>
              <a:t>Increase the pressure rapidly to 30 mmHg above the level at which the radial pulse is extinguished (to exclude the possibility of a systolic auscultatory gap). </a:t>
            </a:r>
            <a:endParaRPr lang="en-CA" sz="180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a:effectLst/>
                <a:latin typeface="Times New Roman" panose="02020603050405020304" pitchFamily="18" charset="0"/>
                <a:ea typeface="Lucida Grande"/>
                <a:cs typeface="Times New Roman" panose="02020603050405020304" pitchFamily="18" charset="0"/>
              </a:rPr>
              <a:t>Place the bell or diaphragm of the stethoscope gently and steadily over the brachial artery. </a:t>
            </a:r>
            <a:endParaRPr lang="en-CA" sz="180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a:effectLst/>
                <a:latin typeface="Times New Roman" panose="02020603050405020304" pitchFamily="18" charset="0"/>
                <a:ea typeface="Lucida Grande"/>
                <a:cs typeface="Times New Roman" panose="02020603050405020304" pitchFamily="18" charset="0"/>
              </a:rPr>
              <a:t>Open the control valve so that the rate of deflation of the cuff is approximately 2 mmHg per heart beat. A cuff deflation rate of 2 mmHg per beat is necessary for accurate systolic and diastolic estimation.  </a:t>
            </a:r>
            <a:endParaRPr lang="en-CA" sz="180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a:effectLst/>
                <a:latin typeface="Times New Roman" panose="02020603050405020304" pitchFamily="18" charset="0"/>
                <a:ea typeface="Lucida Grande"/>
                <a:cs typeface="Times New Roman" panose="02020603050405020304" pitchFamily="18" charset="0"/>
              </a:rPr>
              <a:t>Read the systolic level -the first appearance of a clear tapping sound (phase I Korotkoff) and the diastolic level- the point at which the sounds disappear (phase V Korotkoff).  If Korotkoff sounds persist as the level approaches 0 mmHg, then the point of muffling of the sound is used (phase IV) to indicate the diastolic pressure.  Leaving the cuff partially inflated for too long will fill the venous system and make the sounds difficult to hear.  To avoid venous congestion, it is recommended that at least one minute should elapse between readings.  </a:t>
            </a:r>
            <a:endParaRPr lang="en-CA" sz="180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a:effectLst/>
                <a:latin typeface="Times New Roman" panose="02020603050405020304" pitchFamily="18" charset="0"/>
                <a:ea typeface="Lucida Grande"/>
                <a:cs typeface="Times New Roman" panose="02020603050405020304" pitchFamily="18" charset="0"/>
              </a:rPr>
              <a:t>Record the BP to the closest 2 mmHg on the manometer (or 1 mmHg on electronic devices) as well as the arm used and whether the patient was supine, sitting or standing.  Avoid digit preference by not rounding up or down.  Record the heart rate.  The seated BP is used to determine and monitor treatment decisions. The standing BP is used to examine for postural hypotension, if present, which may modify the treatment.</a:t>
            </a:r>
            <a:endParaRPr lang="en-CA" sz="180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a:effectLst/>
                <a:latin typeface="Times New Roman" panose="02020603050405020304" pitchFamily="18" charset="0"/>
                <a:ea typeface="Lucida Grande"/>
                <a:cs typeface="Times New Roman" panose="02020603050405020304" pitchFamily="18" charset="0"/>
              </a:rPr>
              <a:t>In the case of arrhythmia, additional readings with auscultation may be required to estimate the average systolic and diastolic pressure. Isolated extra beats should be ignored. Note the rhythm and pulse rate.</a:t>
            </a:r>
            <a:endParaRPr lang="en-CA" sz="1800">
              <a:effectLst/>
              <a:latin typeface="Lucida Grande"/>
              <a:ea typeface="Lucida Grande"/>
              <a:cs typeface="Times New Roman" panose="02020603050405020304" pitchFamily="18" charset="0"/>
            </a:endParaRPr>
          </a:p>
          <a:p>
            <a:pPr marL="342900" indent="-342900">
              <a:lnSpc>
                <a:spcPts val="2300"/>
              </a:lnSpc>
              <a:buFont typeface="+mj-lt"/>
              <a:buAutoNum type="arabicPeriod"/>
            </a:pPr>
            <a:r>
              <a:rPr lang="en-CA" sz="1800">
                <a:effectLst/>
                <a:latin typeface="Times New Roman" panose="02020603050405020304" pitchFamily="18" charset="0"/>
                <a:ea typeface="Lucida Grande"/>
                <a:cs typeface="Times New Roman" panose="02020603050405020304" pitchFamily="18" charset="0"/>
              </a:rPr>
              <a:t>BP should be taken in both arms on at least one visit and if one arm has a consistently higher pressure, that arm should be subsequently used for BP measurement and interpretation.</a:t>
            </a:r>
            <a:endParaRPr lang="en-CA" sz="1800">
              <a:effectLst/>
              <a:latin typeface="Lucida Grande"/>
              <a:ea typeface="Lucida Grande"/>
              <a:cs typeface="Times New Roman" panose="02020603050405020304" pitchFamily="18" charset="0"/>
            </a:endParaRPr>
          </a:p>
          <a:p>
            <a:pPr>
              <a:lnSpc>
                <a:spcPts val="2300"/>
              </a:lnSpc>
            </a:pPr>
            <a:r>
              <a:rPr lang="en-CA" sz="1800">
                <a:effectLst/>
                <a:latin typeface="Times New Roman" panose="02020603050405020304" pitchFamily="18" charset="0"/>
                <a:ea typeface="Lucida Grande"/>
                <a:cs typeface="Times New Roman" panose="02020603050405020304" pitchFamily="18" charset="0"/>
              </a:rPr>
              <a:t> </a:t>
            </a:r>
            <a:endParaRPr lang="en-CA" sz="1800">
              <a:effectLst/>
              <a:latin typeface="Lucida Grande"/>
              <a:ea typeface="Lucida Grande"/>
              <a:cs typeface="Times New Roman" panose="02020603050405020304" pitchFamily="18" charset="0"/>
            </a:endParaRPr>
          </a:p>
          <a:p>
            <a:r>
              <a:rPr lang="en-CA" b="1"/>
              <a:t>Reference:</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endParaRPr lang="en-CA" b="1"/>
          </a:p>
        </p:txBody>
      </p:sp>
      <p:sp>
        <p:nvSpPr>
          <p:cNvPr id="4" name="Slide Number Placeholder 3"/>
          <p:cNvSpPr>
            <a:spLocks noGrp="1"/>
          </p:cNvSpPr>
          <p:nvPr>
            <p:ph type="sldNum" sz="quarter" idx="5"/>
          </p:nvPr>
        </p:nvSpPr>
        <p:spPr/>
        <p:txBody>
          <a:bodyPr/>
          <a:lstStyle/>
          <a:p>
            <a:fld id="{E0DAFB86-E9BC-A04A-BD29-7ECBFF04B708}" type="slidenum">
              <a:rPr lang="en-US" smtClean="0"/>
              <a:t>8</a:t>
            </a:fld>
            <a:endParaRPr lang="en-US"/>
          </a:p>
        </p:txBody>
      </p:sp>
    </p:spTree>
    <p:extLst>
      <p:ext uri="{BB962C8B-B14F-4D97-AF65-F5344CB8AC3E}">
        <p14:creationId xmlns:p14="http://schemas.microsoft.com/office/powerpoint/2010/main" val="141604087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CA"/>
              <a:t>Review and reiterate healthy lifestyle measures (sodium, potassium intake, stress, exercise, alcohol)</a:t>
            </a:r>
          </a:p>
          <a:p>
            <a:pPr marL="171450" indent="-171450">
              <a:buFont typeface="Arial" panose="020B0604020202020204" pitchFamily="34" charset="0"/>
              <a:buChar char="•"/>
            </a:pPr>
            <a:r>
              <a:rPr lang="en-CA"/>
              <a:t>Improve adherence</a:t>
            </a:r>
          </a:p>
          <a:p>
            <a:pPr marL="171450" indent="-171450">
              <a:buFont typeface="Arial" panose="020B0604020202020204" pitchFamily="34" charset="0"/>
              <a:buChar char="•"/>
            </a:pPr>
            <a:r>
              <a:rPr lang="en-CA"/>
              <a:t>When possible, eliminate drugs and substances that cause higher blood pressure, such as calcineurin inhibitors, licorice, erythropoietin, tyrosine kinase inhibitors, nonsteroidal anti-inflammatory drugs, cocaine, amphetamines, oral contraceptive agents, sympathomimetics, and corticosteroids</a:t>
            </a:r>
          </a:p>
          <a:p>
            <a:pPr marL="171450" indent="-171450">
              <a:buFont typeface="Arial" panose="020B0604020202020204" pitchFamily="34" charset="0"/>
              <a:buChar char="•"/>
            </a:pPr>
            <a:r>
              <a:rPr lang="en-CA"/>
              <a:t>Add pharmacotherapy</a:t>
            </a:r>
          </a:p>
          <a:p>
            <a:pPr marL="171450" indent="-171450">
              <a:buFont typeface="Arial" panose="020B0604020202020204" pitchFamily="34" charset="0"/>
              <a:buChar char="•"/>
            </a:pPr>
            <a:r>
              <a:rPr lang="en-CA"/>
              <a:t>Evidence of significant blood pressure-lowering exists for:</a:t>
            </a:r>
          </a:p>
          <a:p>
            <a:pPr marL="628650" lvl="1" indent="-171450">
              <a:buFont typeface="Arial" panose="020B0604020202020204" pitchFamily="34" charset="0"/>
              <a:buChar char="•"/>
            </a:pPr>
            <a:r>
              <a:rPr lang="en-CA"/>
              <a:t>Spironolactone, eplerenone, amiloride, a- and b-adrenergic antagonists, Clonidine</a:t>
            </a:r>
          </a:p>
          <a:p>
            <a:pPr marL="171450" indent="-171450">
              <a:buFont typeface="Arial" panose="020B0604020202020204" pitchFamily="34" charset="0"/>
              <a:buChar char="•"/>
            </a:pPr>
            <a:r>
              <a:rPr lang="en-CA"/>
              <a:t>Evaluate and refer if secondary hypertension suspected</a:t>
            </a:r>
          </a:p>
          <a:p>
            <a:pPr marL="171450" indent="-171450">
              <a:buFont typeface="Arial" panose="020B0604020202020204" pitchFamily="34" charset="0"/>
              <a:buChar char="•"/>
            </a:pPr>
            <a:r>
              <a:rPr lang="en-CA"/>
              <a:t>Primary aldosteronism</a:t>
            </a:r>
          </a:p>
          <a:p>
            <a:pPr marL="171450" indent="-171450">
              <a:buFont typeface="Arial" panose="020B0604020202020204" pitchFamily="34" charset="0"/>
              <a:buChar char="•"/>
            </a:pPr>
            <a:r>
              <a:rPr lang="en-CA"/>
              <a:t>Renovascular hypertension </a:t>
            </a:r>
          </a:p>
          <a:p>
            <a:pPr marL="171450" indent="-171450">
              <a:buFont typeface="Arial" panose="020B0604020202020204" pitchFamily="34" charset="0"/>
              <a:buChar char="•"/>
            </a:pPr>
            <a:r>
              <a:rPr lang="en-CA"/>
              <a:t>Pheochromocytoma and paraganglioma</a:t>
            </a:r>
          </a:p>
          <a:p>
            <a:pPr marL="171450" indent="-171450">
              <a:buFont typeface="Arial" panose="020B0604020202020204" pitchFamily="34" charset="0"/>
              <a:buChar char="•"/>
            </a:pPr>
            <a:r>
              <a:rPr lang="en-CA"/>
              <a:t>Other causes of secondary hypertension</a:t>
            </a:r>
          </a:p>
          <a:p>
            <a:pPr marL="171450" indent="-171450">
              <a:buFont typeface="Arial" panose="020B0604020202020204" pitchFamily="34" charset="0"/>
              <a:buChar char="•"/>
            </a:pPr>
            <a:endParaRPr lang="en-CA"/>
          </a:p>
          <a:p>
            <a:endParaRPr lang="en-CA"/>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sz="1200" b="0" i="0" u="none" strike="noStrike" baseline="0">
              <a:latin typeface="AdvOT35fdff1a"/>
            </a:endParaRPr>
          </a:p>
          <a:p>
            <a:endParaRPr lang="en-CA"/>
          </a:p>
          <a:p>
            <a:pPr marL="0" indent="0">
              <a:buFont typeface="Arial" panose="020B0604020202020204" pitchFamily="34" charset="0"/>
              <a:buNone/>
            </a:pPr>
            <a:endParaRPr lang="en-CA"/>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49</a:t>
            </a:fld>
            <a:endParaRPr lang="en-US"/>
          </a:p>
        </p:txBody>
      </p:sp>
    </p:spTree>
    <p:extLst>
      <p:ext uri="{BB962C8B-B14F-4D97-AF65-F5344CB8AC3E}">
        <p14:creationId xmlns:p14="http://schemas.microsoft.com/office/powerpoint/2010/main" val="16467113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AutoNum type="arabicPeriod"/>
            </a:pPr>
            <a:r>
              <a:rPr lang="en-US"/>
              <a:t>Patients who present with 2 or more of the following clinical clues, which suggest renovascular hypertension, should be investigated (Grade D): </a:t>
            </a:r>
          </a:p>
          <a:p>
            <a:pPr marL="742950" lvl="1" indent="-285750">
              <a:buFont typeface="+mj-lt"/>
              <a:buAutoNum type="romanLcPeriod"/>
            </a:pPr>
            <a:r>
              <a:rPr lang="en-US"/>
              <a:t>Sudden onset or worsening of hypertension and age older than 55 or younger than 30 years;</a:t>
            </a:r>
          </a:p>
          <a:p>
            <a:pPr marL="742950" lvl="1" indent="-285750">
              <a:buFont typeface="+mj-lt"/>
              <a:buAutoNum type="romanLcPeriod"/>
            </a:pPr>
            <a:r>
              <a:rPr lang="en-US"/>
              <a:t>Presence of an abdominal bruit;</a:t>
            </a:r>
          </a:p>
          <a:p>
            <a:pPr marL="742950" lvl="1" indent="-285750">
              <a:buFont typeface="+mj-lt"/>
              <a:buAutoNum type="romanLcPeriod"/>
            </a:pPr>
            <a:r>
              <a:rPr lang="en-US"/>
              <a:t>Hypertension resistant to 3 drugs;</a:t>
            </a:r>
          </a:p>
          <a:p>
            <a:pPr marL="742950" lvl="1" indent="-285750">
              <a:buFont typeface="+mj-lt"/>
              <a:buAutoNum type="romanLcPeriod"/>
            </a:pPr>
            <a:r>
              <a:rPr lang="en-US"/>
              <a:t>Increase in serum creatinine level 30% associated with use of an ACE inhibitor or ARB;</a:t>
            </a:r>
          </a:p>
          <a:p>
            <a:pPr marL="742950" lvl="1" indent="-285750">
              <a:buFont typeface="+mj-lt"/>
              <a:buAutoNum type="romanLcPeriod"/>
            </a:pPr>
            <a:r>
              <a:rPr lang="en-US"/>
              <a:t>Other atherosclerotic vascular disease, particularly in patients who smoke or have dyslipidemia;</a:t>
            </a:r>
          </a:p>
          <a:p>
            <a:pPr marL="742950" lvl="1" indent="-285750">
              <a:buFont typeface="+mj-lt"/>
              <a:buAutoNum type="romanLcPeriod"/>
            </a:pPr>
            <a:r>
              <a:rPr lang="en-US"/>
              <a:t>Recurrent pulmonary edema associated with hyper-tensive surges.</a:t>
            </a:r>
          </a:p>
          <a:p>
            <a:pPr marL="228600" indent="-228600">
              <a:buFont typeface="+mj-lt"/>
              <a:buAutoNum type="arabicPeriod"/>
            </a:pPr>
            <a:r>
              <a:rPr lang="en-US"/>
              <a:t>The following tests are recommended for screening for atherosclerotic renal vascular disease: captopril-enhanced radioisotope renal scan (for patients with eGFR &gt; 60 mL/min/1.73 m2), Doppler sonography, computed tomography angiography, and magnetic resonance angiography (for patients with eGFR &gt; 30 mL/min/1.73 m2; Grade D; revised recommendation). </a:t>
            </a:r>
          </a:p>
          <a:p>
            <a:pPr marL="228600" indent="-228600">
              <a:buFont typeface="+mj-lt"/>
              <a:buAutoNum type="arabicPeriod"/>
            </a:pPr>
            <a:r>
              <a:rPr lang="en-US"/>
              <a:t>Patients with hypertension who present with at least 1 of the following clinical clues should be investigated for fibromuscular dysplasia (FMD)-related renal artery stenosis (Grade D):</a:t>
            </a:r>
          </a:p>
          <a:p>
            <a:pPr marL="742950" lvl="1" indent="-285750">
              <a:buFont typeface="+mj-lt"/>
              <a:buAutoNum type="romanLcPeriod"/>
            </a:pPr>
            <a:r>
              <a:rPr lang="en-US"/>
              <a:t>Significant (&gt; 1.5 cm), unexplained asymmetry in kidney sizes;</a:t>
            </a:r>
          </a:p>
          <a:p>
            <a:pPr marL="742950" lvl="1" indent="-285750">
              <a:buFont typeface="+mj-lt"/>
              <a:buAutoNum type="romanLcPeriod"/>
            </a:pPr>
            <a:r>
              <a:rPr lang="en-US"/>
              <a:t>Abdominal bruit without apparent atherosclerosis;</a:t>
            </a:r>
          </a:p>
          <a:p>
            <a:pPr marL="742950" lvl="1" indent="-285750">
              <a:buFont typeface="+mj-lt"/>
              <a:buAutoNum type="romanLcPeriod"/>
            </a:pPr>
            <a:r>
              <a:rPr lang="en-US"/>
              <a:t>FMD in another vascular territory;</a:t>
            </a:r>
          </a:p>
          <a:p>
            <a:pPr marL="742950" lvl="1" indent="-285750">
              <a:buFont typeface="+mj-lt"/>
              <a:buAutoNum type="romanLcPeriod"/>
            </a:pPr>
            <a:r>
              <a:rPr lang="en-US"/>
              <a:t>Family history of FMD.</a:t>
            </a:r>
          </a:p>
          <a:p>
            <a:pPr>
              <a:buFont typeface="+mj-lt"/>
              <a:buAutoNum type="arabicPeriod"/>
            </a:pPr>
            <a:r>
              <a:rPr lang="en-US"/>
              <a:t> In patients with confirmed renal FMD (Grade D): </a:t>
            </a:r>
          </a:p>
          <a:p>
            <a:pPr marL="742950" lvl="1" indent="-285750">
              <a:buFont typeface="+mj-lt"/>
              <a:buAutoNum type="romanLcPeriod"/>
            </a:pPr>
            <a:r>
              <a:rPr lang="en-US"/>
              <a:t>Screening for cervicocephalic lesions and intracranial aneurysm is recommended;</a:t>
            </a:r>
          </a:p>
          <a:p>
            <a:pPr marL="742950" lvl="1" indent="-285750">
              <a:buFont typeface="+mj-lt"/>
              <a:buAutoNum type="romanLcPeriod"/>
            </a:pPr>
            <a:r>
              <a:rPr lang="en-US"/>
              <a:t>Screening for FMD in other vascular beds in the presence of suggestive symptoms is recommended.</a:t>
            </a:r>
          </a:p>
          <a:p>
            <a:pPr marL="228600" indent="-228600">
              <a:buFont typeface="+mj-lt"/>
              <a:buAutoNum type="arabicPeriod"/>
            </a:pPr>
            <a:r>
              <a:rPr lang="en-US"/>
              <a:t>The following tests are recommended to screen for renal FMD (both with similar sensitivity and specificity; Grade D): magnetic resonance angiography and computed tomography angiography</a:t>
            </a:r>
          </a:p>
          <a:p>
            <a:endParaRPr lang="en-CA"/>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sz="1200" b="0" i="0" u="none" strike="noStrike" baseline="0">
              <a:latin typeface="AdvOT35fdff1a"/>
            </a:endParaRPr>
          </a:p>
          <a:p>
            <a:endParaRPr lang="en-CA"/>
          </a:p>
          <a:p>
            <a:pPr marL="0" indent="0">
              <a:buFont typeface="Arial" panose="020B0604020202020204" pitchFamily="34" charset="0"/>
              <a:buNone/>
            </a:pPr>
            <a:endParaRPr lang="en-CA"/>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50</a:t>
            </a:fld>
            <a:endParaRPr lang="en-US"/>
          </a:p>
        </p:txBody>
      </p:sp>
    </p:spTree>
    <p:extLst>
      <p:ext uri="{BB962C8B-B14F-4D97-AF65-F5344CB8AC3E}">
        <p14:creationId xmlns:p14="http://schemas.microsoft.com/office/powerpoint/2010/main" val="303744926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mj-lt"/>
              <a:buAutoNum type="arabicPeriod"/>
            </a:pPr>
            <a:r>
              <a:rPr lang="en-US"/>
              <a:t>Patients with hypertension attributable to atherosclerotic renal artery stenosis should be primarily medically managed because renal angioplasty and stenting offers no benefit over optimal medical therapy alone (Grade B).</a:t>
            </a:r>
          </a:p>
          <a:p>
            <a:pPr marL="228600" indent="-228600">
              <a:buFont typeface="+mj-lt"/>
              <a:buAutoNum type="arabicPeriod"/>
            </a:pPr>
            <a:r>
              <a:rPr lang="en-US"/>
              <a:t>Renal artery angioplasty and stenting for atherosclerotic hemodynamically significant renal artery stenosis could be considered for patients with any of the following (Grade D; revised recommendation):</a:t>
            </a:r>
          </a:p>
          <a:p>
            <a:pPr marL="742950" lvl="1" indent="-285750">
              <a:buFont typeface="+mj-lt"/>
              <a:buAutoNum type="romanLcPeriod"/>
            </a:pPr>
            <a:r>
              <a:rPr lang="en-US"/>
              <a:t>Uncontrolled hypertension resistant to maximally tolerated pharmacotherapy,</a:t>
            </a:r>
          </a:p>
          <a:p>
            <a:pPr marL="742950" lvl="1" indent="-285750">
              <a:buFont typeface="+mj-lt"/>
              <a:buAutoNum type="romanLcPeriod"/>
            </a:pPr>
            <a:r>
              <a:rPr lang="en-US"/>
              <a:t>Progressive renal function loss,</a:t>
            </a:r>
          </a:p>
          <a:p>
            <a:pPr marL="742950" lvl="1" indent="-285750">
              <a:buFont typeface="+mj-lt"/>
              <a:buAutoNum type="romanLcPeriod"/>
            </a:pPr>
            <a:r>
              <a:rPr lang="en-US"/>
              <a:t>Acute pulmonary edema.</a:t>
            </a:r>
          </a:p>
          <a:p>
            <a:pPr marL="228600" indent="-228600">
              <a:buFont typeface="+mj-lt"/>
              <a:buAutoNum type="arabicPeriod"/>
            </a:pPr>
            <a:r>
              <a:rPr lang="en-US"/>
              <a:t>Patients with confirmed renal FMD should be referred to a hypertension specialist (Grade D).</a:t>
            </a:r>
          </a:p>
          <a:p>
            <a:pPr marL="228600" indent="-228600">
              <a:buFont typeface="+mj-lt"/>
              <a:buAutoNum type="arabicPeriod"/>
            </a:pPr>
            <a:r>
              <a:rPr lang="en-US"/>
              <a:t>Renal artery angioplasty without stenting is recommended for treatment of FMD-related renal artery stenosis. Stenting is not recommended unless needed because of a periprocedural dissection. Surgical revascularization should be considered in case of complex lesions less amendable to angioplasty, stenosis associated with complex aneurysm, and restenosis despite 2 unsuccessful attempts of angioplasty (Grade D)</a:t>
            </a:r>
          </a:p>
          <a:p>
            <a:endParaRPr lang="en-CA"/>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sz="1200" b="0" i="0" u="none" strike="noStrike" baseline="0">
              <a:latin typeface="AdvOT35fdff1a"/>
            </a:endParaRPr>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51</a:t>
            </a:fld>
            <a:endParaRPr lang="en-US"/>
          </a:p>
        </p:txBody>
      </p:sp>
    </p:spTree>
    <p:extLst>
      <p:ext uri="{BB962C8B-B14F-4D97-AF65-F5344CB8AC3E}">
        <p14:creationId xmlns:p14="http://schemas.microsoft.com/office/powerpoint/2010/main" val="389241381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Tailoring pill-taking to fit patient’s daily habits (Grade D)</a:t>
            </a:r>
          </a:p>
          <a:p>
            <a:pPr marL="171450" indent="-171450">
              <a:buFont typeface="Arial" panose="020B0604020202020204" pitchFamily="34" charset="0"/>
              <a:buChar char="•"/>
            </a:pPr>
            <a:r>
              <a:rPr lang="en-US"/>
              <a:t>Simplifying medication regimens to once-daily dosing (Grade D)</a:t>
            </a:r>
          </a:p>
          <a:p>
            <a:pPr marL="171450" indent="-171450">
              <a:buFont typeface="Arial" panose="020B0604020202020204" pitchFamily="34" charset="0"/>
              <a:buChar char="•"/>
            </a:pPr>
            <a:r>
              <a:rPr lang="en-US"/>
              <a:t>Replacing multiple pill antihypertensive combinations with single-pill combinations (Grade C)</a:t>
            </a:r>
          </a:p>
          <a:p>
            <a:pPr marL="171450" indent="-171450">
              <a:buFont typeface="Arial" panose="020B0604020202020204" pitchFamily="34" charset="0"/>
              <a:buChar char="•"/>
            </a:pPr>
            <a:r>
              <a:rPr lang="en-US"/>
              <a:t>Using unit-of-use packaging (of several medications to be taken together) (Grade D)</a:t>
            </a:r>
          </a:p>
          <a:p>
            <a:pPr marL="171450" indent="-171450">
              <a:buFont typeface="Arial" panose="020B0604020202020204" pitchFamily="34" charset="0"/>
              <a:buChar char="•"/>
            </a:pPr>
            <a:r>
              <a:rPr lang="en-US"/>
              <a:t>Using a multidisciplinary team approach to improve adherence to an antihypertensive prescription (Grade B)</a:t>
            </a:r>
          </a:p>
          <a:p>
            <a:pPr marL="171450" indent="-171450">
              <a:buFont typeface="Arial" panose="020B0604020202020204" pitchFamily="34" charset="0"/>
              <a:buChar char="•"/>
            </a:pPr>
            <a:r>
              <a:rPr lang="en-US"/>
              <a:t>Assist your patient in getting more involved in their treatment by:</a:t>
            </a:r>
          </a:p>
          <a:p>
            <a:pPr marL="628650" lvl="1" indent="-171450">
              <a:buFont typeface="Arial" panose="020B0604020202020204" pitchFamily="34" charset="0"/>
              <a:buChar char="•"/>
            </a:pPr>
            <a:r>
              <a:rPr lang="en-US"/>
              <a:t>Encouraging greater patient responsibility/autonomy in monitoring their blood pressure and adjusting their prescriptions (Grade C)</a:t>
            </a:r>
          </a:p>
          <a:p>
            <a:pPr marL="628650" lvl="1" indent="-171450">
              <a:buFont typeface="Arial" panose="020B0604020202020204" pitchFamily="34" charset="0"/>
              <a:buChar char="•"/>
            </a:pPr>
            <a:r>
              <a:rPr lang="en-US"/>
              <a:t>Educating patients and their families about their disease and treatment regimens (Grade C)</a:t>
            </a:r>
          </a:p>
          <a:p>
            <a:pPr marL="171450" indent="-171450">
              <a:buFont typeface="Arial" panose="020B0604020202020204" pitchFamily="34" charset="0"/>
              <a:buChar char="•"/>
            </a:pPr>
            <a:r>
              <a:rPr lang="en-US"/>
              <a:t>Improve your management in the office and beyond by:</a:t>
            </a:r>
          </a:p>
          <a:p>
            <a:pPr marL="628650" lvl="1" indent="-171450">
              <a:buFont typeface="Arial" panose="020B0604020202020204" pitchFamily="34" charset="0"/>
              <a:buChar char="•"/>
            </a:pPr>
            <a:r>
              <a:rPr lang="en-US"/>
              <a:t>In patients with hypertension who are not at target, adherence to all health behaviour recommendations (including use of prescription medications) should be reviewed before adjustment in therapy is considered (Grade D; revised recommendation)</a:t>
            </a:r>
          </a:p>
          <a:p>
            <a:pPr marL="628650" lvl="1" indent="-171450">
              <a:buFont typeface="Arial" panose="020B0604020202020204" pitchFamily="34" charset="0"/>
              <a:buChar char="•"/>
            </a:pPr>
            <a:r>
              <a:rPr lang="en-US"/>
              <a:t>Encouraging adherence with therapy using out-of-office contact (either phone or mail), particularly during the first 3 months of therapy (Grade D)</a:t>
            </a:r>
          </a:p>
          <a:p>
            <a:pPr marL="628650" lvl="1" indent="-171450">
              <a:buFont typeface="Arial" panose="020B0604020202020204" pitchFamily="34" charset="0"/>
              <a:buChar char="•"/>
            </a:pPr>
            <a:r>
              <a:rPr lang="en-US"/>
              <a:t>Coordinating with pharmacists and work-site health caregivers to improve monitoring of adherence with pharmacological and health behaviour modification prescriptions (Grade D)</a:t>
            </a:r>
          </a:p>
          <a:p>
            <a:pPr marL="628650" lvl="1" indent="-171450">
              <a:buFont typeface="Arial" panose="020B0604020202020204" pitchFamily="34" charset="0"/>
              <a:buChar char="•"/>
            </a:pPr>
            <a:r>
              <a:rPr lang="en-US"/>
              <a:t>Using electronic medication compliance aids (Grade D)</a:t>
            </a:r>
            <a:endParaRPr lang="en-CA"/>
          </a:p>
          <a:p>
            <a:endParaRPr lang="en-CA"/>
          </a:p>
          <a:p>
            <a:pPr algn="l"/>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algn="l"/>
            <a:endParaRPr lang="en-CA" sz="1200" b="0" i="0" u="none" strike="noStrike" baseline="0">
              <a:latin typeface="AdvOT35fdff1a"/>
            </a:endParaRPr>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55</a:t>
            </a:fld>
            <a:endParaRPr lang="en-US"/>
          </a:p>
        </p:txBody>
      </p:sp>
    </p:spTree>
    <p:extLst>
      <p:ext uri="{BB962C8B-B14F-4D97-AF65-F5344CB8AC3E}">
        <p14:creationId xmlns:p14="http://schemas.microsoft.com/office/powerpoint/2010/main" val="247759126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1" name="Shape 761"/>
          <p:cNvSpPr>
            <a:spLocks noGrp="1" noRot="1" noChangeAspect="1"/>
          </p:cNvSpPr>
          <p:nvPr>
            <p:ph type="sldImg"/>
          </p:nvPr>
        </p:nvSpPr>
        <p:spPr>
          <a:xfrm>
            <a:off x="381000" y="685800"/>
            <a:ext cx="6096000" cy="3429000"/>
          </a:xfrm>
          <a:prstGeom prst="rect">
            <a:avLst/>
          </a:prstGeom>
        </p:spPr>
      </p:sp>
      <p:sp>
        <p:nvSpPr>
          <p:cNvPr id="762" name="Shape 762"/>
          <p:cNvSpPr>
            <a:spLocks noGrp="1"/>
          </p:cNvSpPr>
          <p:nvPr>
            <p:ph type="body" sz="quarter" idx="1"/>
          </p:nvPr>
        </p:nvSpPr>
        <p:spPr>
          <a:prstGeom prst="rect">
            <a:avLst/>
          </a:prstGeom>
        </p:spPr>
        <p:txBody>
          <a:bodyPr/>
          <a:lstStyle/>
          <a:p>
            <a:pPr>
              <a:defRPr sz="1000"/>
            </a:pPr>
            <a:r>
              <a:t>Ask your patients to visit the public section of the website for free access to the latest information and resources.</a:t>
            </a:r>
          </a:p>
          <a:p>
            <a:pPr>
              <a:defRPr sz="1000"/>
            </a:pPr>
            <a:endParaRPr/>
          </a:p>
          <a:p>
            <a:pPr>
              <a:defRPr sz="1000"/>
            </a:pPr>
            <a:r>
              <a:t>Special efforts are being made for health care professionals to have greater accessibility to hypertension resources.  Health care professionals can enroll at </a:t>
            </a:r>
            <a:r>
              <a:rPr u="sng">
                <a:solidFill>
                  <a:srgbClr val="0000FF"/>
                </a:solidFill>
                <a:uFill>
                  <a:solidFill>
                    <a:srgbClr val="0000FF"/>
                  </a:solidFill>
                </a:uFill>
                <a:hlinkClick r:id="rId3"/>
              </a:rPr>
              <a:t>www.hypertension.ca</a:t>
            </a:r>
            <a:r>
              <a:t> to get automated email notices when new or updated hypertension resources are available for you and for your patients.  </a:t>
            </a:r>
          </a:p>
          <a:p>
            <a:pPr>
              <a:defRPr sz="1000"/>
            </a:pPr>
            <a:endParaRPr/>
          </a:p>
          <a:p>
            <a:pPr>
              <a:defRPr sz="1000"/>
            </a:pPr>
            <a:r>
              <a:t>A case-based interactive lecture series on clinically important hypertension topics is available on the internet to provide additional learning opportunities, and for you to interact with national hypertension experts.   The lecture series will feature important clinical topics provided by national experts, with case presentations and an opportunity to ask questions and make comments.</a:t>
            </a:r>
          </a:p>
          <a:p>
            <a:pPr>
              <a:defRPr sz="1000"/>
            </a:pPr>
            <a:endParaRPr/>
          </a:p>
          <a:p>
            <a:pPr>
              <a:defRPr sz="1000"/>
            </a:pPr>
            <a:r>
              <a:t>We will also continue and expand our programs to train community leaders in hypertension.  </a:t>
            </a:r>
          </a:p>
        </p:txBody>
      </p:sp>
    </p:spTree>
    <p:extLst>
      <p:ext uri="{BB962C8B-B14F-4D97-AF65-F5344CB8AC3E}">
        <p14:creationId xmlns:p14="http://schemas.microsoft.com/office/powerpoint/2010/main" val="4274195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ts val="2300"/>
              </a:lnSpc>
            </a:pPr>
            <a:r>
              <a:rPr lang="en-CA" sz="1200" b="1">
                <a:effectLst/>
                <a:latin typeface="Times New Roman" panose="02020603050405020304" pitchFamily="18" charset="0"/>
                <a:ea typeface="Lucida Grande"/>
                <a:cs typeface="Times New Roman" panose="02020603050405020304" pitchFamily="18" charset="0"/>
              </a:rPr>
              <a:t>Recommended Technique for Ambulatory Blood Pressure Monitoring (ABPM)</a:t>
            </a:r>
            <a:endParaRPr lang="en-CA" sz="1200">
              <a:effectLst/>
              <a:latin typeface="Lucida Grande"/>
              <a:ea typeface="Lucida Grande"/>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The appropriate sized cuff should be applied to the non-dominant arm unless the SBP difference between arms is &gt;10 mm Hg, in which case the arm with the highest value obtained should be used.</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The device should be set to record for a duration of at least 24 hours with the measurement frequency set at 20-30 minute intervals (</a:t>
            </a:r>
            <a:r>
              <a:rPr lang="en-CA" sz="1100" b="1">
                <a:effectLst/>
                <a:latin typeface="Times New Roman" panose="02020603050405020304" pitchFamily="18" charset="0"/>
                <a:ea typeface="Times New Roman" panose="02020603050405020304" pitchFamily="18" charset="0"/>
                <a:cs typeface="Times New Roman" panose="02020603050405020304" pitchFamily="18" charset="0"/>
              </a:rPr>
              <a:t>revised guideline</a:t>
            </a: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A patient-reported diary to define daytime (awake), night-time (sleep), activities, symptoms and medication administration is useful for study interpretation.</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Daytime and night-time should preferentially be defined using the patient’s diary.  Alternatively, pre-defined thresholds can be used (e.g. 8 AM to 10 PM for awake and 10 PM and 8 AM for night-time). </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The ambulatory BP monitoring report should include all of the individual BP readings (both numerically and graphically), the percentage of successful readings, the averages for each time frame (daytime, night-time, 24 hours) and the “dipping” percentage (the percentage the average BP changed from daytime to night-time).</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Criteria for a successful ambulatory BP monitoring study are:</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nSpc>
                <a:spcPts val="2300"/>
              </a:lnSpc>
              <a:buFont typeface="+mj-lt"/>
              <a:buAutoNum type="romanL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At least 70% of the readings are successful AND </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742950" lvl="1" indent="-285750">
              <a:lnSpc>
                <a:spcPts val="2300"/>
              </a:lnSpc>
              <a:spcAft>
                <a:spcPts val="1000"/>
              </a:spcAft>
              <a:buFont typeface="+mj-lt"/>
              <a:buAutoNum type="romanL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At least 20 daytime readings and 7 night-time readings are successful.</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a:lnSpc>
                <a:spcPts val="2300"/>
              </a:lnSpc>
            </a:pPr>
            <a:r>
              <a:rPr lang="en-CA" sz="1200">
                <a:effectLst/>
                <a:latin typeface="Times New Roman" panose="02020603050405020304" pitchFamily="18" charset="0"/>
                <a:ea typeface="Lucida Grande"/>
                <a:cs typeface="Times New Roman" panose="02020603050405020304" pitchFamily="18" charset="0"/>
              </a:rPr>
              <a:t> </a:t>
            </a:r>
            <a:endParaRPr lang="en-CA" sz="1200">
              <a:effectLst/>
              <a:latin typeface="Lucida Grande"/>
              <a:ea typeface="Lucida Grande"/>
              <a:cs typeface="Times New Roman" panose="02020603050405020304" pitchFamily="18" charset="0"/>
            </a:endParaRPr>
          </a:p>
          <a:p>
            <a:pPr>
              <a:lnSpc>
                <a:spcPts val="2300"/>
              </a:lnSpc>
            </a:pPr>
            <a:r>
              <a:rPr lang="en-CA" sz="1200" b="1">
                <a:effectLst/>
                <a:latin typeface="Times New Roman" panose="02020603050405020304" pitchFamily="18" charset="0"/>
                <a:ea typeface="Lucida Grande"/>
                <a:cs typeface="Times New Roman" panose="02020603050405020304" pitchFamily="18" charset="0"/>
              </a:rPr>
              <a:t>Recommended Technique for Home Blood Pressure Measurement (HBPM)</a:t>
            </a:r>
            <a:endParaRPr lang="en-CA" sz="1200">
              <a:effectLst/>
              <a:latin typeface="Lucida Grande"/>
              <a:ea typeface="Lucida Grande"/>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Measurements should be taken with a validated electronic device.</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Choose a cuff with an appropriate bladder size matched to the size of the arm. Bladder width should be close to 40% of arm circumference and bladder length should cover 80 – 100% of arm circumference.  Select the cuff size as recommended by its manufacturer.</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Cuff should be applied to the non-dominant arm unless the SBP difference between arms is &gt;10 mmHg, in which case the arm with the highest value obtained should be used.</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The patient should be resting comfortably for 5 minutes in the seated position with back support.</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The arm should be bare and supported with the BP cuff at heart level.</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Measurement should be performed before breakfast and 2 hours after dinner, before taking medication.</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No caffeine or tobacco in the hour and no exercise 30 minutes preceding the measurement.</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Duplicate measurement should be done in the morning and in the evening for seven days (i.e., 28 measurements in total).</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ts val="2300"/>
              </a:lnSpc>
              <a:spcAft>
                <a:spcPts val="1000"/>
              </a:spcAft>
              <a:buFont typeface="+mj-lt"/>
              <a:buAutoNum type="arabicPeriod"/>
            </a:pPr>
            <a:r>
              <a:rPr lang="en-CA" sz="1100">
                <a:effectLst/>
                <a:latin typeface="Times New Roman" panose="02020603050405020304" pitchFamily="18" charset="0"/>
                <a:ea typeface="Times New Roman" panose="02020603050405020304" pitchFamily="18" charset="0"/>
                <a:cs typeface="Times New Roman" panose="02020603050405020304" pitchFamily="18" charset="0"/>
              </a:rPr>
              <a:t>Average the results excluding the first day’s readings.</a:t>
            </a:r>
            <a:endParaRPr lang="en-CA" sz="1100">
              <a:effectLst/>
              <a:latin typeface="Calibri" panose="020F0502020204030204" pitchFamily="34" charset="0"/>
              <a:ea typeface="Times New Roman" panose="02020603050405020304" pitchFamily="18" charset="0"/>
              <a:cs typeface="Times New Roman" panose="02020603050405020304" pitchFamily="18" charset="0"/>
            </a:endParaRPr>
          </a:p>
          <a:p>
            <a:pPr>
              <a:lnSpc>
                <a:spcPts val="2300"/>
              </a:lnSpc>
            </a:pPr>
            <a:endParaRPr lang="en-CA" sz="1800">
              <a:effectLst/>
              <a:latin typeface="Lucida Grande"/>
              <a:ea typeface="Lucida Grande"/>
              <a:cs typeface="Times New Roman" panose="02020603050405020304" pitchFamily="18" charset="0"/>
            </a:endParaRPr>
          </a:p>
          <a:p>
            <a:r>
              <a:rPr lang="en-CA" b="1"/>
              <a:t>Reference:</a:t>
            </a:r>
          </a:p>
          <a:p>
            <a:pPr marL="0" marR="0" lvl="0" indent="0" algn="l" defTabSz="457200" rtl="0" eaLnBrk="1" fontAlgn="auto" latinLnBrk="0" hangingPunct="1">
              <a:lnSpc>
                <a:spcPct val="100000"/>
              </a:lnSpc>
              <a:spcBef>
                <a:spcPct val="0"/>
              </a:spcBef>
              <a:spcAft>
                <a:spcPct val="0"/>
              </a:spcAft>
              <a:buClrTx/>
              <a:buSzTx/>
              <a:buFontTx/>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9</a:t>
            </a:fld>
            <a:endParaRPr lang="en-US"/>
          </a:p>
        </p:txBody>
      </p:sp>
    </p:spTree>
    <p:extLst>
      <p:ext uri="{BB962C8B-B14F-4D97-AF65-F5344CB8AC3E}">
        <p14:creationId xmlns:p14="http://schemas.microsoft.com/office/powerpoint/2010/main" val="742542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a:solidFill>
                  <a:srgbClr val="000000"/>
                </a:solidFill>
                <a:latin typeface="AdvOT35fdff1a"/>
              </a:rPr>
              <a:t>Four approaches can be used to assess BP:</a:t>
            </a:r>
          </a:p>
          <a:p>
            <a:pPr marL="342900" indent="-342900" algn="l">
              <a:buFont typeface="+mj-lt"/>
              <a:buAutoNum type="arabicPeriod"/>
            </a:pPr>
            <a:r>
              <a:rPr lang="en-US" sz="1800" b="0" i="0" u="none" strike="noStrike" baseline="0">
                <a:solidFill>
                  <a:srgbClr val="000000"/>
                </a:solidFill>
                <a:latin typeface="AdvOT35fdff1a"/>
              </a:rPr>
              <a:t>AOBP is the preferred method of performing OBPM (Grade D). The BP value calculated and displayed by the device should be used. When using AOBP, displayed mean SBP </a:t>
            </a:r>
            <a:r>
              <a:rPr lang="en-US" sz="1800" b="0" i="0" u="none" strike="noStrike" baseline="0">
                <a:solidFill>
                  <a:srgbClr val="000000"/>
                </a:solidFill>
                <a:latin typeface="AdvP4C4E74"/>
              </a:rPr>
              <a:t> </a:t>
            </a:r>
            <a:r>
              <a:rPr lang="en-US" sz="1800" b="0" i="0" u="none" strike="noStrike" baseline="0">
                <a:solidFill>
                  <a:srgbClr val="000000"/>
                </a:solidFill>
                <a:latin typeface="AdvOT35fdff1a"/>
              </a:rPr>
              <a:t>135 mm Hg or DBP </a:t>
            </a:r>
            <a:r>
              <a:rPr lang="en-US" sz="1800" b="0" i="0" u="none" strike="noStrike" baseline="0">
                <a:solidFill>
                  <a:srgbClr val="000000"/>
                </a:solidFill>
                <a:latin typeface="AdvP4C4E74"/>
              </a:rPr>
              <a:t> </a:t>
            </a:r>
            <a:r>
              <a:rPr lang="en-US" sz="1800" b="0" i="0" u="none" strike="noStrike" baseline="0">
                <a:solidFill>
                  <a:srgbClr val="000000"/>
                </a:solidFill>
                <a:latin typeface="AdvOT35fdff1a"/>
              </a:rPr>
              <a:t>85 mm Hg is high (Grade D). </a:t>
            </a:r>
          </a:p>
          <a:p>
            <a:pPr marL="342900" indent="-342900" algn="l">
              <a:buFont typeface="+mj-lt"/>
              <a:buAutoNum type="arabicPeriod"/>
            </a:pPr>
            <a:r>
              <a:rPr lang="en-US" sz="1800" b="0" i="0" u="none" strike="noStrike" baseline="0">
                <a:solidFill>
                  <a:srgbClr val="000000"/>
                </a:solidFill>
                <a:latin typeface="AdvOT35fdff1a"/>
              </a:rPr>
              <a:t>When using OBPM, the </a:t>
            </a:r>
            <a:r>
              <a:rPr lang="en-US" sz="1800" b="0" i="0" u="none" strike="noStrike" baseline="0">
                <a:solidFill>
                  <a:srgbClr val="000000"/>
                </a:solidFill>
                <a:latin typeface="AdvOT35fdff1a+fb"/>
              </a:rPr>
              <a:t>fi</a:t>
            </a:r>
            <a:r>
              <a:rPr lang="en-US" sz="1800" b="0" i="0" u="none" strike="noStrike" baseline="0">
                <a:solidFill>
                  <a:srgbClr val="000000"/>
                </a:solidFill>
                <a:latin typeface="AdvOT35fdff1a"/>
              </a:rPr>
              <a:t>rst reading should be discarded and the latter readings averaged. Mean SBP between 130 and 139 mm Hg or mean DBP between 85 and 89 mm Hg is high-normal, and mean SBP </a:t>
            </a:r>
            <a:r>
              <a:rPr lang="en-US" sz="1800" b="0" i="0" u="none" strike="noStrike" baseline="0">
                <a:solidFill>
                  <a:srgbClr val="000000"/>
                </a:solidFill>
                <a:latin typeface="AdvP4C4E74"/>
              </a:rPr>
              <a:t> </a:t>
            </a:r>
            <a:r>
              <a:rPr lang="en-US" sz="1800" b="0" i="0" u="none" strike="noStrike" baseline="0">
                <a:solidFill>
                  <a:srgbClr val="000000"/>
                </a:solidFill>
                <a:latin typeface="AdvOT35fdff1a"/>
              </a:rPr>
              <a:t>140 mm Hg or DBP </a:t>
            </a:r>
            <a:r>
              <a:rPr lang="en-US" sz="1800" b="0" i="0" u="none" strike="noStrike" baseline="0">
                <a:solidFill>
                  <a:srgbClr val="000000"/>
                </a:solidFill>
                <a:latin typeface="AdvP4C4E74"/>
              </a:rPr>
              <a:t> </a:t>
            </a:r>
            <a:r>
              <a:rPr lang="en-US" sz="1800" b="0" i="0" u="none" strike="noStrike" baseline="0">
                <a:solidFill>
                  <a:srgbClr val="000000"/>
                </a:solidFill>
                <a:latin typeface="AdvOT35fdff1a"/>
              </a:rPr>
              <a:t>90 mm Hg is high (Grade C). </a:t>
            </a:r>
          </a:p>
          <a:p>
            <a:pPr marL="342900" indent="-342900" algn="l">
              <a:buFont typeface="+mj-lt"/>
              <a:buAutoNum type="arabicPeriod"/>
            </a:pPr>
            <a:r>
              <a:rPr lang="en-US" sz="1800" b="0" i="0" u="none" strike="noStrike" baseline="0">
                <a:solidFill>
                  <a:srgbClr val="000000"/>
                </a:solidFill>
                <a:latin typeface="AdvOT35fdff1a"/>
              </a:rPr>
              <a:t>Using ABPM, mean awake SBP </a:t>
            </a:r>
            <a:r>
              <a:rPr lang="en-US" sz="1800" b="0" i="0" u="none" strike="noStrike" baseline="0">
                <a:solidFill>
                  <a:srgbClr val="000000"/>
                </a:solidFill>
                <a:latin typeface="AdvP4C4E74"/>
              </a:rPr>
              <a:t> </a:t>
            </a:r>
            <a:r>
              <a:rPr lang="en-US" sz="1800" b="0" i="0" u="none" strike="noStrike" baseline="0">
                <a:solidFill>
                  <a:srgbClr val="000000"/>
                </a:solidFill>
                <a:latin typeface="AdvOT35fdff1a"/>
              </a:rPr>
              <a:t>135 mm Hg or DBP </a:t>
            </a:r>
            <a:r>
              <a:rPr lang="en-US" sz="1800" b="0" i="0" u="none" strike="noStrike" baseline="0">
                <a:solidFill>
                  <a:srgbClr val="000000"/>
                </a:solidFill>
                <a:latin typeface="AdvP4C4E74"/>
              </a:rPr>
              <a:t> </a:t>
            </a:r>
            <a:r>
              <a:rPr lang="en-US" sz="1800" b="0" i="0" u="none" strike="noStrike" baseline="0">
                <a:solidFill>
                  <a:srgbClr val="000000"/>
                </a:solidFill>
                <a:latin typeface="AdvOT35fdff1a"/>
              </a:rPr>
              <a:t>85 mm Hg or mean 24-hour SBP </a:t>
            </a:r>
            <a:r>
              <a:rPr lang="en-US" sz="1800" b="0" i="0" u="none" strike="noStrike" baseline="0">
                <a:solidFill>
                  <a:srgbClr val="000000"/>
                </a:solidFill>
                <a:latin typeface="AdvP4C4E74"/>
              </a:rPr>
              <a:t> </a:t>
            </a:r>
            <a:r>
              <a:rPr lang="en-US" sz="1800" b="0" i="0" u="none" strike="noStrike" baseline="0">
                <a:solidFill>
                  <a:srgbClr val="000000"/>
                </a:solidFill>
                <a:latin typeface="AdvOT35fdff1a"/>
              </a:rPr>
              <a:t>130 mm Hg or DBP </a:t>
            </a:r>
            <a:r>
              <a:rPr lang="en-US" sz="1800" b="0" i="0" u="none" strike="noStrike" baseline="0">
                <a:solidFill>
                  <a:srgbClr val="000000"/>
                </a:solidFill>
                <a:latin typeface="AdvP4C4E74"/>
              </a:rPr>
              <a:t> </a:t>
            </a:r>
            <a:r>
              <a:rPr lang="en-US" sz="1800" b="0" i="0" u="none" strike="noStrike" baseline="0">
                <a:solidFill>
                  <a:srgbClr val="000000"/>
                </a:solidFill>
                <a:latin typeface="AdvOT35fdff1a"/>
              </a:rPr>
              <a:t>80 mm Hg are high (Grade C). </a:t>
            </a:r>
          </a:p>
          <a:p>
            <a:pPr marL="342900" indent="-342900" algn="l">
              <a:buFont typeface="+mj-lt"/>
              <a:buAutoNum type="arabicPeriod"/>
            </a:pPr>
            <a:r>
              <a:rPr lang="en-US" sz="1800" b="0" i="0" u="none" strike="noStrike" baseline="0">
                <a:solidFill>
                  <a:srgbClr val="000000"/>
                </a:solidFill>
                <a:latin typeface="AdvOT35fdff1a"/>
              </a:rPr>
              <a:t>Using HBPM, mean SBP </a:t>
            </a:r>
            <a:r>
              <a:rPr lang="en-US" sz="1800" b="0" i="0" u="none" strike="noStrike" baseline="0">
                <a:solidFill>
                  <a:srgbClr val="000000"/>
                </a:solidFill>
                <a:latin typeface="AdvP4C4E74"/>
              </a:rPr>
              <a:t> </a:t>
            </a:r>
            <a:r>
              <a:rPr lang="en-US" sz="1800" b="0" i="0" u="none" strike="noStrike" baseline="0">
                <a:solidFill>
                  <a:srgbClr val="000000"/>
                </a:solidFill>
                <a:latin typeface="AdvOT35fdff1a"/>
              </a:rPr>
              <a:t>135 mm Hg or DBP  85 mm Hg are high and associated with an increased overall mortality risk (Grade C). HBPM values should be on the basis of a series comprised of the mean of duplicate measures, for morning and evening, for a 7-day period. First day home BP values should not be </a:t>
            </a:r>
            <a:r>
              <a:rPr lang="en-CA" sz="1800" b="0" i="0" u="none" strike="noStrike" baseline="0">
                <a:solidFill>
                  <a:srgbClr val="000000"/>
                </a:solidFill>
                <a:latin typeface="AdvOT35fdff1a"/>
              </a:rPr>
              <a:t>considered (Grade D)</a:t>
            </a:r>
          </a:p>
          <a:p>
            <a:pPr marL="0" indent="0" algn="l">
              <a:buFont typeface="+mj-lt"/>
              <a:buNone/>
            </a:pPr>
            <a:endParaRPr lang="en-CA" sz="1800" b="0" i="0" u="none" strike="noStrike" baseline="0">
              <a:solidFill>
                <a:srgbClr val="000000"/>
              </a:solidFill>
              <a:latin typeface="AdvOT35fdff1a"/>
            </a:endParaRPr>
          </a:p>
          <a:p>
            <a:pPr marL="0" indent="0" algn="l">
              <a:buFont typeface="+mj-lt"/>
              <a:buNone/>
            </a:pPr>
            <a:r>
              <a:rPr lang="en-CA" sz="1800" b="1" i="0" u="none" strike="noStrike" baseline="0">
                <a:solidFill>
                  <a:srgbClr val="000000"/>
                </a:solidFill>
                <a:latin typeface="AdvOT35fdff1a"/>
              </a:rPr>
              <a:t>References</a:t>
            </a:r>
          </a:p>
          <a:p>
            <a:pPr marL="0" marR="0" lvl="0" indent="0" algn="l" defTabSz="457200" rtl="0" eaLnBrk="1" fontAlgn="auto" latinLnBrk="0" hangingPunct="1">
              <a:lnSpc>
                <a:spcPct val="100000"/>
              </a:lnSpc>
              <a:spcBef>
                <a:spcPct val="0"/>
              </a:spcBef>
              <a:spcAft>
                <a:spcPct val="0"/>
              </a:spcAft>
              <a:buClrTx/>
              <a:buSzTx/>
              <a:buFont typeface="+mj-lt"/>
              <a:buNone/>
              <a:defRPr/>
            </a:pPr>
            <a:r>
              <a:rPr lang="en-CA" sz="1200">
                <a:effectLst/>
              </a:rPr>
              <a:t>Rabi DM, McBrien KA, Sapir-Pichhadze R, et al. Hypertension Canada’s 2020 Comprehensive Guidelines for the Prevention, Diagnosis, Risk Assessment, and Treatment of Hypertension in Adults and Children. </a:t>
            </a:r>
            <a:r>
              <a:rPr lang="en-CA" sz="1200" i="1">
                <a:effectLst/>
              </a:rPr>
              <a:t>Canadian Journal of Cardiology</a:t>
            </a:r>
            <a:r>
              <a:rPr lang="en-CA" sz="1200">
                <a:effectLst/>
              </a:rPr>
              <a:t>. 2020;36(5):596-624. doi:</a:t>
            </a:r>
            <a:r>
              <a:rPr lang="en-CA" sz="1200">
                <a:effectLst/>
                <a:hlinkClick r:id="rId3"/>
              </a:rPr>
              <a:t>10.1016/j.cjca.2020.02.086</a:t>
            </a:r>
            <a:endParaRPr lang="en-CA" sz="1200">
              <a:effectLst/>
            </a:endParaRPr>
          </a:p>
          <a:p>
            <a:pPr marL="0" indent="0" algn="l">
              <a:buFont typeface="+mj-lt"/>
              <a:buNone/>
            </a:pPr>
            <a:endParaRPr lang="en-CA" b="1"/>
          </a:p>
        </p:txBody>
      </p:sp>
      <p:sp>
        <p:nvSpPr>
          <p:cNvPr id="4" name="Slide Number Placeholder 3"/>
          <p:cNvSpPr>
            <a:spLocks noGrp="1"/>
          </p:cNvSpPr>
          <p:nvPr>
            <p:ph type="sldNum" sz="quarter" idx="5"/>
          </p:nvPr>
        </p:nvSpPr>
        <p:spPr/>
        <p:txBody>
          <a:bodyPr/>
          <a:lstStyle/>
          <a:p>
            <a:fld id="{E0DAFB86-E9BC-A04A-BD29-7ECBFF04B708}" type="slidenum">
              <a:rPr lang="en-US" smtClean="0"/>
              <a:t>10</a:t>
            </a:fld>
            <a:endParaRPr lang="en-US"/>
          </a:p>
        </p:txBody>
      </p:sp>
    </p:spTree>
    <p:extLst>
      <p:ext uri="{BB962C8B-B14F-4D97-AF65-F5344CB8AC3E}">
        <p14:creationId xmlns:p14="http://schemas.microsoft.com/office/powerpoint/2010/main" val="28409469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b="0" i="0" u="none" strike="noStrike" baseline="0">
                <a:latin typeface="AdvOTc09f7cf3"/>
              </a:rPr>
              <a:t>the OBPM diagnostic threshold is different in patients with diabetes; evidence for de</a:t>
            </a:r>
            <a:r>
              <a:rPr lang="en-US" sz="1800" b="0" i="0" u="none" strike="noStrike" baseline="0">
                <a:latin typeface="AdvOTc09f7cf3+fb"/>
              </a:rPr>
              <a:t>fi</a:t>
            </a:r>
            <a:r>
              <a:rPr lang="en-US" sz="1800" b="0" i="0" u="none" strike="noStrike" baseline="0">
                <a:latin typeface="AdvOTc09f7cf3"/>
              </a:rPr>
              <a:t>ning AOBP and out-of-of</a:t>
            </a:r>
            <a:r>
              <a:rPr lang="en-US" sz="1800" b="0" i="0" u="none" strike="noStrike" baseline="0">
                <a:latin typeface="AdvOTc09f7cf3+fb"/>
              </a:rPr>
              <a:t>fi</a:t>
            </a:r>
            <a:r>
              <a:rPr lang="en-US" sz="1800" b="0" i="0" u="none" strike="noStrike" baseline="0">
                <a:latin typeface="AdvOTc09f7cf3"/>
              </a:rPr>
              <a:t>ce (ABPM and HBPM) diagnostic thresholds is lacking; and the potential prognostic value of out-of-of</a:t>
            </a:r>
            <a:r>
              <a:rPr lang="en-US" sz="1800" b="0" i="0" u="none" strike="noStrike" baseline="0">
                <a:latin typeface="AdvOTc09f7cf3+fb"/>
              </a:rPr>
              <a:t>fi</a:t>
            </a:r>
            <a:r>
              <a:rPr lang="en-US" sz="1800" b="0" i="0" u="none" strike="noStrike" baseline="0">
                <a:latin typeface="AdvOTc09f7cf3"/>
              </a:rPr>
              <a:t>ce measurements in patients with diabetes, including the identi</a:t>
            </a:r>
            <a:r>
              <a:rPr lang="en-US" sz="1800" b="0" i="0" u="none" strike="noStrike" baseline="0">
                <a:latin typeface="AdvOTc09f7cf3+fb"/>
              </a:rPr>
              <a:t>fi</a:t>
            </a:r>
            <a:r>
              <a:rPr lang="en-US" sz="1800" b="0" i="0" u="none" strike="noStrike" baseline="0">
                <a:latin typeface="AdvOTc09f7cf3"/>
              </a:rPr>
              <a:t>cation of white coat hypertension or masked hypertension, exists but de</a:t>
            </a:r>
            <a:r>
              <a:rPr lang="en-US" sz="1800" b="0" i="0" u="none" strike="noStrike" baseline="0">
                <a:latin typeface="AdvOTc09f7cf3+fb"/>
              </a:rPr>
              <a:t>fi</a:t>
            </a:r>
            <a:r>
              <a:rPr lang="en-US" sz="1800" b="0" i="0" u="none" strike="noStrike" baseline="0">
                <a:latin typeface="AdvOTc09f7cf3"/>
              </a:rPr>
              <a:t>nitions are </a:t>
            </a:r>
            <a:r>
              <a:rPr lang="en-CA" sz="1800" b="0" i="0" u="none" strike="noStrike" baseline="0">
                <a:latin typeface="AdvOTc09f7cf3"/>
              </a:rPr>
              <a:t>not established</a:t>
            </a:r>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14</a:t>
            </a:fld>
            <a:endParaRPr lang="en-US"/>
          </a:p>
        </p:txBody>
      </p:sp>
    </p:spTree>
    <p:extLst>
      <p:ext uri="{BB962C8B-B14F-4D97-AF65-F5344CB8AC3E}">
        <p14:creationId xmlns:p14="http://schemas.microsoft.com/office/powerpoint/2010/main" val="1257653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buFont typeface="+mj-lt"/>
              <a:buNone/>
            </a:pPr>
            <a:r>
              <a:rPr lang="en-US"/>
              <a:t>If the visit 1 mean AOBP SBP is 135-179 mm Hg or DBP is 85-109 mm Hg or the mean OBPM SBP is 140-179 mm Hg or DBP is 90-109 mm Hg out-of-office BP measurements should be performed before visit 2 (Grade C). ABPM is the recommended out-of-office measurement method (Grade D). Patients can be diagnosed with hypertension according to the following thresholds </a:t>
            </a:r>
          </a:p>
          <a:p>
            <a:pPr marL="742950" lvl="1" indent="-285750">
              <a:buFont typeface="+mj-lt"/>
              <a:buAutoNum type="arabicPeriod"/>
            </a:pPr>
            <a:r>
              <a:rPr lang="en-US"/>
              <a:t>if the mean awake SBP is 135 mm Hg or DBP is 85 mm Hg,</a:t>
            </a:r>
          </a:p>
          <a:p>
            <a:pPr marL="742950" lvl="1" indent="-285750">
              <a:buFont typeface="+mj-lt"/>
              <a:buAutoNum type="arabicPeriod"/>
            </a:pPr>
            <a:r>
              <a:rPr lang="en-US"/>
              <a:t>if the mean 24-hour SBP is 130 mm Hg or DBP is 80 mm Hg (Grade C).</a:t>
            </a:r>
          </a:p>
          <a:p>
            <a:pPr>
              <a:buFont typeface="+mj-lt"/>
              <a:buNone/>
            </a:pPr>
            <a:endParaRPr lang="en-US"/>
          </a:p>
          <a:p>
            <a:pPr>
              <a:buFont typeface="+mj-lt"/>
              <a:buNone/>
            </a:pPr>
            <a:r>
              <a:rPr lang="en-US"/>
              <a:t>HBPM (as outlined in section I. Accurate measurement of BP, Recommendation 4. iv) is recommended if ABPM is not tolerated, not readily available, or patient preference (Grade D). Patients can be diagnosed with hypertension if the mean SBP is 135 mm Hg or DBP is 85 mm Hg (Grade C).</a:t>
            </a:r>
          </a:p>
          <a:p>
            <a:pPr>
              <a:buFont typeface="+mj-lt"/>
              <a:buNone/>
            </a:pPr>
            <a:r>
              <a:rPr lang="en-US"/>
              <a:t>If the out-of-office ABPM or HBPM average is not elevated, white coat hypertension should be diagnosed and pharmacologic treatment should not be instituted (Grade C). If the mean HBPM is &lt; 135/85 mm Hg, before diagnosing white coat hypertension, it is advisable to either: (1) perform ABPM to confirm that the mean awake BP is &lt; 135/85 mm Hg and the mean 24-hour BP is &lt; 130/80 mm Hg (preferred); or (2) repeat a HBPM series to confirm the home BP is &lt; 135/85 mm Hg (Grade D).</a:t>
            </a:r>
          </a:p>
          <a:p>
            <a:endParaRPr lang="en-CA"/>
          </a:p>
        </p:txBody>
      </p:sp>
      <p:sp>
        <p:nvSpPr>
          <p:cNvPr id="4" name="Slide Number Placeholder 3"/>
          <p:cNvSpPr>
            <a:spLocks noGrp="1"/>
          </p:cNvSpPr>
          <p:nvPr>
            <p:ph type="sldNum" sz="quarter" idx="5"/>
          </p:nvPr>
        </p:nvSpPr>
        <p:spPr/>
        <p:txBody>
          <a:bodyPr/>
          <a:lstStyle/>
          <a:p>
            <a:fld id="{E0DAFB86-E9BC-A04A-BD29-7ECBFF04B708}" type="slidenum">
              <a:rPr lang="en-US" smtClean="0"/>
              <a:t>15</a:t>
            </a:fld>
            <a:endParaRPr lang="en-US"/>
          </a:p>
        </p:txBody>
      </p:sp>
    </p:spTree>
    <p:extLst>
      <p:ext uri="{BB962C8B-B14F-4D97-AF65-F5344CB8AC3E}">
        <p14:creationId xmlns:p14="http://schemas.microsoft.com/office/powerpoint/2010/main" val="29498005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 name="Shape 287"/>
          <p:cNvSpPr>
            <a:spLocks noGrp="1" noRot="1" noChangeAspect="1"/>
          </p:cNvSpPr>
          <p:nvPr>
            <p:ph type="sldImg"/>
          </p:nvPr>
        </p:nvSpPr>
        <p:spPr>
          <a:xfrm>
            <a:off x="381000" y="685800"/>
            <a:ext cx="6096000" cy="3429000"/>
          </a:xfrm>
          <a:prstGeom prst="rect">
            <a:avLst/>
          </a:prstGeom>
        </p:spPr>
      </p:sp>
      <p:sp>
        <p:nvSpPr>
          <p:cNvPr id="288" name="Shape 288"/>
          <p:cNvSpPr>
            <a:spLocks noGrp="1"/>
          </p:cNvSpPr>
          <p:nvPr>
            <p:ph type="body" sz="quarter" idx="1"/>
          </p:nvPr>
        </p:nvSpPr>
        <p:spPr>
          <a:prstGeom prst="rect">
            <a:avLst/>
          </a:prstGeom>
        </p:spPr>
        <p:txBody>
          <a:bodyPr>
            <a:normAutofit fontScale="92500"/>
          </a:bodyPr>
          <a:lstStyle/>
          <a:p>
            <a:pPr lvl="0" indent="457200"/>
            <a:r>
              <a:rPr lang="en-CA" noProof="0"/>
              <a:t>The addition of ABPM to conventional OBPM for defining BP status in clinical practice has added a layer of complexity to the process because the separation of normotension and hypertension can be assessed independently by each of the two methods. Only relying on OBPM risks missing cases of white coat or masked hypertension.</a:t>
            </a:r>
            <a:r>
              <a:rPr lang="en-CA" baseline="30000" noProof="0"/>
              <a:t>1</a:t>
            </a:r>
          </a:p>
          <a:p>
            <a:pPr lvl="1" indent="457200"/>
            <a:endParaRPr lang="en-CA" noProof="0"/>
          </a:p>
          <a:p>
            <a:pPr lvl="0" indent="457200"/>
            <a:r>
              <a:rPr lang="en-CA" noProof="0"/>
              <a:t>This slide depicts the four potential groups of patients who are:</a:t>
            </a:r>
            <a:r>
              <a:rPr lang="en-CA" baseline="30000" noProof="0"/>
              <a:t>2</a:t>
            </a:r>
          </a:p>
          <a:p>
            <a:pPr marL="1143000" lvl="2" indent="-228600">
              <a:buFont typeface="+mj-lt"/>
              <a:buAutoNum type="arabicPeriod"/>
            </a:pPr>
            <a:r>
              <a:rPr lang="en-CA" noProof="0"/>
              <a:t>Normotensive by both methods (true normotensives)</a:t>
            </a:r>
          </a:p>
          <a:p>
            <a:pPr marL="1143000" lvl="2" indent="-228600">
              <a:buFont typeface="+mj-lt"/>
              <a:buAutoNum type="arabicPeriod"/>
            </a:pPr>
            <a:r>
              <a:rPr lang="en-CA" noProof="0"/>
              <a:t>Hypertensive by both methods (true or sustained hypertensives)</a:t>
            </a:r>
          </a:p>
          <a:p>
            <a:pPr marL="1143000" lvl="2" indent="-228600">
              <a:buFont typeface="+mj-lt"/>
              <a:buAutoNum type="arabicPeriod"/>
            </a:pPr>
            <a:r>
              <a:rPr lang="en-CA" noProof="0"/>
              <a:t>Hypertensive by OBPM and normotensive by ABPM (white coat hypertensives)</a:t>
            </a:r>
          </a:p>
          <a:p>
            <a:pPr marL="1143000" lvl="2" indent="-228600">
              <a:buFont typeface="+mj-lt"/>
              <a:buAutoNum type="arabicPeriod"/>
            </a:pPr>
            <a:r>
              <a:rPr lang="en-CA" noProof="0"/>
              <a:t>Normotensive by OBPM and hypertensive by ABPM (masked hypertensives)</a:t>
            </a:r>
          </a:p>
          <a:p>
            <a:pPr lvl="1" indent="457200"/>
            <a:endParaRPr lang="en-CA" noProof="0"/>
          </a:p>
          <a:p>
            <a:pPr lvl="0" indent="457200"/>
            <a:r>
              <a:rPr lang="en-CA" noProof="0"/>
              <a:t>From a clinical perspective, the first two groups are simple because both methods give the same classification. The last two groups are more complex because there is disagreement between the methods. Their distinction is important because white coat hypertensives are generally at low relative risk of CV morbidity, whereas masked hypertensives show more extensive target organ damage than true normotensives.</a:t>
            </a:r>
            <a:r>
              <a:rPr lang="en-CA" baseline="30000" noProof="0"/>
              <a:t>2</a:t>
            </a:r>
          </a:p>
          <a:p>
            <a:pPr>
              <a:defRPr baseline="30000"/>
            </a:pPr>
            <a:endParaRPr lang="en-CA" baseline="30000" noProof="0"/>
          </a:p>
          <a:p>
            <a:r>
              <a:rPr lang="en-CA" b="1" noProof="0"/>
              <a:t>References</a:t>
            </a:r>
          </a:p>
          <a:p>
            <a:pPr marL="228600" lvl="2" indent="-228600">
              <a:buSzTx/>
              <a:buAutoNum type="arabicPeriod"/>
            </a:pPr>
            <a:r>
              <a:rPr lang="en-CA" noProof="0"/>
              <a:t>Hypertension Canada. The 2015 Canadian Hypertension Education Program recommendations (2015 annual update). Available at www.hypertension.ca. </a:t>
            </a:r>
          </a:p>
          <a:p>
            <a:pPr marL="228600" lvl="2" indent="-228600">
              <a:buSzTx/>
              <a:buAutoNum type="arabicPeriod"/>
            </a:pPr>
            <a:r>
              <a:rPr lang="en-CA" noProof="0"/>
              <a:t>Pickering TG, </a:t>
            </a:r>
            <a:r>
              <a:rPr lang="en-CA" i="1" noProof="0"/>
              <a:t>et al. </a:t>
            </a:r>
            <a:r>
              <a:rPr lang="en-CA" noProof="0"/>
              <a:t>Masked hypertension. </a:t>
            </a:r>
            <a:r>
              <a:rPr lang="en-CA" i="1" noProof="0"/>
              <a:t>Hypertension</a:t>
            </a:r>
            <a:r>
              <a:rPr lang="en-CA" noProof="0"/>
              <a:t> 2002;40:795-6.</a:t>
            </a:r>
          </a:p>
        </p:txBody>
      </p:sp>
    </p:spTree>
    <p:extLst>
      <p:ext uri="{BB962C8B-B14F-4D97-AF65-F5344CB8AC3E}">
        <p14:creationId xmlns:p14="http://schemas.microsoft.com/office/powerpoint/2010/main" val="6931571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CA" noProof="0"/>
              <a:t>This study</a:t>
            </a:r>
            <a:r>
              <a:rPr lang="en-CA" baseline="0" noProof="0"/>
              <a:t> evaluated 24-hour ABPM and in-office BP values obtained from 1,332 Japanese subjects who were followed for a mean of 10.2 years.</a:t>
            </a:r>
          </a:p>
          <a:p>
            <a:endParaRPr lang="en-CA" baseline="0" noProof="0"/>
          </a:p>
          <a:p>
            <a:r>
              <a:rPr lang="en-CA" baseline="0" noProof="0"/>
              <a:t>The risk of CV events (CV mortality and stroke morbidity) in subjects with masked hypertension or uncontrolled hypertension was significantly higher than for subjects with normal BP or white coat hypertension.</a:t>
            </a:r>
          </a:p>
          <a:p>
            <a:endParaRPr lang="en-CA" baseline="0" noProof="0"/>
          </a:p>
          <a:p>
            <a:r>
              <a:rPr lang="en-CA" baseline="0" noProof="0"/>
              <a:t>This pattern was observed across subgroups including men vs. women, treated vs. untreated hypertension, and high- vs. low-CV risk groups.</a:t>
            </a:r>
          </a:p>
          <a:p>
            <a:endParaRPr lang="en-CA" baseline="0" noProof="0"/>
          </a:p>
          <a:p>
            <a:r>
              <a:rPr lang="en-CA" baseline="0" noProof="0"/>
              <a:t>This study provides evidence that white coat hypertension is associated with a more benign outcome than sustained hypertension over a period of 10 years, and in fact approximates outcomes of subjects with normotension. It also supports the observation that masked hypertension is a strong predictor of CV risk.</a:t>
            </a:r>
          </a:p>
          <a:p>
            <a:endParaRPr lang="en-CA" baseline="0" noProof="0"/>
          </a:p>
          <a:p>
            <a:r>
              <a:rPr lang="en-CA" b="1" baseline="0" noProof="0"/>
              <a:t>Reference</a:t>
            </a:r>
          </a:p>
          <a:p>
            <a:pPr marL="0" marR="0" indent="0" algn="l" defTabSz="914400" rtl="0" eaLnBrk="1" fontAlgn="auto" latinLnBrk="0" hangingPunct="1">
              <a:lnSpc>
                <a:spcPct val="100000"/>
              </a:lnSpc>
              <a:spcBef>
                <a:spcPct val="0"/>
              </a:spcBef>
              <a:spcAft>
                <a:spcPct val="0"/>
              </a:spcAft>
              <a:buClrTx/>
              <a:buSzTx/>
              <a:buFontTx/>
              <a:buNone/>
              <a:defRPr/>
            </a:pPr>
            <a:r>
              <a:rPr lang="en-CA" sz="1200" noProof="0" err="1">
                <a:latin typeface="Verdana" panose="020B0604030504040204" pitchFamily="34" charset="0"/>
                <a:ea typeface="Verdana" panose="020B0604030504040204" pitchFamily="34" charset="0"/>
                <a:cs typeface="Verdana" panose="020B0604030504040204" pitchFamily="34" charset="0"/>
              </a:rPr>
              <a:t>Okhubo T, </a:t>
            </a:r>
            <a:r>
              <a:rPr lang="en-CA" sz="1200" i="1" noProof="0">
                <a:latin typeface="Verdana" panose="020B0604030504040204" pitchFamily="34" charset="0"/>
                <a:ea typeface="Verdana" panose="020B0604030504040204" pitchFamily="34" charset="0"/>
                <a:cs typeface="Verdana" panose="020B0604030504040204" pitchFamily="34" charset="0"/>
              </a:rPr>
              <a:t>et al</a:t>
            </a:r>
            <a:r>
              <a:rPr lang="en-CA" sz="1200" noProof="0">
                <a:latin typeface="Verdana" panose="020B0604030504040204" pitchFamily="34" charset="0"/>
                <a:ea typeface="Verdana" panose="020B0604030504040204" pitchFamily="34" charset="0"/>
                <a:cs typeface="Verdana" panose="020B0604030504040204" pitchFamily="34" charset="0"/>
              </a:rPr>
              <a:t>. Prognosis</a:t>
            </a:r>
            <a:r>
              <a:rPr lang="en-CA" sz="1200" baseline="0" noProof="0">
                <a:latin typeface="Verdana" panose="020B0604030504040204" pitchFamily="34" charset="0"/>
                <a:ea typeface="Verdana" panose="020B0604030504040204" pitchFamily="34" charset="0"/>
                <a:cs typeface="Verdana" panose="020B0604030504040204" pitchFamily="34" charset="0"/>
              </a:rPr>
              <a:t> of « masked » hypertension and « white coat » hypertension detected by 24-h ambulatory blood pressure monitoring 10-year follow-up from the Ohasama study.</a:t>
            </a:r>
            <a:r>
              <a:rPr lang="en-CA" sz="1200" noProof="0">
                <a:latin typeface="Verdana" panose="020B0604030504040204" pitchFamily="34" charset="0"/>
                <a:ea typeface="Verdana" panose="020B0604030504040204" pitchFamily="34" charset="0"/>
                <a:cs typeface="Verdana" panose="020B0604030504040204" pitchFamily="34" charset="0"/>
              </a:rPr>
              <a:t> </a:t>
            </a:r>
            <a:r>
              <a:rPr lang="en-CA" sz="1200" i="1" noProof="0">
                <a:latin typeface="Verdana" panose="020B0604030504040204" pitchFamily="34" charset="0"/>
                <a:ea typeface="Verdana" panose="020B0604030504040204" pitchFamily="34" charset="0"/>
                <a:cs typeface="Verdana" panose="020B0604030504040204" pitchFamily="34" charset="0"/>
              </a:rPr>
              <a:t>J Am Coll Cardiol. </a:t>
            </a:r>
            <a:r>
              <a:rPr lang="en-CA" sz="1200" noProof="0">
                <a:latin typeface="Verdana" panose="020B0604030504040204" pitchFamily="34" charset="0"/>
                <a:ea typeface="Verdana" panose="020B0604030504040204" pitchFamily="34" charset="0"/>
                <a:cs typeface="Verdana" panose="020B0604030504040204" pitchFamily="34" charset="0"/>
              </a:rPr>
              <a:t>2005;46;508-15.</a:t>
            </a:r>
          </a:p>
          <a:p>
            <a:endParaRPr lang="en-CA" baseline="0" noProof="0"/>
          </a:p>
        </p:txBody>
      </p:sp>
      <p:sp>
        <p:nvSpPr>
          <p:cNvPr id="4" name="Slide Number Placeholder 3"/>
          <p:cNvSpPr>
            <a:spLocks noGrp="1"/>
          </p:cNvSpPr>
          <p:nvPr>
            <p:ph type="sldNum" sz="quarter" idx="10"/>
          </p:nvPr>
        </p:nvSpPr>
        <p:spPr/>
        <p:txBody>
          <a:bodyPr/>
          <a:lstStyle/>
          <a:p>
            <a:fld id="{B46EFE9D-044C-4BA1-9A40-FBFDC38C0AB7}" type="slidenum">
              <a:rPr lang="en-US" smtClean="0"/>
              <a:t>17</a:t>
            </a:fld>
            <a:endParaRPr lang="en-US"/>
          </a:p>
        </p:txBody>
      </p:sp>
    </p:spTree>
    <p:extLst>
      <p:ext uri="{BB962C8B-B14F-4D97-AF65-F5344CB8AC3E}">
        <p14:creationId xmlns:p14="http://schemas.microsoft.com/office/powerpoint/2010/main" val="35820114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50984719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4050814191"/>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036062072"/>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408271990"/>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a:t>3/15/2022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4052498679"/>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195692986"/>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a:t>3/15/2022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52339000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a:t>3/15/2022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3591529772"/>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6BFBD1-F0D6-7B43-B540-41594AE6FE91}" type="datetimeFigureOut">
              <a:rPr lang="en-US" smtClean="0"/>
              <a:t>3/15/2022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2207911-4388-E247-8AB1-F14091C1CA07}" type="slidenum">
              <a:rPr lang="en-US" smtClean="0"/>
              <a:t>‹#›</a:t>
            </a:fld>
            <a:endParaRPr lang="en-US"/>
          </a:p>
        </p:txBody>
      </p:sp>
    </p:spTree>
    <p:extLst>
      <p:ext uri="{BB962C8B-B14F-4D97-AF65-F5344CB8AC3E}">
        <p14:creationId xmlns:p14="http://schemas.microsoft.com/office/powerpoint/2010/main" val="136794236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59271308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a:t>3/15/2022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a:t>‹#›</a:t>
            </a:fld>
            <a:endParaRPr lang="en-US"/>
          </a:p>
        </p:txBody>
      </p:sp>
    </p:spTree>
    <p:extLst>
      <p:ext uri="{BB962C8B-B14F-4D97-AF65-F5344CB8AC3E}">
        <p14:creationId xmlns:p14="http://schemas.microsoft.com/office/powerpoint/2010/main" val="167710647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942068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a:t>3/15/2022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a:t>‹#›</a:t>
            </a:fld>
            <a:endParaRPr lang="en-US"/>
          </a:p>
        </p:txBody>
      </p:sp>
      <p:sp>
        <p:nvSpPr>
          <p:cNvPr id="7" name="Rectangle 6">
            <a:extLst>
              <a:ext uri="{FF2B5EF4-FFF2-40B4-BE49-F238E27FC236}">
                <a16:creationId xmlns:a16="http://schemas.microsoft.com/office/drawing/2014/main" id="{2AA73C20-DF8F-4620-8B83-CB7B44DE3E27}"/>
              </a:ext>
            </a:extLst>
          </p:cNvPr>
          <p:cNvSpPr/>
          <p:nvPr userDrawn="1"/>
        </p:nvSpPr>
        <p:spPr>
          <a:xfrm>
            <a:off x="0" y="-70789"/>
            <a:ext cx="12192000" cy="310033"/>
          </a:xfrm>
          <a:prstGeom prst="rect">
            <a:avLst/>
          </a:prstGeom>
          <a:solidFill>
            <a:srgbClr val="AD1F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9" name="Picture 8" descr="Logo, company name&#10;&#10;Description automatically generated">
            <a:extLst>
              <a:ext uri="{FF2B5EF4-FFF2-40B4-BE49-F238E27FC236}">
                <a16:creationId xmlns:a16="http://schemas.microsoft.com/office/drawing/2014/main" id="{265539B0-A8D7-4508-9290-D731F7E1B78C}"/>
              </a:ext>
            </a:extLst>
          </p:cNvPr>
          <p:cNvPicPr>
            <a:picLocks noChangeAspect="1"/>
          </p:cNvPicPr>
          <p:nvPr userDrawn="1"/>
        </p:nvPicPr>
        <p:blipFill>
          <a:blip r:embed="rId13"/>
          <a:stretch>
            <a:fillRect/>
          </a:stretch>
        </p:blipFill>
        <p:spPr>
          <a:xfrm>
            <a:off x="10258880" y="-70789"/>
            <a:ext cx="1933120" cy="1463505"/>
          </a:xfrm>
          <a:prstGeom prst="rect">
            <a:avLst/>
          </a:prstGeom>
        </p:spPr>
      </p:pic>
    </p:spTree>
    <p:extLst>
      <p:ext uri="{BB962C8B-B14F-4D97-AF65-F5344CB8AC3E}">
        <p14:creationId xmlns:p14="http://schemas.microsoft.com/office/powerpoint/2010/main" val="144370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47.xml"/><Relationship Id="rId7" Type="http://schemas.openxmlformats.org/officeDocument/2006/relationships/hyperlink" Target="https://doi.org/10.1016/j.cjca.2020.02.086" TargetMode="External"/><Relationship Id="rId2" Type="http://schemas.openxmlformats.org/officeDocument/2006/relationships/tags" Target="../tags/tag46.xml"/><Relationship Id="rId1" Type="http://schemas.openxmlformats.org/officeDocument/2006/relationships/tags" Target="../tags/tag45.xml"/><Relationship Id="rId6" Type="http://schemas.openxmlformats.org/officeDocument/2006/relationships/notesSlide" Target="../notesSlides/notesSlide5.xml"/><Relationship Id="rId5" Type="http://schemas.openxmlformats.org/officeDocument/2006/relationships/slideLayout" Target="../slideLayouts/slideLayout2.xml"/><Relationship Id="rId4" Type="http://schemas.openxmlformats.org/officeDocument/2006/relationships/tags" Target="../tags/tag48.xml"/></Relationships>
</file>

<file path=ppt/slides/_rels/slide1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4"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tags" Target="../tags/tag54.xml"/><Relationship Id="rId7" Type="http://schemas.openxmlformats.org/officeDocument/2006/relationships/image" Target="../media/image6.png"/><Relationship Id="rId2" Type="http://schemas.openxmlformats.org/officeDocument/2006/relationships/tags" Target="../tags/tag53.xml"/><Relationship Id="rId1" Type="http://schemas.openxmlformats.org/officeDocument/2006/relationships/tags" Target="../tags/tag52.xml"/><Relationship Id="rId6" Type="http://schemas.openxmlformats.org/officeDocument/2006/relationships/hyperlink" Target="https://doi.org/10.1016/j.cjca.2020.02.086" TargetMode="External"/><Relationship Id="rId5" Type="http://schemas.openxmlformats.org/officeDocument/2006/relationships/slideLayout" Target="../slideLayouts/slideLayout2.xml"/><Relationship Id="rId4" Type="http://schemas.openxmlformats.org/officeDocument/2006/relationships/tags" Target="../tags/tag55.xml"/></Relationships>
</file>

<file path=ppt/slides/_rels/slide1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tags" Target="../tags/tag58.xml"/><Relationship Id="rId7" Type="http://schemas.openxmlformats.org/officeDocument/2006/relationships/hyperlink" Target="https://doi.org/10.1016/j.cjca.2020.02.086" TargetMode="Externa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slideLayout" Target="../slideLayouts/slideLayout2.xml"/><Relationship Id="rId5" Type="http://schemas.openxmlformats.org/officeDocument/2006/relationships/tags" Target="../tags/tag60.xml"/><Relationship Id="rId4" Type="http://schemas.openxmlformats.org/officeDocument/2006/relationships/tags" Target="../tags/tag59.xml"/></Relationships>
</file>

<file path=ppt/slides/_rels/slide14.xml.rels><?xml version="1.0" encoding="UTF-8" standalone="yes"?>
<Relationships xmlns="http://schemas.openxmlformats.org/package/2006/relationships"><Relationship Id="rId8" Type="http://schemas.openxmlformats.org/officeDocument/2006/relationships/tags" Target="../tags/tag68.xml"/><Relationship Id="rId13" Type="http://schemas.openxmlformats.org/officeDocument/2006/relationships/image" Target="../media/image8.png"/><Relationship Id="rId3" Type="http://schemas.openxmlformats.org/officeDocument/2006/relationships/tags" Target="../tags/tag63.xml"/><Relationship Id="rId7" Type="http://schemas.openxmlformats.org/officeDocument/2006/relationships/tags" Target="../tags/tag67.xml"/><Relationship Id="rId12" Type="http://schemas.openxmlformats.org/officeDocument/2006/relationships/notesSlide" Target="../notesSlides/notesSlide6.xml"/><Relationship Id="rId2" Type="http://schemas.openxmlformats.org/officeDocument/2006/relationships/tags" Target="../tags/tag62.xml"/><Relationship Id="rId1" Type="http://schemas.openxmlformats.org/officeDocument/2006/relationships/tags" Target="../tags/tag61.xml"/><Relationship Id="rId6" Type="http://schemas.openxmlformats.org/officeDocument/2006/relationships/tags" Target="../tags/tag66.xml"/><Relationship Id="rId11" Type="http://schemas.openxmlformats.org/officeDocument/2006/relationships/slideLayout" Target="../slideLayouts/slideLayout4.xml"/><Relationship Id="rId5" Type="http://schemas.openxmlformats.org/officeDocument/2006/relationships/tags" Target="../tags/tag65.xml"/><Relationship Id="rId10" Type="http://schemas.openxmlformats.org/officeDocument/2006/relationships/tags" Target="../tags/tag70.xml"/><Relationship Id="rId4" Type="http://schemas.openxmlformats.org/officeDocument/2006/relationships/tags" Target="../tags/tag64.xml"/><Relationship Id="rId9" Type="http://schemas.openxmlformats.org/officeDocument/2006/relationships/tags" Target="../tags/tag69.xml"/><Relationship Id="rId14" Type="http://schemas.openxmlformats.org/officeDocument/2006/relationships/hyperlink" Target="https://doi.org/10.1016/j.cjca.2020.02.086" TargetMode="External"/></Relationships>
</file>

<file path=ppt/slides/_rels/slide15.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73.xml"/><Relationship Id="rId7" Type="http://schemas.openxmlformats.org/officeDocument/2006/relationships/tags" Target="../tags/tag77.xml"/><Relationship Id="rId2" Type="http://schemas.openxmlformats.org/officeDocument/2006/relationships/tags" Target="../tags/tag72.xml"/><Relationship Id="rId1" Type="http://schemas.openxmlformats.org/officeDocument/2006/relationships/tags" Target="../tags/tag71.xml"/><Relationship Id="rId6" Type="http://schemas.openxmlformats.org/officeDocument/2006/relationships/tags" Target="../tags/tag76.xml"/><Relationship Id="rId11" Type="http://schemas.openxmlformats.org/officeDocument/2006/relationships/image" Target="../media/image9.emf"/><Relationship Id="rId5" Type="http://schemas.openxmlformats.org/officeDocument/2006/relationships/tags" Target="../tags/tag75.xml"/><Relationship Id="rId10" Type="http://schemas.openxmlformats.org/officeDocument/2006/relationships/hyperlink" Target="https://doi.org/10.1016/j.cjca.2020.02.086" TargetMode="External"/><Relationship Id="rId4" Type="http://schemas.openxmlformats.org/officeDocument/2006/relationships/tags" Target="../tags/tag74.xml"/><Relationship Id="rId9" Type="http://schemas.openxmlformats.org/officeDocument/2006/relationships/notesSlide" Target="../notesSlides/notesSlide7.xml"/></Relationships>
</file>

<file path=ppt/slides/_rels/slide16.xml.rels><?xml version="1.0" encoding="UTF-8" standalone="yes"?>
<Relationships xmlns="http://schemas.openxmlformats.org/package/2006/relationships"><Relationship Id="rId3" Type="http://schemas.openxmlformats.org/officeDocument/2006/relationships/tags" Target="../tags/tag80.xml"/><Relationship Id="rId7" Type="http://schemas.openxmlformats.org/officeDocument/2006/relationships/notesSlide" Target="../notesSlides/notesSlide8.xml"/><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slideLayout" Target="../slideLayouts/slideLayout2.xml"/><Relationship Id="rId5" Type="http://schemas.openxmlformats.org/officeDocument/2006/relationships/tags" Target="../tags/tag82.xml"/><Relationship Id="rId4" Type="http://schemas.openxmlformats.org/officeDocument/2006/relationships/tags" Target="../tags/tag81.xml"/></Relationships>
</file>

<file path=ppt/slides/_rels/slide17.xml.rels><?xml version="1.0" encoding="UTF-8" standalone="yes"?>
<Relationships xmlns="http://schemas.openxmlformats.org/package/2006/relationships"><Relationship Id="rId8" Type="http://schemas.openxmlformats.org/officeDocument/2006/relationships/tags" Target="../tags/tag90.xml"/><Relationship Id="rId13" Type="http://schemas.openxmlformats.org/officeDocument/2006/relationships/tags" Target="../tags/tag95.xml"/><Relationship Id="rId18" Type="http://schemas.openxmlformats.org/officeDocument/2006/relationships/tags" Target="../tags/tag100.xml"/><Relationship Id="rId26" Type="http://schemas.openxmlformats.org/officeDocument/2006/relationships/tags" Target="../tags/tag108.xml"/><Relationship Id="rId39" Type="http://schemas.openxmlformats.org/officeDocument/2006/relationships/tags" Target="../tags/tag121.xml"/><Relationship Id="rId3" Type="http://schemas.openxmlformats.org/officeDocument/2006/relationships/tags" Target="../tags/tag85.xml"/><Relationship Id="rId21" Type="http://schemas.openxmlformats.org/officeDocument/2006/relationships/tags" Target="../tags/tag103.xml"/><Relationship Id="rId34" Type="http://schemas.openxmlformats.org/officeDocument/2006/relationships/tags" Target="../tags/tag116.xml"/><Relationship Id="rId42" Type="http://schemas.openxmlformats.org/officeDocument/2006/relationships/tags" Target="../tags/tag124.xml"/><Relationship Id="rId47" Type="http://schemas.openxmlformats.org/officeDocument/2006/relationships/notesSlide" Target="../notesSlides/notesSlide9.xml"/><Relationship Id="rId7" Type="http://schemas.openxmlformats.org/officeDocument/2006/relationships/tags" Target="../tags/tag89.xml"/><Relationship Id="rId12" Type="http://schemas.openxmlformats.org/officeDocument/2006/relationships/tags" Target="../tags/tag94.xml"/><Relationship Id="rId17" Type="http://schemas.openxmlformats.org/officeDocument/2006/relationships/tags" Target="../tags/tag99.xml"/><Relationship Id="rId25" Type="http://schemas.openxmlformats.org/officeDocument/2006/relationships/tags" Target="../tags/tag107.xml"/><Relationship Id="rId33" Type="http://schemas.openxmlformats.org/officeDocument/2006/relationships/tags" Target="../tags/tag115.xml"/><Relationship Id="rId38" Type="http://schemas.openxmlformats.org/officeDocument/2006/relationships/tags" Target="../tags/tag120.xml"/><Relationship Id="rId46" Type="http://schemas.openxmlformats.org/officeDocument/2006/relationships/slideLayout" Target="../slideLayouts/slideLayout2.xml"/><Relationship Id="rId2" Type="http://schemas.openxmlformats.org/officeDocument/2006/relationships/tags" Target="../tags/tag84.xml"/><Relationship Id="rId16" Type="http://schemas.openxmlformats.org/officeDocument/2006/relationships/tags" Target="../tags/tag98.xml"/><Relationship Id="rId20" Type="http://schemas.openxmlformats.org/officeDocument/2006/relationships/tags" Target="../tags/tag102.xml"/><Relationship Id="rId29" Type="http://schemas.openxmlformats.org/officeDocument/2006/relationships/tags" Target="../tags/tag111.xml"/><Relationship Id="rId41" Type="http://schemas.openxmlformats.org/officeDocument/2006/relationships/tags" Target="../tags/tag123.xml"/><Relationship Id="rId1" Type="http://schemas.openxmlformats.org/officeDocument/2006/relationships/tags" Target="../tags/tag83.xml"/><Relationship Id="rId6" Type="http://schemas.openxmlformats.org/officeDocument/2006/relationships/tags" Target="../tags/tag88.xml"/><Relationship Id="rId11" Type="http://schemas.openxmlformats.org/officeDocument/2006/relationships/tags" Target="../tags/tag93.xml"/><Relationship Id="rId24" Type="http://schemas.openxmlformats.org/officeDocument/2006/relationships/tags" Target="../tags/tag106.xml"/><Relationship Id="rId32" Type="http://schemas.openxmlformats.org/officeDocument/2006/relationships/tags" Target="../tags/tag114.xml"/><Relationship Id="rId37" Type="http://schemas.openxmlformats.org/officeDocument/2006/relationships/tags" Target="../tags/tag119.xml"/><Relationship Id="rId40" Type="http://schemas.openxmlformats.org/officeDocument/2006/relationships/tags" Target="../tags/tag122.xml"/><Relationship Id="rId45" Type="http://schemas.openxmlformats.org/officeDocument/2006/relationships/tags" Target="../tags/tag127.xml"/><Relationship Id="rId5" Type="http://schemas.openxmlformats.org/officeDocument/2006/relationships/tags" Target="../tags/tag87.xml"/><Relationship Id="rId15" Type="http://schemas.openxmlformats.org/officeDocument/2006/relationships/tags" Target="../tags/tag97.xml"/><Relationship Id="rId23" Type="http://schemas.openxmlformats.org/officeDocument/2006/relationships/tags" Target="../tags/tag105.xml"/><Relationship Id="rId28" Type="http://schemas.openxmlformats.org/officeDocument/2006/relationships/tags" Target="../tags/tag110.xml"/><Relationship Id="rId36" Type="http://schemas.openxmlformats.org/officeDocument/2006/relationships/tags" Target="../tags/tag118.xml"/><Relationship Id="rId10" Type="http://schemas.openxmlformats.org/officeDocument/2006/relationships/tags" Target="../tags/tag92.xml"/><Relationship Id="rId19" Type="http://schemas.openxmlformats.org/officeDocument/2006/relationships/tags" Target="../tags/tag101.xml"/><Relationship Id="rId31" Type="http://schemas.openxmlformats.org/officeDocument/2006/relationships/tags" Target="../tags/tag113.xml"/><Relationship Id="rId44" Type="http://schemas.openxmlformats.org/officeDocument/2006/relationships/tags" Target="../tags/tag126.xml"/><Relationship Id="rId4" Type="http://schemas.openxmlformats.org/officeDocument/2006/relationships/tags" Target="../tags/tag86.xml"/><Relationship Id="rId9" Type="http://schemas.openxmlformats.org/officeDocument/2006/relationships/tags" Target="../tags/tag91.xml"/><Relationship Id="rId14" Type="http://schemas.openxmlformats.org/officeDocument/2006/relationships/tags" Target="../tags/tag96.xml"/><Relationship Id="rId22" Type="http://schemas.openxmlformats.org/officeDocument/2006/relationships/tags" Target="../tags/tag104.xml"/><Relationship Id="rId27" Type="http://schemas.openxmlformats.org/officeDocument/2006/relationships/tags" Target="../tags/tag109.xml"/><Relationship Id="rId30" Type="http://schemas.openxmlformats.org/officeDocument/2006/relationships/tags" Target="../tags/tag112.xml"/><Relationship Id="rId35" Type="http://schemas.openxmlformats.org/officeDocument/2006/relationships/tags" Target="../tags/tag117.xml"/><Relationship Id="rId43" Type="http://schemas.openxmlformats.org/officeDocument/2006/relationships/tags" Target="../tags/tag125.xml"/></Relationships>
</file>

<file path=ppt/slides/_rels/slide18.xml.rels><?xml version="1.0" encoding="UTF-8" standalone="yes"?>
<Relationships xmlns="http://schemas.openxmlformats.org/package/2006/relationships"><Relationship Id="rId3" Type="http://schemas.openxmlformats.org/officeDocument/2006/relationships/tags" Target="../tags/tag130.xml"/><Relationship Id="rId2" Type="http://schemas.openxmlformats.org/officeDocument/2006/relationships/tags" Target="../tags/tag129.xml"/><Relationship Id="rId1" Type="http://schemas.openxmlformats.org/officeDocument/2006/relationships/tags" Target="../tags/tag128.xml"/><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tags" Target="../tags/tag133.xml"/><Relationship Id="rId7" Type="http://schemas.openxmlformats.org/officeDocument/2006/relationships/hyperlink" Target="https://doi.org/10.1016/j.cjca.2020.02.086" TargetMode="External"/><Relationship Id="rId2" Type="http://schemas.openxmlformats.org/officeDocument/2006/relationships/tags" Target="../tags/tag132.xml"/><Relationship Id="rId1" Type="http://schemas.openxmlformats.org/officeDocument/2006/relationships/tags" Target="../tags/tag131.xml"/><Relationship Id="rId6" Type="http://schemas.openxmlformats.org/officeDocument/2006/relationships/notesSlide" Target="../notesSlides/notesSlide11.xml"/><Relationship Id="rId5" Type="http://schemas.openxmlformats.org/officeDocument/2006/relationships/slideLayout" Target="../slideLayouts/slideLayout2.xml"/><Relationship Id="rId4" Type="http://schemas.openxmlformats.org/officeDocument/2006/relationships/tags" Target="../tags/tag134.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1.xml"/><Relationship Id="rId13" Type="http://schemas.openxmlformats.org/officeDocument/2006/relationships/hyperlink" Target="https://doi.org/10.1016/j.cjca.2020.02.086" TargetMode="External"/><Relationship Id="rId3" Type="http://schemas.openxmlformats.org/officeDocument/2006/relationships/tags" Target="../tags/tag7.xml"/><Relationship Id="rId7" Type="http://schemas.openxmlformats.org/officeDocument/2006/relationships/notesSlide" Target="../notesSlides/notesSlide1.xml"/><Relationship Id="rId12" Type="http://schemas.microsoft.com/office/2007/relationships/diagramDrawing" Target="../diagrams/drawing1.xml"/><Relationship Id="rId2" Type="http://schemas.openxmlformats.org/officeDocument/2006/relationships/tags" Target="../tags/tag6.xml"/><Relationship Id="rId1" Type="http://schemas.openxmlformats.org/officeDocument/2006/relationships/tags" Target="../tags/tag5.xml"/><Relationship Id="rId6" Type="http://schemas.openxmlformats.org/officeDocument/2006/relationships/slideLayout" Target="../slideLayouts/slideLayout2.xml"/><Relationship Id="rId11" Type="http://schemas.openxmlformats.org/officeDocument/2006/relationships/diagramColors" Target="../diagrams/colors1.xml"/><Relationship Id="rId5" Type="http://schemas.openxmlformats.org/officeDocument/2006/relationships/tags" Target="../tags/tag9.xml"/><Relationship Id="rId10" Type="http://schemas.openxmlformats.org/officeDocument/2006/relationships/diagramQuickStyle" Target="../diagrams/quickStyle1.xml"/><Relationship Id="rId4" Type="http://schemas.openxmlformats.org/officeDocument/2006/relationships/tags" Target="../tags/tag8.xml"/><Relationship Id="rId9"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8" Type="http://schemas.openxmlformats.org/officeDocument/2006/relationships/hyperlink" Target="https://doi.org/10.1016/j.cjca.2020.02.086" TargetMode="External"/><Relationship Id="rId3" Type="http://schemas.openxmlformats.org/officeDocument/2006/relationships/tags" Target="../tags/tag137.xml"/><Relationship Id="rId7" Type="http://schemas.openxmlformats.org/officeDocument/2006/relationships/notesSlide" Target="../notesSlides/notesSlide12.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slideLayout" Target="../slideLayouts/slideLayout4.xml"/><Relationship Id="rId5" Type="http://schemas.openxmlformats.org/officeDocument/2006/relationships/tags" Target="../tags/tag139.xml"/><Relationship Id="rId4" Type="http://schemas.openxmlformats.org/officeDocument/2006/relationships/tags" Target="../tags/tag138.xml"/></Relationships>
</file>

<file path=ppt/slides/_rels/slide21.xml.rels><?xml version="1.0" encoding="UTF-8" standalone="yes"?>
<Relationships xmlns="http://schemas.openxmlformats.org/package/2006/relationships"><Relationship Id="rId8" Type="http://schemas.openxmlformats.org/officeDocument/2006/relationships/hyperlink" Target="https://doi.org/10.1016/j.cjca.2020.02.086" TargetMode="External"/><Relationship Id="rId3" Type="http://schemas.openxmlformats.org/officeDocument/2006/relationships/tags" Target="../tags/tag142.xml"/><Relationship Id="rId7" Type="http://schemas.openxmlformats.org/officeDocument/2006/relationships/notesSlide" Target="../notesSlides/notesSlide13.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slideLayout" Target="../slideLayouts/slideLayout4.xml"/><Relationship Id="rId5" Type="http://schemas.openxmlformats.org/officeDocument/2006/relationships/tags" Target="../tags/tag144.xml"/><Relationship Id="rId4" Type="http://schemas.openxmlformats.org/officeDocument/2006/relationships/tags" Target="../tags/tag143.xml"/></Relationships>
</file>

<file path=ppt/slides/_rels/slide22.xml.rels><?xml version="1.0" encoding="UTF-8" standalone="yes"?>
<Relationships xmlns="http://schemas.openxmlformats.org/package/2006/relationships"><Relationship Id="rId3" Type="http://schemas.openxmlformats.org/officeDocument/2006/relationships/tags" Target="../tags/tag147.xml"/><Relationship Id="rId7" Type="http://schemas.openxmlformats.org/officeDocument/2006/relationships/hyperlink" Target="https://doi.org/10.1016/j.cjca.2020.02.086" TargetMode="External"/><Relationship Id="rId2" Type="http://schemas.openxmlformats.org/officeDocument/2006/relationships/tags" Target="../tags/tag146.xml"/><Relationship Id="rId1" Type="http://schemas.openxmlformats.org/officeDocument/2006/relationships/tags" Target="../tags/tag145.xml"/><Relationship Id="rId6" Type="http://schemas.openxmlformats.org/officeDocument/2006/relationships/notesSlide" Target="../notesSlides/notesSlide14.xml"/><Relationship Id="rId5" Type="http://schemas.openxmlformats.org/officeDocument/2006/relationships/slideLayout" Target="../slideLayouts/slideLayout2.xml"/><Relationship Id="rId4" Type="http://schemas.openxmlformats.org/officeDocument/2006/relationships/tags" Target="../tags/tag148.xml"/></Relationships>
</file>

<file path=ppt/slides/_rels/slide23.xml.rels><?xml version="1.0" encoding="UTF-8" standalone="yes"?>
<Relationships xmlns="http://schemas.openxmlformats.org/package/2006/relationships"><Relationship Id="rId3" Type="http://schemas.openxmlformats.org/officeDocument/2006/relationships/tags" Target="../tags/tag151.xml"/><Relationship Id="rId7" Type="http://schemas.openxmlformats.org/officeDocument/2006/relationships/hyperlink" Target="https://doi.org/10.1016/j.cjca.2020.02.086" TargetMode="External"/><Relationship Id="rId2" Type="http://schemas.openxmlformats.org/officeDocument/2006/relationships/tags" Target="../tags/tag150.xml"/><Relationship Id="rId1" Type="http://schemas.openxmlformats.org/officeDocument/2006/relationships/tags" Target="../tags/tag149.xml"/><Relationship Id="rId6" Type="http://schemas.openxmlformats.org/officeDocument/2006/relationships/notesSlide" Target="../notesSlides/notesSlide15.xml"/><Relationship Id="rId5" Type="http://schemas.openxmlformats.org/officeDocument/2006/relationships/slideLayout" Target="../slideLayouts/slideLayout2.xml"/><Relationship Id="rId4" Type="http://schemas.openxmlformats.org/officeDocument/2006/relationships/tags" Target="../tags/tag152.xml"/></Relationships>
</file>

<file path=ppt/slides/_rels/slide24.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tags" Target="../tags/tag153.xml"/><Relationship Id="rId4"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tags" Target="../tags/tag158.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hyperlink" Target="https://doi.org/10.1016/j.cjca.2020.02.086" TargetMode="External"/><Relationship Id="rId5" Type="http://schemas.openxmlformats.org/officeDocument/2006/relationships/slideLayout" Target="../slideLayouts/slideLayout2.xml"/><Relationship Id="rId4" Type="http://schemas.openxmlformats.org/officeDocument/2006/relationships/tags" Target="../tags/tag159.xml"/></Relationships>
</file>

<file path=ppt/slides/_rels/slide26.xml.rels><?xml version="1.0" encoding="UTF-8" standalone="yes"?>
<Relationships xmlns="http://schemas.openxmlformats.org/package/2006/relationships"><Relationship Id="rId8" Type="http://schemas.openxmlformats.org/officeDocument/2006/relationships/hyperlink" Target="https://doi.org/10.1016/j.cjca.2020.02.086" TargetMode="External"/><Relationship Id="rId3" Type="http://schemas.openxmlformats.org/officeDocument/2006/relationships/tags" Target="../tags/tag162.xml"/><Relationship Id="rId7" Type="http://schemas.openxmlformats.org/officeDocument/2006/relationships/notesSlide" Target="../notesSlides/notesSlide16.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slideLayout" Target="../slideLayouts/slideLayout2.xml"/><Relationship Id="rId5" Type="http://schemas.openxmlformats.org/officeDocument/2006/relationships/tags" Target="../tags/tag164.xml"/><Relationship Id="rId4" Type="http://schemas.openxmlformats.org/officeDocument/2006/relationships/tags" Target="../tags/tag163.xml"/></Relationships>
</file>

<file path=ppt/slides/_rels/slide27.xml.rels><?xml version="1.0" encoding="UTF-8" standalone="yes"?>
<Relationships xmlns="http://schemas.openxmlformats.org/package/2006/relationships"><Relationship Id="rId3" Type="http://schemas.openxmlformats.org/officeDocument/2006/relationships/tags" Target="../tags/tag167.xml"/><Relationship Id="rId7" Type="http://schemas.openxmlformats.org/officeDocument/2006/relationships/hyperlink" Target="https://doi.org/10.1016/j.cjca.2020.02.086" TargetMode="External"/><Relationship Id="rId2" Type="http://schemas.openxmlformats.org/officeDocument/2006/relationships/tags" Target="../tags/tag166.xml"/><Relationship Id="rId1" Type="http://schemas.openxmlformats.org/officeDocument/2006/relationships/tags" Target="../tags/tag165.xml"/><Relationship Id="rId6" Type="http://schemas.openxmlformats.org/officeDocument/2006/relationships/slideLayout" Target="../slideLayouts/slideLayout2.xml"/><Relationship Id="rId5" Type="http://schemas.openxmlformats.org/officeDocument/2006/relationships/tags" Target="../tags/tag169.xml"/><Relationship Id="rId4" Type="http://schemas.openxmlformats.org/officeDocument/2006/relationships/tags" Target="../tags/tag168.xml"/></Relationships>
</file>

<file path=ppt/slides/_rels/slide28.xml.rels><?xml version="1.0" encoding="UTF-8" standalone="yes"?>
<Relationships xmlns="http://schemas.openxmlformats.org/package/2006/relationships"><Relationship Id="rId3" Type="http://schemas.openxmlformats.org/officeDocument/2006/relationships/tags" Target="../tags/tag172.xml"/><Relationship Id="rId7" Type="http://schemas.openxmlformats.org/officeDocument/2006/relationships/hyperlink" Target="https://doi.org/10.1016/j.cjca.2020.02.086" TargetMode="External"/><Relationship Id="rId2" Type="http://schemas.openxmlformats.org/officeDocument/2006/relationships/tags" Target="../tags/tag171.xml"/><Relationship Id="rId1" Type="http://schemas.openxmlformats.org/officeDocument/2006/relationships/tags" Target="../tags/tag170.xml"/><Relationship Id="rId6" Type="http://schemas.openxmlformats.org/officeDocument/2006/relationships/notesSlide" Target="../notesSlides/notesSlide17.xml"/><Relationship Id="rId5" Type="http://schemas.openxmlformats.org/officeDocument/2006/relationships/slideLayout" Target="../slideLayouts/slideLayout2.xml"/><Relationship Id="rId4" Type="http://schemas.openxmlformats.org/officeDocument/2006/relationships/tags" Target="../tags/tag173.xml"/></Relationships>
</file>

<file path=ppt/slides/_rels/slide29.xml.rels><?xml version="1.0" encoding="UTF-8" standalone="yes"?>
<Relationships xmlns="http://schemas.openxmlformats.org/package/2006/relationships"><Relationship Id="rId3" Type="http://schemas.openxmlformats.org/officeDocument/2006/relationships/tags" Target="../tags/tag176.xml"/><Relationship Id="rId7" Type="http://schemas.openxmlformats.org/officeDocument/2006/relationships/hyperlink" Target="https://doi.org/10.1016/j.cjca.2020.02.086" TargetMode="External"/><Relationship Id="rId2" Type="http://schemas.openxmlformats.org/officeDocument/2006/relationships/tags" Target="../tags/tag175.xml"/><Relationship Id="rId1" Type="http://schemas.openxmlformats.org/officeDocument/2006/relationships/tags" Target="../tags/tag174.xml"/><Relationship Id="rId6" Type="http://schemas.openxmlformats.org/officeDocument/2006/relationships/notesSlide" Target="../notesSlides/notesSlide18.xml"/><Relationship Id="rId5" Type="http://schemas.openxmlformats.org/officeDocument/2006/relationships/slideLayout" Target="../slideLayouts/slideLayout2.xml"/><Relationship Id="rId4" Type="http://schemas.openxmlformats.org/officeDocument/2006/relationships/tags" Target="../tags/tag17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11.xml"/><Relationship Id="rId1" Type="http://schemas.openxmlformats.org/officeDocument/2006/relationships/tags" Target="../tags/tag10.xml"/></Relationships>
</file>

<file path=ppt/slides/_rels/slide30.xml.rels><?xml version="1.0" encoding="UTF-8" standalone="yes"?>
<Relationships xmlns="http://schemas.openxmlformats.org/package/2006/relationships"><Relationship Id="rId3" Type="http://schemas.openxmlformats.org/officeDocument/2006/relationships/tags" Target="../tags/tag180.xml"/><Relationship Id="rId2" Type="http://schemas.openxmlformats.org/officeDocument/2006/relationships/tags" Target="../tags/tag179.xml"/><Relationship Id="rId1" Type="http://schemas.openxmlformats.org/officeDocument/2006/relationships/tags" Target="../tags/tag178.xml"/><Relationship Id="rId4"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tags" Target="../tags/tag183.xml"/><Relationship Id="rId7" Type="http://schemas.openxmlformats.org/officeDocument/2006/relationships/hyperlink" Target="https://doi.org/10.1016/j.cjca.2020.02.086" TargetMode="External"/><Relationship Id="rId2" Type="http://schemas.openxmlformats.org/officeDocument/2006/relationships/tags" Target="../tags/tag182.xml"/><Relationship Id="rId1" Type="http://schemas.openxmlformats.org/officeDocument/2006/relationships/tags" Target="../tags/tag181.xml"/><Relationship Id="rId6" Type="http://schemas.openxmlformats.org/officeDocument/2006/relationships/notesSlide" Target="../notesSlides/notesSlide19.xml"/><Relationship Id="rId5" Type="http://schemas.openxmlformats.org/officeDocument/2006/relationships/slideLayout" Target="../slideLayouts/slideLayout2.xml"/><Relationship Id="rId4" Type="http://schemas.openxmlformats.org/officeDocument/2006/relationships/tags" Target="../tags/tag184.xml"/></Relationships>
</file>

<file path=ppt/slides/_rels/slide32.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hyperlink" Target="https://doi.org/10.1016/j.cjca.2020.02.086" TargetMode="External"/><Relationship Id="rId5" Type="http://schemas.openxmlformats.org/officeDocument/2006/relationships/slideLayout" Target="../slideLayouts/slideLayout2.xml"/><Relationship Id="rId4" Type="http://schemas.openxmlformats.org/officeDocument/2006/relationships/tags" Target="../tags/tag188.xml"/></Relationships>
</file>

<file path=ppt/slides/_rels/slide33.xml.rels><?xml version="1.0" encoding="UTF-8" standalone="yes"?>
<Relationships xmlns="http://schemas.openxmlformats.org/package/2006/relationships"><Relationship Id="rId3" Type="http://schemas.openxmlformats.org/officeDocument/2006/relationships/tags" Target="../tags/tag191.xml"/><Relationship Id="rId7" Type="http://schemas.openxmlformats.org/officeDocument/2006/relationships/hyperlink" Target="https://doi.org/10.1016/j.cjca.2020.02.086" TargetMode="External"/><Relationship Id="rId2" Type="http://schemas.openxmlformats.org/officeDocument/2006/relationships/tags" Target="../tags/tag190.xml"/><Relationship Id="rId1" Type="http://schemas.openxmlformats.org/officeDocument/2006/relationships/tags" Target="../tags/tag189.xml"/><Relationship Id="rId6" Type="http://schemas.openxmlformats.org/officeDocument/2006/relationships/notesSlide" Target="../notesSlides/notesSlide20.xml"/><Relationship Id="rId5" Type="http://schemas.openxmlformats.org/officeDocument/2006/relationships/slideLayout" Target="../slideLayouts/slideLayout2.xml"/><Relationship Id="rId4" Type="http://schemas.openxmlformats.org/officeDocument/2006/relationships/tags" Target="../tags/tag192.xml"/></Relationships>
</file>

<file path=ppt/slides/_rels/slide34.xml.rels><?xml version="1.0" encoding="UTF-8" standalone="yes"?>
<Relationships xmlns="http://schemas.openxmlformats.org/package/2006/relationships"><Relationship Id="rId8" Type="http://schemas.openxmlformats.org/officeDocument/2006/relationships/hyperlink" Target="https://doi.org/10.1016/j.cjca.2020.02.086" TargetMode="External"/><Relationship Id="rId3" Type="http://schemas.openxmlformats.org/officeDocument/2006/relationships/tags" Target="../tags/tag195.xml"/><Relationship Id="rId7" Type="http://schemas.openxmlformats.org/officeDocument/2006/relationships/notesSlide" Target="../notesSlides/notesSlide21.xml"/><Relationship Id="rId2" Type="http://schemas.openxmlformats.org/officeDocument/2006/relationships/tags" Target="../tags/tag194.xml"/><Relationship Id="rId1" Type="http://schemas.openxmlformats.org/officeDocument/2006/relationships/tags" Target="../tags/tag193.xml"/><Relationship Id="rId6" Type="http://schemas.openxmlformats.org/officeDocument/2006/relationships/slideLayout" Target="../slideLayouts/slideLayout4.xml"/><Relationship Id="rId5" Type="http://schemas.openxmlformats.org/officeDocument/2006/relationships/tags" Target="../tags/tag197.xml"/><Relationship Id="rId4" Type="http://schemas.openxmlformats.org/officeDocument/2006/relationships/tags" Target="../tags/tag196.xml"/></Relationships>
</file>

<file path=ppt/slides/_rels/slide35.xml.rels><?xml version="1.0" encoding="UTF-8" standalone="yes"?>
<Relationships xmlns="http://schemas.openxmlformats.org/package/2006/relationships"><Relationship Id="rId3" Type="http://schemas.openxmlformats.org/officeDocument/2006/relationships/tags" Target="../tags/tag200.xml"/><Relationship Id="rId2" Type="http://schemas.openxmlformats.org/officeDocument/2006/relationships/tags" Target="../tags/tag199.xml"/><Relationship Id="rId1" Type="http://schemas.openxmlformats.org/officeDocument/2006/relationships/tags" Target="../tags/tag198.xml"/><Relationship Id="rId4"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3" Type="http://schemas.openxmlformats.org/officeDocument/2006/relationships/tags" Target="../tags/tag203.xml"/><Relationship Id="rId2" Type="http://schemas.openxmlformats.org/officeDocument/2006/relationships/tags" Target="../tags/tag202.xml"/><Relationship Id="rId1" Type="http://schemas.openxmlformats.org/officeDocument/2006/relationships/tags" Target="../tags/tag201.xml"/><Relationship Id="rId6" Type="http://schemas.openxmlformats.org/officeDocument/2006/relationships/hyperlink" Target="https://doi.org/10.1016/j.cjca.2020.02.086" TargetMode="External"/><Relationship Id="rId5" Type="http://schemas.openxmlformats.org/officeDocument/2006/relationships/slideLayout" Target="../slideLayouts/slideLayout2.xml"/><Relationship Id="rId4" Type="http://schemas.openxmlformats.org/officeDocument/2006/relationships/tags" Target="../tags/tag204.xml"/></Relationships>
</file>

<file path=ppt/slides/_rels/slide37.xml.rels><?xml version="1.0" encoding="UTF-8" standalone="yes"?>
<Relationships xmlns="http://schemas.openxmlformats.org/package/2006/relationships"><Relationship Id="rId3" Type="http://schemas.openxmlformats.org/officeDocument/2006/relationships/tags" Target="../tags/tag207.xml"/><Relationship Id="rId7" Type="http://schemas.openxmlformats.org/officeDocument/2006/relationships/hyperlink" Target="https://doi.org/10.1016/j.cjca.2020.02.086" TargetMode="External"/><Relationship Id="rId2" Type="http://schemas.openxmlformats.org/officeDocument/2006/relationships/tags" Target="../tags/tag206.xml"/><Relationship Id="rId1" Type="http://schemas.openxmlformats.org/officeDocument/2006/relationships/tags" Target="../tags/tag205.xml"/><Relationship Id="rId6" Type="http://schemas.openxmlformats.org/officeDocument/2006/relationships/notesSlide" Target="../notesSlides/notesSlide22.xml"/><Relationship Id="rId5" Type="http://schemas.openxmlformats.org/officeDocument/2006/relationships/slideLayout" Target="../slideLayouts/slideLayout2.xml"/><Relationship Id="rId4" Type="http://schemas.openxmlformats.org/officeDocument/2006/relationships/tags" Target="../tags/tag208.xml"/></Relationships>
</file>

<file path=ppt/slides/_rels/slide38.xml.rels><?xml version="1.0" encoding="UTF-8" standalone="yes"?>
<Relationships xmlns="http://schemas.openxmlformats.org/package/2006/relationships"><Relationship Id="rId8" Type="http://schemas.openxmlformats.org/officeDocument/2006/relationships/hyperlink" Target="https://doi.org/10.1016/j.cjca.2020.02.086" TargetMode="External"/><Relationship Id="rId3" Type="http://schemas.openxmlformats.org/officeDocument/2006/relationships/tags" Target="../tags/tag211.xml"/><Relationship Id="rId7" Type="http://schemas.openxmlformats.org/officeDocument/2006/relationships/notesSlide" Target="../notesSlides/notesSlide23.xml"/><Relationship Id="rId2" Type="http://schemas.openxmlformats.org/officeDocument/2006/relationships/tags" Target="../tags/tag210.xml"/><Relationship Id="rId1" Type="http://schemas.openxmlformats.org/officeDocument/2006/relationships/tags" Target="../tags/tag209.xml"/><Relationship Id="rId6" Type="http://schemas.openxmlformats.org/officeDocument/2006/relationships/slideLayout" Target="../slideLayouts/slideLayout2.xml"/><Relationship Id="rId5" Type="http://schemas.openxmlformats.org/officeDocument/2006/relationships/tags" Target="../tags/tag213.xml"/><Relationship Id="rId4" Type="http://schemas.openxmlformats.org/officeDocument/2006/relationships/tags" Target="../tags/tag212.xml"/></Relationships>
</file>

<file path=ppt/slides/_rels/slide39.xml.rels><?xml version="1.0" encoding="UTF-8" standalone="yes"?>
<Relationships xmlns="http://schemas.openxmlformats.org/package/2006/relationships"><Relationship Id="rId8" Type="http://schemas.openxmlformats.org/officeDocument/2006/relationships/hyperlink" Target="https://doi.org/10.1016/j.cjca.2020.02.086" TargetMode="External"/><Relationship Id="rId3" Type="http://schemas.openxmlformats.org/officeDocument/2006/relationships/tags" Target="../tags/tag216.xml"/><Relationship Id="rId7" Type="http://schemas.openxmlformats.org/officeDocument/2006/relationships/slideLayout" Target="../slideLayouts/slideLayout2.xml"/><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tags" Target="../tags/tag219.xml"/><Relationship Id="rId5" Type="http://schemas.openxmlformats.org/officeDocument/2006/relationships/tags" Target="../tags/tag218.xml"/><Relationship Id="rId4" Type="http://schemas.openxmlformats.org/officeDocument/2006/relationships/tags" Target="../tags/tag217.xml"/></Relationships>
</file>

<file path=ppt/slides/_rels/slide4.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hyperlink" Target="https://doi.org/10.1016/j.cjca.2020.02.086" TargetMode="External"/><Relationship Id="rId5" Type="http://schemas.openxmlformats.org/officeDocument/2006/relationships/slideLayout" Target="../slideLayouts/slideLayout2.xml"/><Relationship Id="rId4" Type="http://schemas.openxmlformats.org/officeDocument/2006/relationships/tags" Target="../tags/tag15.xml"/></Relationships>
</file>

<file path=ppt/slides/_rels/slide40.xml.rels><?xml version="1.0" encoding="UTF-8" standalone="yes"?>
<Relationships xmlns="http://schemas.openxmlformats.org/package/2006/relationships"><Relationship Id="rId8" Type="http://schemas.openxmlformats.org/officeDocument/2006/relationships/hyperlink" Target="https://doi.org/10.1016/j.cjca.2020.02.086" TargetMode="External"/><Relationship Id="rId3" Type="http://schemas.openxmlformats.org/officeDocument/2006/relationships/tags" Target="../tags/tag222.xml"/><Relationship Id="rId7" Type="http://schemas.openxmlformats.org/officeDocument/2006/relationships/hyperlink" Target="http://www.strokebestpractices.ca/recommendations" TargetMode="External"/><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notesSlide" Target="../notesSlides/notesSlide24.xml"/><Relationship Id="rId5" Type="http://schemas.openxmlformats.org/officeDocument/2006/relationships/slideLayout" Target="../slideLayouts/slideLayout2.xml"/><Relationship Id="rId4" Type="http://schemas.openxmlformats.org/officeDocument/2006/relationships/tags" Target="../tags/tag223.xml"/></Relationships>
</file>

<file path=ppt/slides/_rels/slide41.xml.rels><?xml version="1.0" encoding="UTF-8" standalone="yes"?>
<Relationships xmlns="http://schemas.openxmlformats.org/package/2006/relationships"><Relationship Id="rId3" Type="http://schemas.openxmlformats.org/officeDocument/2006/relationships/tags" Target="../tags/tag226.xml"/><Relationship Id="rId7" Type="http://schemas.openxmlformats.org/officeDocument/2006/relationships/hyperlink" Target="https://doi.org/10.1016/j.cjca.2020.02.086" TargetMode="External"/><Relationship Id="rId2" Type="http://schemas.openxmlformats.org/officeDocument/2006/relationships/tags" Target="../tags/tag225.xml"/><Relationship Id="rId1" Type="http://schemas.openxmlformats.org/officeDocument/2006/relationships/tags" Target="../tags/tag224.xml"/><Relationship Id="rId6" Type="http://schemas.openxmlformats.org/officeDocument/2006/relationships/notesSlide" Target="../notesSlides/notesSlide25.xml"/><Relationship Id="rId5" Type="http://schemas.openxmlformats.org/officeDocument/2006/relationships/slideLayout" Target="../slideLayouts/slideLayout2.xml"/><Relationship Id="rId4" Type="http://schemas.openxmlformats.org/officeDocument/2006/relationships/tags" Target="../tags/tag227.xml"/></Relationships>
</file>

<file path=ppt/slides/_rels/slide42.xml.rels><?xml version="1.0" encoding="UTF-8" standalone="yes"?>
<Relationships xmlns="http://schemas.openxmlformats.org/package/2006/relationships"><Relationship Id="rId3" Type="http://schemas.openxmlformats.org/officeDocument/2006/relationships/tags" Target="../tags/tag230.xml"/><Relationship Id="rId7" Type="http://schemas.openxmlformats.org/officeDocument/2006/relationships/hyperlink" Target="https://doi.org/10.1016/j.cjca.2020.02.086" TargetMode="External"/><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notesSlide" Target="../notesSlides/notesSlide26.xml"/><Relationship Id="rId5" Type="http://schemas.openxmlformats.org/officeDocument/2006/relationships/slideLayout" Target="../slideLayouts/slideLayout2.xml"/><Relationship Id="rId4" Type="http://schemas.openxmlformats.org/officeDocument/2006/relationships/tags" Target="../tags/tag231.xml"/></Relationships>
</file>

<file path=ppt/slides/_rels/slide43.xml.rels><?xml version="1.0" encoding="UTF-8" standalone="yes"?>
<Relationships xmlns="http://schemas.openxmlformats.org/package/2006/relationships"><Relationship Id="rId3" Type="http://schemas.openxmlformats.org/officeDocument/2006/relationships/tags" Target="../tags/tag234.xml"/><Relationship Id="rId7" Type="http://schemas.openxmlformats.org/officeDocument/2006/relationships/hyperlink" Target="https://doi.org/10.1016/j.cjca.2020.02.086" TargetMode="External"/><Relationship Id="rId2" Type="http://schemas.openxmlformats.org/officeDocument/2006/relationships/tags" Target="../tags/tag233.xml"/><Relationship Id="rId1" Type="http://schemas.openxmlformats.org/officeDocument/2006/relationships/tags" Target="../tags/tag232.xml"/><Relationship Id="rId6" Type="http://schemas.openxmlformats.org/officeDocument/2006/relationships/notesSlide" Target="../notesSlides/notesSlide27.xml"/><Relationship Id="rId5" Type="http://schemas.openxmlformats.org/officeDocument/2006/relationships/slideLayout" Target="../slideLayouts/slideLayout2.xml"/><Relationship Id="rId4" Type="http://schemas.openxmlformats.org/officeDocument/2006/relationships/tags" Target="../tags/tag235.xml"/></Relationships>
</file>

<file path=ppt/slides/_rels/slide44.xml.rels><?xml version="1.0" encoding="UTF-8" standalone="yes"?>
<Relationships xmlns="http://schemas.openxmlformats.org/package/2006/relationships"><Relationship Id="rId3" Type="http://schemas.openxmlformats.org/officeDocument/2006/relationships/tags" Target="../tags/tag238.xml"/><Relationship Id="rId7" Type="http://schemas.openxmlformats.org/officeDocument/2006/relationships/hyperlink" Target="https://doi.org/10.1016/j.cjca.2020.02.086" TargetMode="External"/><Relationship Id="rId2" Type="http://schemas.openxmlformats.org/officeDocument/2006/relationships/tags" Target="../tags/tag237.xml"/><Relationship Id="rId1" Type="http://schemas.openxmlformats.org/officeDocument/2006/relationships/tags" Target="../tags/tag236.xml"/><Relationship Id="rId6" Type="http://schemas.openxmlformats.org/officeDocument/2006/relationships/notesSlide" Target="../notesSlides/notesSlide28.xml"/><Relationship Id="rId5" Type="http://schemas.openxmlformats.org/officeDocument/2006/relationships/slideLayout" Target="../slideLayouts/slideLayout2.xml"/><Relationship Id="rId4" Type="http://schemas.openxmlformats.org/officeDocument/2006/relationships/tags" Target="../tags/tag239.xml"/></Relationships>
</file>

<file path=ppt/slides/_rels/slide45.xml.rels><?xml version="1.0" encoding="UTF-8" standalone="yes"?>
<Relationships xmlns="http://schemas.openxmlformats.org/package/2006/relationships"><Relationship Id="rId3" Type="http://schemas.openxmlformats.org/officeDocument/2006/relationships/tags" Target="../tags/tag242.xml"/><Relationship Id="rId2" Type="http://schemas.openxmlformats.org/officeDocument/2006/relationships/tags" Target="../tags/tag241.xml"/><Relationship Id="rId1" Type="http://schemas.openxmlformats.org/officeDocument/2006/relationships/tags" Target="../tags/tag240.xml"/><Relationship Id="rId4"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3" Type="http://schemas.openxmlformats.org/officeDocument/2006/relationships/tags" Target="../tags/tag245.xml"/><Relationship Id="rId2" Type="http://schemas.openxmlformats.org/officeDocument/2006/relationships/tags" Target="../tags/tag244.xml"/><Relationship Id="rId1" Type="http://schemas.openxmlformats.org/officeDocument/2006/relationships/tags" Target="../tags/tag243.xml"/><Relationship Id="rId6" Type="http://schemas.openxmlformats.org/officeDocument/2006/relationships/hyperlink" Target="https://doi.org/10.1016/j.cjca.2020.02.086" TargetMode="External"/><Relationship Id="rId5" Type="http://schemas.openxmlformats.org/officeDocument/2006/relationships/slideLayout" Target="../slideLayouts/slideLayout2.xml"/><Relationship Id="rId4" Type="http://schemas.openxmlformats.org/officeDocument/2006/relationships/tags" Target="../tags/tag246.xml"/></Relationships>
</file>

<file path=ppt/slides/_rels/slide47.xml.rels><?xml version="1.0" encoding="UTF-8" standalone="yes"?>
<Relationships xmlns="http://schemas.openxmlformats.org/package/2006/relationships"><Relationship Id="rId8" Type="http://schemas.openxmlformats.org/officeDocument/2006/relationships/hyperlink" Target="https://doi.org/10.1016/j.cjca.2020.02.086" TargetMode="External"/><Relationship Id="rId3" Type="http://schemas.openxmlformats.org/officeDocument/2006/relationships/tags" Target="../tags/tag249.xml"/><Relationship Id="rId7" Type="http://schemas.openxmlformats.org/officeDocument/2006/relationships/notesSlide" Target="../notesSlides/notesSlide29.xml"/><Relationship Id="rId2" Type="http://schemas.openxmlformats.org/officeDocument/2006/relationships/tags" Target="../tags/tag248.xml"/><Relationship Id="rId1" Type="http://schemas.openxmlformats.org/officeDocument/2006/relationships/tags" Target="../tags/tag247.xml"/><Relationship Id="rId6" Type="http://schemas.openxmlformats.org/officeDocument/2006/relationships/slideLayout" Target="../slideLayouts/slideLayout2.xml"/><Relationship Id="rId5" Type="http://schemas.openxmlformats.org/officeDocument/2006/relationships/tags" Target="../tags/tag251.xml"/><Relationship Id="rId4" Type="http://schemas.openxmlformats.org/officeDocument/2006/relationships/tags" Target="../tags/tag250.xml"/></Relationships>
</file>

<file path=ppt/slides/_rels/slide48.xml.rels><?xml version="1.0" encoding="UTF-8" standalone="yes"?>
<Relationships xmlns="http://schemas.openxmlformats.org/package/2006/relationships"><Relationship Id="rId3" Type="http://schemas.openxmlformats.org/officeDocument/2006/relationships/tags" Target="../tags/tag254.xml"/><Relationship Id="rId2" Type="http://schemas.openxmlformats.org/officeDocument/2006/relationships/tags" Target="../tags/tag253.xml"/><Relationship Id="rId1" Type="http://schemas.openxmlformats.org/officeDocument/2006/relationships/tags" Target="../tags/tag252.xml"/><Relationship Id="rId6" Type="http://schemas.openxmlformats.org/officeDocument/2006/relationships/hyperlink" Target="https://doi.org/10.1016/j.cjca.2020.02.086" TargetMode="External"/><Relationship Id="rId5" Type="http://schemas.openxmlformats.org/officeDocument/2006/relationships/slideLayout" Target="../slideLayouts/slideLayout2.xml"/><Relationship Id="rId4" Type="http://schemas.openxmlformats.org/officeDocument/2006/relationships/tags" Target="../tags/tag255.xml"/></Relationships>
</file>

<file path=ppt/slides/_rels/slide49.xml.rels><?xml version="1.0" encoding="UTF-8" standalone="yes"?>
<Relationships xmlns="http://schemas.openxmlformats.org/package/2006/relationships"><Relationship Id="rId3" Type="http://schemas.openxmlformats.org/officeDocument/2006/relationships/tags" Target="../tags/tag258.xml"/><Relationship Id="rId7" Type="http://schemas.openxmlformats.org/officeDocument/2006/relationships/hyperlink" Target="https://doi.org/10.1016/j.cjca.2020.02.086" TargetMode="External"/><Relationship Id="rId2" Type="http://schemas.openxmlformats.org/officeDocument/2006/relationships/tags" Target="../tags/tag257.xml"/><Relationship Id="rId1" Type="http://schemas.openxmlformats.org/officeDocument/2006/relationships/tags" Target="../tags/tag256.xml"/><Relationship Id="rId6" Type="http://schemas.openxmlformats.org/officeDocument/2006/relationships/notesSlide" Target="../notesSlides/notesSlide30.xml"/><Relationship Id="rId5" Type="http://schemas.openxmlformats.org/officeDocument/2006/relationships/slideLayout" Target="../slideLayouts/slideLayout2.xml"/><Relationship Id="rId4" Type="http://schemas.openxmlformats.org/officeDocument/2006/relationships/tags" Target="../tags/tag259.xml"/></Relationships>
</file>

<file path=ppt/slides/_rels/slide5.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hyperlink" Target="https://doi.org/10.1016/j.cjca.2020.02.086" TargetMode="External"/><Relationship Id="rId5" Type="http://schemas.openxmlformats.org/officeDocument/2006/relationships/slideLayout" Target="../slideLayouts/slideLayout2.xml"/><Relationship Id="rId4" Type="http://schemas.openxmlformats.org/officeDocument/2006/relationships/tags" Target="../tags/tag19.xml"/></Relationships>
</file>

<file path=ppt/slides/_rels/slide50.xml.rels><?xml version="1.0" encoding="UTF-8" standalone="yes"?>
<Relationships xmlns="http://schemas.openxmlformats.org/package/2006/relationships"><Relationship Id="rId8" Type="http://schemas.openxmlformats.org/officeDocument/2006/relationships/hyperlink" Target="https://doi.org/10.1016/j.cjca.2020.02.086" TargetMode="External"/><Relationship Id="rId3" Type="http://schemas.openxmlformats.org/officeDocument/2006/relationships/tags" Target="../tags/tag262.xml"/><Relationship Id="rId7" Type="http://schemas.openxmlformats.org/officeDocument/2006/relationships/notesSlide" Target="../notesSlides/notesSlide31.xml"/><Relationship Id="rId2" Type="http://schemas.openxmlformats.org/officeDocument/2006/relationships/tags" Target="../tags/tag261.xml"/><Relationship Id="rId1" Type="http://schemas.openxmlformats.org/officeDocument/2006/relationships/tags" Target="../tags/tag260.xml"/><Relationship Id="rId6" Type="http://schemas.openxmlformats.org/officeDocument/2006/relationships/slideLayout" Target="../slideLayouts/slideLayout4.xml"/><Relationship Id="rId5" Type="http://schemas.openxmlformats.org/officeDocument/2006/relationships/tags" Target="../tags/tag264.xml"/><Relationship Id="rId4" Type="http://schemas.openxmlformats.org/officeDocument/2006/relationships/tags" Target="../tags/tag263.xml"/></Relationships>
</file>

<file path=ppt/slides/_rels/slide51.xml.rels><?xml version="1.0" encoding="UTF-8" standalone="yes"?>
<Relationships xmlns="http://schemas.openxmlformats.org/package/2006/relationships"><Relationship Id="rId3" Type="http://schemas.openxmlformats.org/officeDocument/2006/relationships/tags" Target="../tags/tag267.xml"/><Relationship Id="rId7" Type="http://schemas.openxmlformats.org/officeDocument/2006/relationships/hyperlink" Target="https://doi.org/10.1016/j.cjca.2020.02.086" TargetMode="External"/><Relationship Id="rId2" Type="http://schemas.openxmlformats.org/officeDocument/2006/relationships/tags" Target="../tags/tag266.xml"/><Relationship Id="rId1" Type="http://schemas.openxmlformats.org/officeDocument/2006/relationships/tags" Target="../tags/tag265.xml"/><Relationship Id="rId6" Type="http://schemas.openxmlformats.org/officeDocument/2006/relationships/notesSlide" Target="../notesSlides/notesSlide32.xml"/><Relationship Id="rId5" Type="http://schemas.openxmlformats.org/officeDocument/2006/relationships/slideLayout" Target="../slideLayouts/slideLayout2.xml"/><Relationship Id="rId4" Type="http://schemas.openxmlformats.org/officeDocument/2006/relationships/tags" Target="../tags/tag268.xml"/></Relationships>
</file>

<file path=ppt/slides/_rels/slide52.xml.rels><?xml version="1.0" encoding="UTF-8" standalone="yes"?>
<Relationships xmlns="http://schemas.openxmlformats.org/package/2006/relationships"><Relationship Id="rId3" Type="http://schemas.openxmlformats.org/officeDocument/2006/relationships/tags" Target="../tags/tag271.xml"/><Relationship Id="rId7" Type="http://schemas.openxmlformats.org/officeDocument/2006/relationships/hyperlink" Target="https://doi.org/10.1016/j.cjca.2020.02.086" TargetMode="Externa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slideLayout" Target="../slideLayouts/slideLayout2.xml"/><Relationship Id="rId5" Type="http://schemas.openxmlformats.org/officeDocument/2006/relationships/tags" Target="../tags/tag273.xml"/><Relationship Id="rId4" Type="http://schemas.openxmlformats.org/officeDocument/2006/relationships/tags" Target="../tags/tag272.xml"/></Relationships>
</file>

<file path=ppt/slides/_rels/slide53.xml.rels><?xml version="1.0" encoding="UTF-8" standalone="yes"?>
<Relationships xmlns="http://schemas.openxmlformats.org/package/2006/relationships"><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tags" Target="../tags/tag274.xml"/><Relationship Id="rId4" Type="http://schemas.openxmlformats.org/officeDocument/2006/relationships/slideLayout" Target="../slideLayouts/slideLayout3.xml"/></Relationships>
</file>

<file path=ppt/slides/_rels/slide54.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6" Type="http://schemas.openxmlformats.org/officeDocument/2006/relationships/hyperlink" Target="https://doi.org/10.1016/j.cjca.2020.02.086" TargetMode="External"/><Relationship Id="rId5" Type="http://schemas.openxmlformats.org/officeDocument/2006/relationships/slideLayout" Target="../slideLayouts/slideLayout2.xml"/><Relationship Id="rId4" Type="http://schemas.openxmlformats.org/officeDocument/2006/relationships/tags" Target="../tags/tag280.xml"/></Relationships>
</file>

<file path=ppt/slides/_rels/slide55.xml.rels><?xml version="1.0" encoding="UTF-8" standalone="yes"?>
<Relationships xmlns="http://schemas.openxmlformats.org/package/2006/relationships"><Relationship Id="rId3" Type="http://schemas.openxmlformats.org/officeDocument/2006/relationships/tags" Target="../tags/tag283.xml"/><Relationship Id="rId7" Type="http://schemas.openxmlformats.org/officeDocument/2006/relationships/hyperlink" Target="https://doi.org/10.1016/j.cjca.2020.02.086" TargetMode="External"/><Relationship Id="rId2" Type="http://schemas.openxmlformats.org/officeDocument/2006/relationships/tags" Target="../tags/tag282.xml"/><Relationship Id="rId1" Type="http://schemas.openxmlformats.org/officeDocument/2006/relationships/tags" Target="../tags/tag281.xml"/><Relationship Id="rId6" Type="http://schemas.openxmlformats.org/officeDocument/2006/relationships/notesSlide" Target="../notesSlides/notesSlide33.xml"/><Relationship Id="rId5" Type="http://schemas.openxmlformats.org/officeDocument/2006/relationships/slideLayout" Target="../slideLayouts/slideLayout2.xml"/><Relationship Id="rId4" Type="http://schemas.openxmlformats.org/officeDocument/2006/relationships/tags" Target="../tags/tag284.xml"/></Relationships>
</file>

<file path=ppt/slides/_rels/slide56.xml.rels><?xml version="1.0" encoding="UTF-8" standalone="yes"?>
<Relationships xmlns="http://schemas.openxmlformats.org/package/2006/relationships"><Relationship Id="rId3" Type="http://schemas.openxmlformats.org/officeDocument/2006/relationships/tags" Target="../tags/tag287.xml"/><Relationship Id="rId2" Type="http://schemas.openxmlformats.org/officeDocument/2006/relationships/tags" Target="../tags/tag286.xml"/><Relationship Id="rId1" Type="http://schemas.openxmlformats.org/officeDocument/2006/relationships/tags" Target="../tags/tag285.xml"/><Relationship Id="rId4" Type="http://schemas.openxmlformats.org/officeDocument/2006/relationships/slideLayout" Target="../slideLayouts/slideLayout3.xml"/></Relationships>
</file>

<file path=ppt/slides/_rels/slide57.xml.rels><?xml version="1.0" encoding="UTF-8" standalone="yes"?>
<Relationships xmlns="http://schemas.openxmlformats.org/package/2006/relationships"><Relationship Id="rId3" Type="http://schemas.openxmlformats.org/officeDocument/2006/relationships/tags" Target="../tags/tag290.xml"/><Relationship Id="rId2" Type="http://schemas.openxmlformats.org/officeDocument/2006/relationships/tags" Target="../tags/tag289.xml"/><Relationship Id="rId1" Type="http://schemas.openxmlformats.org/officeDocument/2006/relationships/tags" Target="../tags/tag288.xml"/><Relationship Id="rId6" Type="http://schemas.openxmlformats.org/officeDocument/2006/relationships/hyperlink" Target="https://doi.org/10.1016/j.cjca.2020.02.086" TargetMode="External"/><Relationship Id="rId5" Type="http://schemas.openxmlformats.org/officeDocument/2006/relationships/slideLayout" Target="../slideLayouts/slideLayout2.xml"/><Relationship Id="rId4" Type="http://schemas.openxmlformats.org/officeDocument/2006/relationships/tags" Target="../tags/tag291.xml"/></Relationships>
</file>

<file path=ppt/slides/_rels/slide58.xml.rels><?xml version="1.0" encoding="UTF-8" standalone="yes"?>
<Relationships xmlns="http://schemas.openxmlformats.org/package/2006/relationships"><Relationship Id="rId3" Type="http://schemas.openxmlformats.org/officeDocument/2006/relationships/tags" Target="../tags/tag294.xml"/><Relationship Id="rId2" Type="http://schemas.openxmlformats.org/officeDocument/2006/relationships/tags" Target="../tags/tag293.xml"/><Relationship Id="rId1" Type="http://schemas.openxmlformats.org/officeDocument/2006/relationships/tags" Target="../tags/tag292.xml"/><Relationship Id="rId6" Type="http://schemas.openxmlformats.org/officeDocument/2006/relationships/hyperlink" Target="https://doi.org/10.1016/j.cjca.2020.02.086" TargetMode="External"/><Relationship Id="rId5" Type="http://schemas.openxmlformats.org/officeDocument/2006/relationships/slideLayout" Target="../slideLayouts/slideLayout2.xml"/><Relationship Id="rId4" Type="http://schemas.openxmlformats.org/officeDocument/2006/relationships/tags" Target="../tags/tag295.xml"/></Relationships>
</file>

<file path=ppt/slides/_rels/slide59.xml.rels><?xml version="1.0" encoding="UTF-8" standalone="yes"?>
<Relationships xmlns="http://schemas.openxmlformats.org/package/2006/relationships"><Relationship Id="rId8" Type="http://schemas.openxmlformats.org/officeDocument/2006/relationships/hyperlink" Target="https://doi.org/10.1016/j.cjca.2020.02.086" TargetMode="External"/><Relationship Id="rId3" Type="http://schemas.openxmlformats.org/officeDocument/2006/relationships/tags" Target="../tags/tag298.xml"/><Relationship Id="rId7" Type="http://schemas.openxmlformats.org/officeDocument/2006/relationships/slideLayout" Target="../slideLayouts/slideLayout4.xml"/><Relationship Id="rId2" Type="http://schemas.openxmlformats.org/officeDocument/2006/relationships/tags" Target="../tags/tag297.xml"/><Relationship Id="rId1" Type="http://schemas.openxmlformats.org/officeDocument/2006/relationships/tags" Target="../tags/tag296.xml"/><Relationship Id="rId6" Type="http://schemas.openxmlformats.org/officeDocument/2006/relationships/tags" Target="../tags/tag301.xml"/><Relationship Id="rId5" Type="http://schemas.openxmlformats.org/officeDocument/2006/relationships/tags" Target="../tags/tag300.xml"/><Relationship Id="rId4" Type="http://schemas.openxmlformats.org/officeDocument/2006/relationships/tags" Target="../tags/tag299.xml"/></Relationships>
</file>

<file path=ppt/slides/_rels/slide6.xml.rels><?xml version="1.0" encoding="UTF-8" standalone="yes"?>
<Relationships xmlns="http://schemas.openxmlformats.org/package/2006/relationships"><Relationship Id="rId8" Type="http://schemas.openxmlformats.org/officeDocument/2006/relationships/tags" Target="../tags/tag27.xml"/><Relationship Id="rId13" Type="http://schemas.openxmlformats.org/officeDocument/2006/relationships/image" Target="../media/image2.png"/><Relationship Id="rId3" Type="http://schemas.openxmlformats.org/officeDocument/2006/relationships/tags" Target="../tags/tag22.xml"/><Relationship Id="rId7" Type="http://schemas.openxmlformats.org/officeDocument/2006/relationships/tags" Target="../tags/tag26.xml"/><Relationship Id="rId12" Type="http://schemas.openxmlformats.org/officeDocument/2006/relationships/hyperlink" Target="http://www.who.int/nmh/publications/9789241597418/en/" TargetMode="External"/><Relationship Id="rId2" Type="http://schemas.openxmlformats.org/officeDocument/2006/relationships/tags" Target="../tags/tag21.xml"/><Relationship Id="rId16" Type="http://schemas.openxmlformats.org/officeDocument/2006/relationships/image" Target="../media/image5.svg"/><Relationship Id="rId1" Type="http://schemas.openxmlformats.org/officeDocument/2006/relationships/tags" Target="../tags/tag20.xml"/><Relationship Id="rId6" Type="http://schemas.openxmlformats.org/officeDocument/2006/relationships/tags" Target="../tags/tag25.xml"/><Relationship Id="rId11" Type="http://schemas.openxmlformats.org/officeDocument/2006/relationships/notesSlide" Target="../notesSlides/notesSlide2.xml"/><Relationship Id="rId5" Type="http://schemas.openxmlformats.org/officeDocument/2006/relationships/tags" Target="../tags/tag24.xml"/><Relationship Id="rId15" Type="http://schemas.openxmlformats.org/officeDocument/2006/relationships/image" Target="../media/image4.png"/><Relationship Id="rId10" Type="http://schemas.openxmlformats.org/officeDocument/2006/relationships/slideLayout" Target="../slideLayouts/slideLayout2.xml"/><Relationship Id="rId4" Type="http://schemas.openxmlformats.org/officeDocument/2006/relationships/tags" Target="../tags/tag23.xml"/><Relationship Id="rId9" Type="http://schemas.openxmlformats.org/officeDocument/2006/relationships/tags" Target="../tags/tag28.xml"/><Relationship Id="rId14" Type="http://schemas.openxmlformats.org/officeDocument/2006/relationships/image" Target="../media/image3.svg"/></Relationships>
</file>

<file path=ppt/slides/_rels/slide60.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304.xml"/><Relationship Id="rId7" Type="http://schemas.openxmlformats.org/officeDocument/2006/relationships/tags" Target="../tags/tag308.xml"/><Relationship Id="rId2" Type="http://schemas.openxmlformats.org/officeDocument/2006/relationships/tags" Target="../tags/tag303.xml"/><Relationship Id="rId1" Type="http://schemas.openxmlformats.org/officeDocument/2006/relationships/tags" Target="../tags/tag302.xml"/><Relationship Id="rId6" Type="http://schemas.openxmlformats.org/officeDocument/2006/relationships/tags" Target="../tags/tag307.xml"/><Relationship Id="rId5" Type="http://schemas.openxmlformats.org/officeDocument/2006/relationships/tags" Target="../tags/tag306.xml"/><Relationship Id="rId10" Type="http://schemas.openxmlformats.org/officeDocument/2006/relationships/image" Target="../media/image10.emf"/><Relationship Id="rId4" Type="http://schemas.openxmlformats.org/officeDocument/2006/relationships/tags" Target="../tags/tag305.xml"/><Relationship Id="rId9" Type="http://schemas.openxmlformats.org/officeDocument/2006/relationships/hyperlink" Target="https://doi.org/10.1016/j.cjca.2020.02.086" TargetMode="External"/></Relationships>
</file>

<file path=ppt/slides/_rels/slide61.xml.rels><?xml version="1.0" encoding="UTF-8" standalone="yes"?>
<Relationships xmlns="http://schemas.openxmlformats.org/package/2006/relationships"><Relationship Id="rId3" Type="http://schemas.openxmlformats.org/officeDocument/2006/relationships/tags" Target="../tags/tag311.xml"/><Relationship Id="rId2" Type="http://schemas.openxmlformats.org/officeDocument/2006/relationships/tags" Target="../tags/tag310.xml"/><Relationship Id="rId1" Type="http://schemas.openxmlformats.org/officeDocument/2006/relationships/tags" Target="../tags/tag309.xml"/><Relationship Id="rId6" Type="http://schemas.openxmlformats.org/officeDocument/2006/relationships/hyperlink" Target="https://doi.org/10.1016/j.cjca.2020.02.086" TargetMode="External"/><Relationship Id="rId5" Type="http://schemas.openxmlformats.org/officeDocument/2006/relationships/slideLayout" Target="../slideLayouts/slideLayout2.xml"/><Relationship Id="rId4" Type="http://schemas.openxmlformats.org/officeDocument/2006/relationships/tags" Target="../tags/tag312.xml"/></Relationships>
</file>

<file path=ppt/slides/_rels/slide6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tags" Target="../tags/tag315.xml"/><Relationship Id="rId7" Type="http://schemas.openxmlformats.org/officeDocument/2006/relationships/image" Target="../media/image11.png"/><Relationship Id="rId2" Type="http://schemas.openxmlformats.org/officeDocument/2006/relationships/tags" Target="../tags/tag314.xml"/><Relationship Id="rId1" Type="http://schemas.openxmlformats.org/officeDocument/2006/relationships/tags" Target="../tags/tag313.xml"/><Relationship Id="rId6" Type="http://schemas.openxmlformats.org/officeDocument/2006/relationships/notesSlide" Target="../notesSlides/notesSlide34.xml"/><Relationship Id="rId5" Type="http://schemas.openxmlformats.org/officeDocument/2006/relationships/slideLayout" Target="../slideLayouts/slideLayout2.xml"/><Relationship Id="rId4" Type="http://schemas.openxmlformats.org/officeDocument/2006/relationships/tags" Target="../tags/tag316.xml"/></Relationships>
</file>

<file path=ppt/slides/_rels/slide7.xml.rels><?xml version="1.0" encoding="UTF-8" standalone="yes"?>
<Relationships xmlns="http://schemas.openxmlformats.org/package/2006/relationships"><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tags" Target="../tags/tag29.xml"/><Relationship Id="rId4"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8" Type="http://schemas.openxmlformats.org/officeDocument/2006/relationships/notesSlide" Target="../notesSlides/notesSlide3.xml"/><Relationship Id="rId3" Type="http://schemas.openxmlformats.org/officeDocument/2006/relationships/tags" Target="../tags/tag34.xml"/><Relationship Id="rId7" Type="http://schemas.openxmlformats.org/officeDocument/2006/relationships/slideLayout" Target="../slideLayouts/slideLayout4.xml"/><Relationship Id="rId2" Type="http://schemas.openxmlformats.org/officeDocument/2006/relationships/tags" Target="../tags/tag33.xml"/><Relationship Id="rId1" Type="http://schemas.openxmlformats.org/officeDocument/2006/relationships/tags" Target="../tags/tag32.xml"/><Relationship Id="rId6" Type="http://schemas.openxmlformats.org/officeDocument/2006/relationships/tags" Target="../tags/tag37.xml"/><Relationship Id="rId5" Type="http://schemas.openxmlformats.org/officeDocument/2006/relationships/tags" Target="../tags/tag36.xml"/><Relationship Id="rId4" Type="http://schemas.openxmlformats.org/officeDocument/2006/relationships/tags" Target="../tags/tag35.xml"/><Relationship Id="rId9" Type="http://schemas.openxmlformats.org/officeDocument/2006/relationships/hyperlink" Target="https://doi.org/10.1016/j.cjca.2020.02.086" TargetMode="External"/></Relationships>
</file>

<file path=ppt/slides/_rels/slide9.xml.rels><?xml version="1.0" encoding="UTF-8" standalone="yes"?>
<Relationships xmlns="http://schemas.openxmlformats.org/package/2006/relationships"><Relationship Id="rId8" Type="http://schemas.openxmlformats.org/officeDocument/2006/relationships/slideLayout" Target="../slideLayouts/slideLayout4.xml"/><Relationship Id="rId3" Type="http://schemas.openxmlformats.org/officeDocument/2006/relationships/tags" Target="../tags/tag40.xml"/><Relationship Id="rId7" Type="http://schemas.openxmlformats.org/officeDocument/2006/relationships/tags" Target="../tags/tag44.xml"/><Relationship Id="rId2" Type="http://schemas.openxmlformats.org/officeDocument/2006/relationships/tags" Target="../tags/tag39.xml"/><Relationship Id="rId1" Type="http://schemas.openxmlformats.org/officeDocument/2006/relationships/tags" Target="../tags/tag38.xml"/><Relationship Id="rId6" Type="http://schemas.openxmlformats.org/officeDocument/2006/relationships/tags" Target="../tags/tag43.xml"/><Relationship Id="rId5" Type="http://schemas.openxmlformats.org/officeDocument/2006/relationships/tags" Target="../tags/tag42.xml"/><Relationship Id="rId10" Type="http://schemas.openxmlformats.org/officeDocument/2006/relationships/hyperlink" Target="https://doi.org/10.1016/j.cjca.2020.02.086" TargetMode="External"/><Relationship Id="rId4" Type="http://schemas.openxmlformats.org/officeDocument/2006/relationships/tags" Target="../tags/tag41.xml"/><Relationship Id="rId9"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 name="Shape 185"/>
          <p:cNvSpPr>
            <a:spLocks noGrp="1"/>
          </p:cNvSpPr>
          <p:nvPr>
            <p:ph type="ctrTitle"/>
            <p:custDataLst>
              <p:tags r:id="rId2"/>
            </p:custDataLst>
          </p:nvPr>
        </p:nvSpPr>
        <p:spPr>
          <a:prstGeom prst="rect">
            <a:avLst/>
          </a:prstGeom>
        </p:spPr>
        <p:txBody>
          <a:bodyPr>
            <a:noAutofit/>
          </a:bodyPr>
          <a:lstStyle/>
          <a:p>
            <a:pPr>
              <a:defRPr sz="4400">
                <a:solidFill>
                  <a:srgbClr val="000000"/>
                </a:solidFill>
              </a:defRPr>
            </a:pPr>
            <a:r>
              <a:rPr lang="fr-CA" sz="4800" b="0" i="0" strike="noStrike" cap="none" spc="0" baseline="0">
                <a:solidFill>
                  <a:srgbClr val="000000"/>
                </a:solidFill>
                <a:effectLst/>
                <a:latin typeface="Calibri Light"/>
                <a:ea typeface="Calibri Light"/>
                <a:cs typeface="Calibri Light"/>
              </a:rPr>
              <a:t>Guide complet 2020 d’Hypertension Canada</a:t>
            </a:r>
            <a:endParaRPr lang="en-US" sz="4800">
              <a:solidFill>
                <a:srgbClr val="C00000"/>
              </a:solidFill>
              <a:ea typeface="Calibri" panose="020F0502020204030204"/>
              <a:cs typeface="Calibri" charset="0"/>
            </a:endParaRPr>
          </a:p>
        </p:txBody>
      </p:sp>
      <p:sp>
        <p:nvSpPr>
          <p:cNvPr id="5" name="Subtitle 4">
            <a:extLst>
              <a:ext uri="{FF2B5EF4-FFF2-40B4-BE49-F238E27FC236}">
                <a16:creationId xmlns:a16="http://schemas.microsoft.com/office/drawing/2014/main" id="{E3607A06-088D-4AFD-A84E-F22F3E16DEBE}"/>
              </a:ext>
            </a:extLst>
          </p:cNvPr>
          <p:cNvSpPr>
            <a:spLocks noGrp="1"/>
          </p:cNvSpPr>
          <p:nvPr>
            <p:ph type="subTitle" idx="1"/>
            <p:custDataLst>
              <p:tags r:id="rId3"/>
            </p:custDataLst>
          </p:nvPr>
        </p:nvSpPr>
        <p:spPr/>
        <p:txBody>
          <a:bodyPr/>
          <a:lstStyle/>
          <a:p>
            <a:r>
              <a:rPr lang="fr-CA" sz="3200" b="0" i="0" strike="noStrike" cap="none" spc="0" baseline="0">
                <a:solidFill>
                  <a:srgbClr val="000000"/>
                </a:solidFill>
                <a:effectLst/>
                <a:latin typeface="Calibri"/>
                <a:ea typeface="Calibri"/>
                <a:cs typeface="Calibri"/>
              </a:rPr>
              <a:t>Prévention, diagnostic, évaluation des risques et traitement de l’hypertension</a:t>
            </a:r>
            <a:endParaRPr lang="en-CA" sz="3200"/>
          </a:p>
          <a:p>
            <a:endParaRPr lang="en-CA"/>
          </a:p>
        </p:txBody>
      </p:sp>
    </p:spTree>
    <p:custDataLst>
      <p:tags r:id="rId1"/>
    </p:custDataLst>
    <p:extLst>
      <p:ext uri="{BB962C8B-B14F-4D97-AF65-F5344CB8AC3E}">
        <p14:creationId xmlns:p14="http://schemas.microsoft.com/office/powerpoint/2010/main" val="1066248687"/>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BE16B8A-29CC-4BA0-A7FC-C32510218170}"/>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Quatre approches pour évaluer la pression artérielle</a:t>
            </a:r>
          </a:p>
        </p:txBody>
      </p:sp>
      <p:graphicFrame>
        <p:nvGraphicFramePr>
          <p:cNvPr id="7" name="Table 7">
            <a:extLst>
              <a:ext uri="{FF2B5EF4-FFF2-40B4-BE49-F238E27FC236}">
                <a16:creationId xmlns:a16="http://schemas.microsoft.com/office/drawing/2014/main" id="{9CB25262-3A67-4FEC-A825-B1ABE5D69E7A}"/>
              </a:ext>
            </a:extLst>
          </p:cNvPr>
          <p:cNvGraphicFramePr>
            <a:graphicFrameLocks noGrp="1"/>
          </p:cNvGraphicFramePr>
          <p:nvPr>
            <p:ph idx="1"/>
            <p:custDataLst>
              <p:tags r:id="rId3"/>
            </p:custDataLst>
            <p:extLst>
              <p:ext uri="{D42A27DB-BD31-4B8C-83A1-F6EECF244321}">
                <p14:modId xmlns:p14="http://schemas.microsoft.com/office/powerpoint/2010/main" val="3886032203"/>
              </p:ext>
            </p:extLst>
          </p:nvPr>
        </p:nvGraphicFramePr>
        <p:xfrm>
          <a:off x="838200" y="1742420"/>
          <a:ext cx="10515600" cy="4632960"/>
        </p:xfrm>
        <a:graphic>
          <a:graphicData uri="http://schemas.openxmlformats.org/drawingml/2006/table">
            <a:tbl>
              <a:tblPr bandRow="1">
                <a:tableStyleId>{5C22544A-7EE6-4342-B048-85BDC9FD1C3A}</a:tableStyleId>
              </a:tblPr>
              <a:tblGrid>
                <a:gridCol w="1397655">
                  <a:extLst>
                    <a:ext uri="{9D8B030D-6E8A-4147-A177-3AD203B41FA5}">
                      <a16:colId xmlns:a16="http://schemas.microsoft.com/office/drawing/2014/main" val="529725031"/>
                    </a:ext>
                  </a:extLst>
                </a:gridCol>
                <a:gridCol w="9117945">
                  <a:extLst>
                    <a:ext uri="{9D8B030D-6E8A-4147-A177-3AD203B41FA5}">
                      <a16:colId xmlns:a16="http://schemas.microsoft.com/office/drawing/2014/main" val="337811103"/>
                    </a:ext>
                  </a:extLst>
                </a:gridCol>
              </a:tblGrid>
              <a:tr h="370840">
                <a:tc>
                  <a:txBody>
                    <a:bodyPr/>
                    <a:lstStyle/>
                    <a:p>
                      <a:r>
                        <a:rPr lang="fr-CA" sz="2800" b="1" i="0" strike="noStrike" cap="none" spc="0" baseline="0">
                          <a:solidFill>
                            <a:srgbClr val="000000"/>
                          </a:solidFill>
                          <a:effectLst/>
                          <a:latin typeface="Calibri"/>
                          <a:ea typeface="Calibri"/>
                          <a:cs typeface="Calibri"/>
                        </a:rPr>
                        <a:t>MPAC-OS</a:t>
                      </a:r>
                    </a:p>
                  </a:txBody>
                  <a:tcPr/>
                </a:tc>
                <a:tc>
                  <a:txBody>
                    <a:bodyPr/>
                    <a:lstStyle/>
                    <a:p>
                      <a:pPr marL="285750" indent="-285750">
                        <a:buFont typeface="Arial" panose="020B0604020202020204" pitchFamily="34" charset="0"/>
                        <a:buChar char="•"/>
                      </a:pPr>
                      <a:r>
                        <a:rPr lang="fr-CA" sz="2800" b="0" i="0" strike="noStrike" cap="none" spc="0" baseline="0">
                          <a:solidFill>
                            <a:srgbClr val="000000"/>
                          </a:solidFill>
                          <a:effectLst/>
                          <a:latin typeface="Calibri"/>
                          <a:ea typeface="Calibri"/>
                          <a:cs typeface="Calibri"/>
                        </a:rPr>
                        <a:t>Pression systolique (PS) moyenne affichée ≥ 135 mm Hg ou pression diastolique (PD) ≥ 85 mm Hg élevée</a:t>
                      </a:r>
                      <a:endParaRPr lang="en-CA" sz="2800">
                        <a:latin typeface="+mn-lt"/>
                      </a:endParaRPr>
                    </a:p>
                  </a:txBody>
                  <a:tcPr/>
                </a:tc>
                <a:extLst>
                  <a:ext uri="{0D108BD9-81ED-4DB2-BD59-A6C34878D82A}">
                    <a16:rowId xmlns:a16="http://schemas.microsoft.com/office/drawing/2014/main" val="3374137969"/>
                  </a:ext>
                </a:extLst>
              </a:tr>
              <a:tr h="370840">
                <a:tc>
                  <a:txBody>
                    <a:bodyPr/>
                    <a:lstStyle/>
                    <a:p>
                      <a:r>
                        <a:rPr lang="fr-CA" sz="2800" b="1" i="0" strike="noStrike" cap="none" spc="0" baseline="0">
                          <a:solidFill>
                            <a:srgbClr val="000000"/>
                          </a:solidFill>
                          <a:effectLst/>
                          <a:latin typeface="Calibri"/>
                          <a:ea typeface="Calibri"/>
                          <a:cs typeface="Calibri"/>
                        </a:rPr>
                        <a:t>MPAC</a:t>
                      </a:r>
                    </a:p>
                  </a:txBody>
                  <a:tcPr/>
                </a:tc>
                <a:tc>
                  <a:txBody>
                    <a:bodyPr/>
                    <a:lstStyle/>
                    <a:p>
                      <a:pPr marL="285750" indent="-285750">
                        <a:buFont typeface="Arial" panose="020B0604020202020204" pitchFamily="34" charset="0"/>
                        <a:buChar char="•"/>
                      </a:pPr>
                      <a:r>
                        <a:rPr lang="fr-CA" sz="2800" b="0" i="0" strike="noStrike" cap="none" spc="0" baseline="0">
                          <a:solidFill>
                            <a:srgbClr val="000000"/>
                          </a:solidFill>
                          <a:effectLst/>
                          <a:latin typeface="Calibri"/>
                          <a:ea typeface="Calibri"/>
                          <a:cs typeface="Calibri"/>
                        </a:rPr>
                        <a:t>PS moyenne de 130-139 mm Hg ou PD moyenne de 85-89 mm Hg élevée-normale</a:t>
                      </a:r>
                    </a:p>
                    <a:p>
                      <a:pPr marL="285750" indent="-285750">
                        <a:buFont typeface="Arial" panose="020B0604020202020204" pitchFamily="34" charset="0"/>
                        <a:buChar char="•"/>
                      </a:pPr>
                      <a:r>
                        <a:rPr lang="fr-CA" sz="2800" b="0" i="0" strike="noStrike" cap="none" spc="0" baseline="0">
                          <a:solidFill>
                            <a:srgbClr val="000000"/>
                          </a:solidFill>
                          <a:effectLst/>
                          <a:latin typeface="Calibri"/>
                          <a:ea typeface="Calibri"/>
                          <a:cs typeface="Calibri"/>
                        </a:rPr>
                        <a:t>PS moyenne ≥ 140 mm Hg ou PD ≥ 90 mm Hg élevée</a:t>
                      </a:r>
                      <a:endParaRPr lang="en-CA" sz="2800">
                        <a:latin typeface="+mn-lt"/>
                      </a:endParaRPr>
                    </a:p>
                  </a:txBody>
                  <a:tcPr/>
                </a:tc>
                <a:extLst>
                  <a:ext uri="{0D108BD9-81ED-4DB2-BD59-A6C34878D82A}">
                    <a16:rowId xmlns:a16="http://schemas.microsoft.com/office/drawing/2014/main" val="870517468"/>
                  </a:ext>
                </a:extLst>
              </a:tr>
              <a:tr h="370840">
                <a:tc>
                  <a:txBody>
                    <a:bodyPr/>
                    <a:lstStyle/>
                    <a:p>
                      <a:r>
                        <a:rPr lang="fr-CA" sz="2800" b="1" i="0" strike="noStrike" cap="none" spc="0" baseline="0">
                          <a:solidFill>
                            <a:srgbClr val="000000"/>
                          </a:solidFill>
                          <a:effectLst/>
                          <a:latin typeface="Calibri"/>
                          <a:ea typeface="Calibri"/>
                          <a:cs typeface="Calibri"/>
                        </a:rPr>
                        <a:t>MAPA</a:t>
                      </a:r>
                    </a:p>
                  </a:txBody>
                  <a:tcPr/>
                </a:tc>
                <a:tc>
                  <a:txBody>
                    <a:bodyPr/>
                    <a:lstStyle/>
                    <a:p>
                      <a:pPr marL="285750" indent="-285750">
                        <a:buFont typeface="Arial" panose="020B0604020202020204" pitchFamily="34" charset="0"/>
                        <a:buChar char="•"/>
                      </a:pPr>
                      <a:r>
                        <a:rPr lang="fr-CA" sz="2800" b="0" i="0" strike="noStrike" cap="none" spc="0" baseline="0">
                          <a:solidFill>
                            <a:srgbClr val="000000"/>
                          </a:solidFill>
                          <a:effectLst/>
                          <a:latin typeface="Calibri"/>
                          <a:ea typeface="Calibri"/>
                          <a:cs typeface="Calibri"/>
                        </a:rPr>
                        <a:t>PS diurne moyenne ≥ 135 mm Hg ou PD ≥ 85 mm Hg </a:t>
                      </a:r>
                      <a:r>
                        <a:rPr lang="fr-CA" sz="2800" b="1" i="0" strike="noStrike" cap="none" spc="0" baseline="0">
                          <a:solidFill>
                            <a:srgbClr val="000000"/>
                          </a:solidFill>
                          <a:effectLst/>
                          <a:latin typeface="Calibri"/>
                          <a:ea typeface="Calibri"/>
                          <a:cs typeface="Calibri"/>
                        </a:rPr>
                        <a:t>ou</a:t>
                      </a:r>
                      <a:r>
                        <a:rPr lang="fr-CA" sz="2800" b="0" i="0" strike="noStrike" cap="none" spc="0" baseline="0">
                          <a:solidFill>
                            <a:srgbClr val="000000"/>
                          </a:solidFill>
                          <a:effectLst/>
                          <a:latin typeface="Calibri"/>
                          <a:ea typeface="Calibri"/>
                          <a:cs typeface="Calibri"/>
                        </a:rPr>
                        <a:t> PS moyenne sur 24 h ≥ 130 mm Hg ou PD ≥ 80 mm Hg élevées.</a:t>
                      </a:r>
                      <a:endParaRPr lang="en-CA" sz="2800">
                        <a:latin typeface="+mn-lt"/>
                      </a:endParaRPr>
                    </a:p>
                  </a:txBody>
                  <a:tcPr/>
                </a:tc>
                <a:extLst>
                  <a:ext uri="{0D108BD9-81ED-4DB2-BD59-A6C34878D82A}">
                    <a16:rowId xmlns:a16="http://schemas.microsoft.com/office/drawing/2014/main" val="1304934389"/>
                  </a:ext>
                </a:extLst>
              </a:tr>
              <a:tr h="370840">
                <a:tc>
                  <a:txBody>
                    <a:bodyPr/>
                    <a:lstStyle/>
                    <a:p>
                      <a:r>
                        <a:rPr lang="fr-CA" sz="2800" b="1" i="0" strike="noStrike" cap="none" spc="0" baseline="0">
                          <a:solidFill>
                            <a:srgbClr val="000000"/>
                          </a:solidFill>
                          <a:effectLst/>
                          <a:latin typeface="Calibri"/>
                          <a:ea typeface="Calibri"/>
                          <a:cs typeface="Calibri"/>
                        </a:rPr>
                        <a:t>MPAD</a:t>
                      </a:r>
                    </a:p>
                  </a:txBody>
                  <a:tcPr/>
                </a:tc>
                <a:tc>
                  <a:txBody>
                    <a:bodyPr/>
                    <a:lstStyle/>
                    <a:p>
                      <a:pPr marL="285750" indent="-285750">
                        <a:buFont typeface="Arial" panose="020B0604020202020204" pitchFamily="34" charset="0"/>
                        <a:buChar char="•"/>
                      </a:pPr>
                      <a:r>
                        <a:rPr lang="fr-CA" sz="2800" b="0" i="0" strike="noStrike" cap="none" spc="0" baseline="0" dirty="0">
                          <a:solidFill>
                            <a:srgbClr val="000000"/>
                          </a:solidFill>
                          <a:effectLst/>
                          <a:latin typeface="Calibri"/>
                          <a:ea typeface="Calibri"/>
                          <a:cs typeface="Calibri"/>
                        </a:rPr>
                        <a:t>PS moyenne ≥ 135 mm Hg ou PD ≥ 85 mm Hg sont élevées et associées à une augmentation du risque global de mortalité.</a:t>
                      </a:r>
                      <a:endParaRPr lang="en-CA" sz="2800" dirty="0">
                        <a:latin typeface="+mn-lt"/>
                      </a:endParaRPr>
                    </a:p>
                  </a:txBody>
                  <a:tcPr/>
                </a:tc>
                <a:extLst>
                  <a:ext uri="{0D108BD9-81ED-4DB2-BD59-A6C34878D82A}">
                    <a16:rowId xmlns:a16="http://schemas.microsoft.com/office/drawing/2014/main" val="1839760664"/>
                  </a:ext>
                </a:extLst>
              </a:tr>
            </a:tbl>
          </a:graphicData>
        </a:graphic>
      </p:graphicFrame>
      <p:sp>
        <p:nvSpPr>
          <p:cNvPr id="8" name="TextBox 7">
            <a:extLst>
              <a:ext uri="{FF2B5EF4-FFF2-40B4-BE49-F238E27FC236}">
                <a16:creationId xmlns:a16="http://schemas.microsoft.com/office/drawing/2014/main" id="{E1C95D92-3C28-4EA1-B1AE-962DF0F79000}"/>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1244070356"/>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2927769-56AB-4ACC-801B-A97218F799FD}"/>
              </a:ext>
            </a:extLst>
          </p:cNvPr>
          <p:cNvSpPr>
            <a:spLocks noGrp="1"/>
          </p:cNvSpPr>
          <p:nvPr>
            <p:ph type="title"/>
            <p:custDataLst>
              <p:tags r:id="rId2"/>
            </p:custDataLst>
          </p:nvPr>
        </p:nvSpPr>
        <p:spPr/>
        <p:txBody>
          <a:bodyPr/>
          <a:lstStyle/>
          <a:p>
            <a:r>
              <a:rPr lang="fr-CA" sz="6000" b="0" i="0" strike="noStrike" cap="none" spc="0" baseline="0">
                <a:solidFill>
                  <a:srgbClr val="000000"/>
                </a:solidFill>
                <a:effectLst/>
                <a:latin typeface="Calibri Light"/>
                <a:ea typeface="Calibri Light"/>
                <a:cs typeface="Calibri Light"/>
              </a:rPr>
              <a:t>Diagnostic et suivi </a:t>
            </a:r>
          </a:p>
        </p:txBody>
      </p:sp>
      <p:sp>
        <p:nvSpPr>
          <p:cNvPr id="5" name="Text Placeholder 4">
            <a:extLst>
              <a:ext uri="{FF2B5EF4-FFF2-40B4-BE49-F238E27FC236}">
                <a16:creationId xmlns:a16="http://schemas.microsoft.com/office/drawing/2014/main" id="{4E32232B-016B-40CB-B98C-0F15901293E6}"/>
              </a:ext>
            </a:extLst>
          </p:cNvPr>
          <p:cNvSpPr>
            <a:spLocks noGrp="1"/>
          </p:cNvSpPr>
          <p:nvPr>
            <p:ph type="body" idx="1"/>
            <p:custDataLst>
              <p:tags r:id="rId3"/>
            </p:custDataLst>
          </p:nvPr>
        </p:nvSpPr>
        <p:spPr/>
        <p:txBody>
          <a:bodyPr/>
          <a:lstStyle/>
          <a:p>
            <a:endParaRPr lang="en-CA"/>
          </a:p>
        </p:txBody>
      </p:sp>
    </p:spTree>
    <p:custDataLst>
      <p:tags r:id="rId1"/>
    </p:custDataLst>
    <p:extLst>
      <p:ext uri="{BB962C8B-B14F-4D97-AF65-F5344CB8AC3E}">
        <p14:creationId xmlns:p14="http://schemas.microsoft.com/office/powerpoint/2010/main" val="331872729"/>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9E678-8063-4A2B-A50B-C6C7EE8D7C15}"/>
              </a:ext>
            </a:extLst>
          </p:cNvPr>
          <p:cNvSpPr>
            <a:spLocks noGrp="1"/>
          </p:cNvSpPr>
          <p:nvPr>
            <p:ph type="title"/>
            <p:custDataLst>
              <p:tags r:id="rId2"/>
            </p:custDataLst>
          </p:nvPr>
        </p:nvSpPr>
        <p:spPr>
          <a:xfrm>
            <a:off x="838200" y="365126"/>
            <a:ext cx="9420680" cy="938632"/>
          </a:xfrm>
        </p:spPr>
        <p:txBody>
          <a:bodyPr>
            <a:normAutofit fontScale="90000"/>
          </a:bodyPr>
          <a:lstStyle/>
          <a:p>
            <a:r>
              <a:rPr lang="fr-CA" sz="4400" b="0" i="0" strike="noStrike" cap="none" spc="0" baseline="0">
                <a:solidFill>
                  <a:srgbClr val="000000"/>
                </a:solidFill>
                <a:effectLst/>
                <a:latin typeface="Calibri Light"/>
                <a:ea typeface="Calibri Light"/>
                <a:cs typeface="Calibri Light"/>
              </a:rPr>
              <a:t>Algorithme de diagnostic de l’hypertension </a:t>
            </a:r>
          </a:p>
        </p:txBody>
      </p:sp>
      <p:sp>
        <p:nvSpPr>
          <p:cNvPr id="6" name="TextBox 5">
            <a:extLst>
              <a:ext uri="{FF2B5EF4-FFF2-40B4-BE49-F238E27FC236}">
                <a16:creationId xmlns:a16="http://schemas.microsoft.com/office/drawing/2014/main" id="{3D369F06-30BD-4374-9ED7-56BF69B7CD09}"/>
              </a:ext>
            </a:extLst>
          </p:cNvPr>
          <p:cNvSpPr txBox="1"/>
          <p:nvPr>
            <p:custDataLst>
              <p:tags r:id="rId3"/>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6" history="0"/>
              </a:rPr>
              <a:t>10.1016/j.cjca.2020.02.086</a:t>
            </a:r>
            <a:endParaRPr lang="en-CA" sz="1050">
              <a:effectLst/>
            </a:endParaRPr>
          </a:p>
        </p:txBody>
      </p:sp>
      <p:pic>
        <p:nvPicPr>
          <p:cNvPr id="8" name="Image 6">
            <a:extLst>
              <a:ext uri="{FF2B5EF4-FFF2-40B4-BE49-F238E27FC236}">
                <a16:creationId xmlns:a16="http://schemas.microsoft.com/office/drawing/2014/main" id="{1914C295-C868-448C-B3D0-EA9CBFC2F6AB}"/>
              </a:ext>
            </a:extLst>
          </p:cNvPr>
          <p:cNvPicPr>
            <a:picLocks noChangeAspect="1"/>
          </p:cNvPicPr>
          <p:nvPr>
            <p:custDataLst>
              <p:tags r:id="rId4"/>
            </p:custDataLst>
          </p:nvPr>
        </p:nvPicPr>
        <p:blipFill>
          <a:blip r:embed="rId7"/>
          <a:stretch>
            <a:fillRect/>
          </a:stretch>
        </p:blipFill>
        <p:spPr>
          <a:xfrm>
            <a:off x="1577893" y="1180738"/>
            <a:ext cx="8315325" cy="5095875"/>
          </a:xfrm>
          <a:prstGeom prst="rect">
            <a:avLst/>
          </a:prstGeom>
        </p:spPr>
      </p:pic>
    </p:spTree>
    <p:custDataLst>
      <p:tags r:id="rId1"/>
    </p:custDataLst>
    <p:extLst>
      <p:ext uri="{BB962C8B-B14F-4D97-AF65-F5344CB8AC3E}">
        <p14:creationId xmlns:p14="http://schemas.microsoft.com/office/powerpoint/2010/main" val="3753190597"/>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03DF-36EF-4753-AD2D-C925EE64F6E2}"/>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Urgence hypertensive ou &gt; 180/110 mm Hg</a:t>
            </a:r>
          </a:p>
        </p:txBody>
      </p:sp>
      <p:sp>
        <p:nvSpPr>
          <p:cNvPr id="3" name="Content Placeholder 2">
            <a:extLst>
              <a:ext uri="{FF2B5EF4-FFF2-40B4-BE49-F238E27FC236}">
                <a16:creationId xmlns:a16="http://schemas.microsoft.com/office/drawing/2014/main" id="{0256C58C-A6EE-4048-9341-42B5DC41D47D}"/>
              </a:ext>
            </a:extLst>
          </p:cNvPr>
          <p:cNvSpPr>
            <a:spLocks noGrp="1"/>
          </p:cNvSpPr>
          <p:nvPr>
            <p:ph idx="1"/>
            <p:custDataLst>
              <p:tags r:id="rId3"/>
            </p:custDataLst>
          </p:nvPr>
        </p:nvSpPr>
        <p:spPr>
          <a:xfrm>
            <a:off x="838200" y="4306529"/>
            <a:ext cx="10515600" cy="1870434"/>
          </a:xfrm>
        </p:spPr>
        <p:txBody>
          <a:bodyPr/>
          <a:lstStyle/>
          <a:p>
            <a:pPr lvl="0"/>
            <a:r>
              <a:rPr lang="fr-CA" sz="2800" b="0" i="0" strike="noStrike" cap="none" spc="0" baseline="0" dirty="0">
                <a:solidFill>
                  <a:srgbClr val="000000"/>
                </a:solidFill>
                <a:effectLst/>
                <a:latin typeface="Calibri"/>
                <a:ea typeface="Calibri"/>
                <a:cs typeface="Calibri"/>
              </a:rPr>
              <a:t>PA moyenne en clinique ≥ 180/110 mm Hg ou urgence hypertensive </a:t>
            </a:r>
            <a:endParaRPr lang="en-CA" dirty="0"/>
          </a:p>
          <a:p>
            <a:pPr lvl="1"/>
            <a:r>
              <a:rPr lang="fr-CA" sz="2400" b="0" i="0" strike="noStrike" cap="none" spc="0" baseline="0" dirty="0">
                <a:solidFill>
                  <a:srgbClr val="000000"/>
                </a:solidFill>
                <a:effectLst/>
                <a:latin typeface="Calibri"/>
                <a:ea typeface="Calibri"/>
                <a:cs typeface="Calibri"/>
              </a:rPr>
              <a:t>Aucune évaluation supplémentaire de la PA n’est nécessaire pour poser le diagnostic d’hypertension. </a:t>
            </a:r>
          </a:p>
          <a:p>
            <a:pPr lvl="1"/>
            <a:r>
              <a:rPr lang="fr-CA" sz="2400" b="0" i="0" strike="noStrike" cap="none" spc="0" baseline="0" dirty="0">
                <a:solidFill>
                  <a:srgbClr val="000000"/>
                </a:solidFill>
                <a:effectLst/>
                <a:latin typeface="Calibri"/>
                <a:ea typeface="Calibri"/>
                <a:cs typeface="Calibri"/>
              </a:rPr>
              <a:t>Diagnostiquer l’hypertension et instaurer un traitement. </a:t>
            </a:r>
          </a:p>
          <a:p>
            <a:endParaRPr lang="en-CA" dirty="0"/>
          </a:p>
        </p:txBody>
      </p:sp>
      <p:sp>
        <p:nvSpPr>
          <p:cNvPr id="5" name="TextBox 4">
            <a:extLst>
              <a:ext uri="{FF2B5EF4-FFF2-40B4-BE49-F238E27FC236}">
                <a16:creationId xmlns:a16="http://schemas.microsoft.com/office/drawing/2014/main" id="{DC8CB55A-CEF0-46B4-BDB7-D561EE32F125}"/>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pic>
        <p:nvPicPr>
          <p:cNvPr id="6" name="Image 6">
            <a:extLst>
              <a:ext uri="{FF2B5EF4-FFF2-40B4-BE49-F238E27FC236}">
                <a16:creationId xmlns:a16="http://schemas.microsoft.com/office/drawing/2014/main" id="{C160A67F-CA63-4250-98DE-55518EA80288}"/>
              </a:ext>
            </a:extLst>
          </p:cNvPr>
          <p:cNvPicPr>
            <a:picLocks noChangeAspect="1"/>
          </p:cNvPicPr>
          <p:nvPr>
            <p:custDataLst>
              <p:tags r:id="rId5"/>
            </p:custDataLst>
          </p:nvPr>
        </p:nvPicPr>
        <p:blipFill>
          <a:blip r:embed="rId8"/>
          <a:stretch>
            <a:fillRect/>
          </a:stretch>
        </p:blipFill>
        <p:spPr>
          <a:xfrm>
            <a:off x="527516" y="2117974"/>
            <a:ext cx="11016404" cy="1869990"/>
          </a:xfrm>
          <a:prstGeom prst="rect">
            <a:avLst/>
          </a:prstGeom>
        </p:spPr>
      </p:pic>
    </p:spTree>
    <p:custDataLst>
      <p:tags r:id="rId1"/>
    </p:custDataLst>
    <p:extLst>
      <p:ext uri="{BB962C8B-B14F-4D97-AF65-F5344CB8AC3E}">
        <p14:creationId xmlns:p14="http://schemas.microsoft.com/office/powerpoint/2010/main" val="413612764"/>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Image 10">
            <a:extLst>
              <a:ext uri="{FF2B5EF4-FFF2-40B4-BE49-F238E27FC236}">
                <a16:creationId xmlns:a16="http://schemas.microsoft.com/office/drawing/2014/main" id="{E57CDF86-2CC2-422A-BF99-FFF0C655E6D1}"/>
              </a:ext>
            </a:extLst>
          </p:cNvPr>
          <p:cNvPicPr>
            <a:picLocks noChangeAspect="1"/>
          </p:cNvPicPr>
          <p:nvPr>
            <p:custDataLst>
              <p:tags r:id="rId2"/>
            </p:custDataLst>
          </p:nvPr>
        </p:nvPicPr>
        <p:blipFill rotWithShape="1">
          <a:blip r:embed="rId13"/>
          <a:srcRect r="1453"/>
          <a:stretch/>
        </p:blipFill>
        <p:spPr>
          <a:xfrm>
            <a:off x="5073618" y="1715943"/>
            <a:ext cx="7053426" cy="4351028"/>
          </a:xfrm>
          <a:prstGeom prst="rect">
            <a:avLst/>
          </a:prstGeom>
        </p:spPr>
      </p:pic>
      <p:sp>
        <p:nvSpPr>
          <p:cNvPr id="2" name="Title 1">
            <a:extLst>
              <a:ext uri="{FF2B5EF4-FFF2-40B4-BE49-F238E27FC236}">
                <a16:creationId xmlns:a16="http://schemas.microsoft.com/office/drawing/2014/main" id="{5EC9E678-8063-4A2B-A50B-C6C7EE8D7C15}"/>
              </a:ext>
            </a:extLst>
          </p:cNvPr>
          <p:cNvSpPr>
            <a:spLocks noGrp="1"/>
          </p:cNvSpPr>
          <p:nvPr>
            <p:ph type="title"/>
            <p:custDataLst>
              <p:tags r:id="rId3"/>
            </p:custDataLst>
          </p:nvPr>
        </p:nvSpPr>
        <p:spPr/>
        <p:txBody>
          <a:bodyPr/>
          <a:lstStyle/>
          <a:p>
            <a:r>
              <a:rPr lang="fr-CA" sz="4400" b="0" i="0" strike="noStrike" cap="none" spc="0" baseline="0">
                <a:solidFill>
                  <a:srgbClr val="000000"/>
                </a:solidFill>
                <a:effectLst/>
                <a:latin typeface="Calibri Light"/>
                <a:ea typeface="Calibri Light"/>
                <a:cs typeface="Calibri Light"/>
              </a:rPr>
              <a:t>Diagnostic d’hypertension chez les diabétiques </a:t>
            </a:r>
          </a:p>
        </p:txBody>
      </p:sp>
      <p:sp>
        <p:nvSpPr>
          <p:cNvPr id="3" name="Content Placeholder 2">
            <a:extLst>
              <a:ext uri="{FF2B5EF4-FFF2-40B4-BE49-F238E27FC236}">
                <a16:creationId xmlns:a16="http://schemas.microsoft.com/office/drawing/2014/main" id="{21FB87E6-F8DD-44B7-AE45-495092FAD814}"/>
              </a:ext>
            </a:extLst>
          </p:cNvPr>
          <p:cNvSpPr>
            <a:spLocks noGrp="1"/>
          </p:cNvSpPr>
          <p:nvPr>
            <p:ph sz="half" idx="2"/>
            <p:custDataLst>
              <p:tags r:id="rId4"/>
            </p:custDataLst>
          </p:nvPr>
        </p:nvSpPr>
        <p:spPr>
          <a:xfrm>
            <a:off x="838200" y="1690688"/>
            <a:ext cx="4140855" cy="4351338"/>
          </a:xfrm>
        </p:spPr>
        <p:txBody>
          <a:bodyPr>
            <a:normAutofit fontScale="87500" lnSpcReduction="20000"/>
          </a:bodyPr>
          <a:lstStyle/>
          <a:p>
            <a:r>
              <a:rPr lang="fr-CA" sz="2600" b="0" i="0" strike="noStrike" cap="none" spc="0" baseline="0">
                <a:solidFill>
                  <a:srgbClr val="000000"/>
                </a:solidFill>
                <a:effectLst/>
                <a:latin typeface="Calibri"/>
                <a:ea typeface="Calibri"/>
                <a:cs typeface="Calibri"/>
              </a:rPr>
              <a:t>Le seuil MPAC est différent chez les patients diabétiques.</a:t>
            </a:r>
          </a:p>
          <a:p>
            <a:r>
              <a:rPr lang="fr-CA" sz="2600" b="0" i="0" strike="noStrike" cap="none" spc="0" baseline="0">
                <a:solidFill>
                  <a:srgbClr val="000000"/>
                </a:solidFill>
                <a:effectLst/>
                <a:latin typeface="Calibri"/>
                <a:ea typeface="Calibri"/>
                <a:cs typeface="Calibri"/>
              </a:rPr>
              <a:t>Les données probantes pour définir les seuils MPAC-OS, MAPA et MPAD sont insuffisantes.</a:t>
            </a:r>
          </a:p>
          <a:p>
            <a:r>
              <a:rPr lang="fr-CA" sz="2600" b="0" i="0" strike="noStrike" cap="none" spc="0" baseline="0">
                <a:solidFill>
                  <a:srgbClr val="000000"/>
                </a:solidFill>
                <a:effectLst/>
                <a:latin typeface="Calibri"/>
                <a:ea typeface="Calibri"/>
                <a:cs typeface="Calibri"/>
              </a:rPr>
              <a:t>Il existe une valeur pronostique potentielle du MAPA et de la MPAD pour écarter le syndrome du sarrau blanc ou une hypertension (HTA) masquée.</a:t>
            </a:r>
          </a:p>
          <a:p>
            <a:r>
              <a:rPr lang="fr-CA" sz="2600" b="0" i="0" strike="noStrike" cap="none" spc="0" baseline="0">
                <a:solidFill>
                  <a:srgbClr val="000000"/>
                </a:solidFill>
                <a:effectLst/>
                <a:latin typeface="Calibri"/>
                <a:ea typeface="Calibri"/>
                <a:cs typeface="Calibri"/>
              </a:rPr>
              <a:t>Le diagnostic est recommandé par MPAC ≥ 130/80 mm Hg ou ≥ 3 jours différents. </a:t>
            </a:r>
            <a:endParaRPr lang="en-CA"/>
          </a:p>
        </p:txBody>
      </p:sp>
      <p:sp>
        <p:nvSpPr>
          <p:cNvPr id="6" name="TextBox 5">
            <a:extLst>
              <a:ext uri="{FF2B5EF4-FFF2-40B4-BE49-F238E27FC236}">
                <a16:creationId xmlns:a16="http://schemas.microsoft.com/office/drawing/2014/main" id="{3D369F06-30BD-4374-9ED7-56BF69B7CD09}"/>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14" history="0"/>
              </a:rPr>
              <a:t>10.1016/j.cjca.2020.02.086</a:t>
            </a:r>
            <a:endParaRPr lang="en-CA" sz="1050">
              <a:effectLst/>
            </a:endParaRPr>
          </a:p>
        </p:txBody>
      </p:sp>
      <p:sp>
        <p:nvSpPr>
          <p:cNvPr id="4" name="Rectangle 3">
            <a:extLst>
              <a:ext uri="{FF2B5EF4-FFF2-40B4-BE49-F238E27FC236}">
                <a16:creationId xmlns:a16="http://schemas.microsoft.com/office/drawing/2014/main" id="{E348AAB0-413C-4612-93CB-D64181CFFD57}"/>
              </a:ext>
            </a:extLst>
          </p:cNvPr>
          <p:cNvSpPr/>
          <p:nvPr>
            <p:custDataLst>
              <p:tags r:id="rId6"/>
            </p:custDataLst>
          </p:nvPr>
        </p:nvSpPr>
        <p:spPr>
          <a:xfrm>
            <a:off x="5122606" y="3111500"/>
            <a:ext cx="1946787" cy="474297"/>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Rectangle 6">
            <a:extLst>
              <a:ext uri="{FF2B5EF4-FFF2-40B4-BE49-F238E27FC236}">
                <a16:creationId xmlns:a16="http://schemas.microsoft.com/office/drawing/2014/main" id="{EA4460A6-60D9-4723-B419-BEDEC358F2C9}"/>
              </a:ext>
            </a:extLst>
          </p:cNvPr>
          <p:cNvSpPr/>
          <p:nvPr>
            <p:custDataLst>
              <p:tags r:id="rId7"/>
            </p:custDataLst>
          </p:nvPr>
        </p:nvSpPr>
        <p:spPr>
          <a:xfrm>
            <a:off x="7343713" y="2991643"/>
            <a:ext cx="1651819" cy="594154"/>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Rectangle 7">
            <a:extLst>
              <a:ext uri="{FF2B5EF4-FFF2-40B4-BE49-F238E27FC236}">
                <a16:creationId xmlns:a16="http://schemas.microsoft.com/office/drawing/2014/main" id="{8D75A726-0FAC-47EC-8609-C95E478211EF}"/>
              </a:ext>
            </a:extLst>
          </p:cNvPr>
          <p:cNvSpPr/>
          <p:nvPr>
            <p:custDataLst>
              <p:tags r:id="rId8"/>
            </p:custDataLst>
          </p:nvPr>
        </p:nvSpPr>
        <p:spPr>
          <a:xfrm>
            <a:off x="9301315" y="2966543"/>
            <a:ext cx="1651819" cy="814876"/>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9" name="Rectangle 8">
            <a:extLst>
              <a:ext uri="{FF2B5EF4-FFF2-40B4-BE49-F238E27FC236}">
                <a16:creationId xmlns:a16="http://schemas.microsoft.com/office/drawing/2014/main" id="{C38459EB-2EE2-4E99-BA30-78B8A3E9A757}"/>
              </a:ext>
            </a:extLst>
          </p:cNvPr>
          <p:cNvSpPr/>
          <p:nvPr>
            <p:custDataLst>
              <p:tags r:id="rId9"/>
            </p:custDataLst>
          </p:nvPr>
        </p:nvSpPr>
        <p:spPr>
          <a:xfrm>
            <a:off x="7354528" y="3866357"/>
            <a:ext cx="3641869" cy="356078"/>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0" name="Wave 9">
            <a:extLst>
              <a:ext uri="{FF2B5EF4-FFF2-40B4-BE49-F238E27FC236}">
                <a16:creationId xmlns:a16="http://schemas.microsoft.com/office/drawing/2014/main" id="{9951E70B-34E0-4817-87D5-3FD4C1C25F45}"/>
              </a:ext>
            </a:extLst>
          </p:cNvPr>
          <p:cNvSpPr/>
          <p:nvPr>
            <p:custDataLst>
              <p:tags r:id="rId10"/>
            </p:custDataLst>
          </p:nvPr>
        </p:nvSpPr>
        <p:spPr>
          <a:xfrm>
            <a:off x="3719817" y="1027906"/>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0" i="0" strike="noStrike" cap="none" spc="0" baseline="0" dirty="0">
                <a:solidFill>
                  <a:srgbClr val="FFFFFF"/>
                </a:solidFill>
                <a:effectLst/>
                <a:latin typeface="Calibri"/>
                <a:ea typeface="Calibri"/>
                <a:cs typeface="Calibri"/>
              </a:rPr>
              <a:t>2020</a:t>
            </a:r>
          </a:p>
        </p:txBody>
      </p:sp>
    </p:spTree>
    <p:custDataLst>
      <p:tags r:id="rId1"/>
    </p:custDataLst>
    <p:extLst>
      <p:ext uri="{BB962C8B-B14F-4D97-AF65-F5344CB8AC3E}">
        <p14:creationId xmlns:p14="http://schemas.microsoft.com/office/powerpoint/2010/main" val="4282877333"/>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8693B423-DAE1-494D-A67F-ED898665E7E3}"/>
              </a:ext>
            </a:extLst>
          </p:cNvPr>
          <p:cNvSpPr/>
          <p:nvPr>
            <p:custDataLst>
              <p:tags r:id="rId2"/>
            </p:custDataLst>
          </p:nvPr>
        </p:nvSpPr>
        <p:spPr>
          <a:xfrm>
            <a:off x="3964367" y="263137"/>
            <a:ext cx="8103588" cy="222639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Rectangle 7">
            <a:extLst>
              <a:ext uri="{FF2B5EF4-FFF2-40B4-BE49-F238E27FC236}">
                <a16:creationId xmlns:a16="http://schemas.microsoft.com/office/drawing/2014/main" id="{985BE9F2-5F85-4129-BA5B-048BA19DF119}"/>
              </a:ext>
            </a:extLst>
          </p:cNvPr>
          <p:cNvSpPr/>
          <p:nvPr>
            <p:custDataLst>
              <p:tags r:id="rId3"/>
            </p:custDataLst>
          </p:nvPr>
        </p:nvSpPr>
        <p:spPr>
          <a:xfrm>
            <a:off x="6264132" y="1329140"/>
            <a:ext cx="5603245" cy="145784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 name="Title 1">
            <a:extLst>
              <a:ext uri="{FF2B5EF4-FFF2-40B4-BE49-F238E27FC236}">
                <a16:creationId xmlns:a16="http://schemas.microsoft.com/office/drawing/2014/main" id="{5EC9E678-8063-4A2B-A50B-C6C7EE8D7C15}"/>
              </a:ext>
            </a:extLst>
          </p:cNvPr>
          <p:cNvSpPr>
            <a:spLocks noGrp="1"/>
          </p:cNvSpPr>
          <p:nvPr>
            <p:ph type="title"/>
            <p:custDataLst>
              <p:tags r:id="rId4"/>
            </p:custDataLst>
          </p:nvPr>
        </p:nvSpPr>
        <p:spPr>
          <a:xfrm>
            <a:off x="838200" y="365126"/>
            <a:ext cx="9420680" cy="938632"/>
          </a:xfrm>
        </p:spPr>
        <p:txBody>
          <a:bodyPr>
            <a:normAutofit fontScale="90000"/>
          </a:bodyPr>
          <a:lstStyle/>
          <a:p>
            <a:r>
              <a:rPr lang="fr-CA" sz="4400" b="0" i="0" strike="noStrike" cap="none" spc="0" baseline="0">
                <a:solidFill>
                  <a:srgbClr val="000000"/>
                </a:solidFill>
                <a:effectLst/>
                <a:latin typeface="Calibri Light"/>
                <a:ea typeface="Calibri Light"/>
                <a:cs typeface="Calibri Light"/>
              </a:rPr>
              <a:t>Algorithme de diagnostic de l’hypertension</a:t>
            </a:r>
          </a:p>
        </p:txBody>
      </p:sp>
      <p:sp>
        <p:nvSpPr>
          <p:cNvPr id="6" name="TextBox 5">
            <a:extLst>
              <a:ext uri="{FF2B5EF4-FFF2-40B4-BE49-F238E27FC236}">
                <a16:creationId xmlns:a16="http://schemas.microsoft.com/office/drawing/2014/main" id="{3D369F06-30BD-4374-9ED7-56BF69B7CD09}"/>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10" history="0"/>
              </a:rPr>
              <a:t>10.1016/j.cjca.2020.02.086</a:t>
            </a:r>
            <a:endParaRPr lang="en-CA" sz="1050">
              <a:effectLst/>
            </a:endParaRPr>
          </a:p>
        </p:txBody>
      </p:sp>
      <p:sp>
        <p:nvSpPr>
          <p:cNvPr id="7" name="Content Placeholder 2">
            <a:extLst>
              <a:ext uri="{FF2B5EF4-FFF2-40B4-BE49-F238E27FC236}">
                <a16:creationId xmlns:a16="http://schemas.microsoft.com/office/drawing/2014/main" id="{365A8C22-87B3-4E78-A4E3-2BF71567B313}"/>
              </a:ext>
            </a:extLst>
          </p:cNvPr>
          <p:cNvSpPr txBox="1"/>
          <p:nvPr>
            <p:custDataLst>
              <p:tags r:id="rId6"/>
            </p:custDataLst>
          </p:nvPr>
        </p:nvSpPr>
        <p:spPr>
          <a:xfrm>
            <a:off x="838200" y="1690688"/>
            <a:ext cx="3202857" cy="4351338"/>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CA" sz="2800" b="0" i="0" strike="noStrike" cap="none" spc="0" baseline="0">
                <a:solidFill>
                  <a:srgbClr val="000000"/>
                </a:solidFill>
                <a:effectLst/>
                <a:latin typeface="Calibri"/>
                <a:ea typeface="Calibri"/>
                <a:cs typeface="Calibri"/>
              </a:rPr>
              <a:t>Première visite : MPAC-OS ou MPAC élevée.</a:t>
            </a:r>
          </a:p>
          <a:p>
            <a:r>
              <a:rPr lang="fr-CA" sz="2800" b="0" i="0" strike="noStrike" cap="none" spc="0" baseline="0">
                <a:solidFill>
                  <a:srgbClr val="000000"/>
                </a:solidFill>
                <a:effectLst/>
                <a:latin typeface="Calibri"/>
                <a:ea typeface="Calibri"/>
                <a:cs typeface="Calibri"/>
              </a:rPr>
              <a:t>Envisager le MAPA (privilégiée) ou la MPAD.</a:t>
            </a:r>
          </a:p>
          <a:p>
            <a:r>
              <a:rPr lang="fr-CA" sz="2800" b="0" i="0" strike="noStrike" cap="none" spc="0" baseline="0">
                <a:solidFill>
                  <a:srgbClr val="000000"/>
                </a:solidFill>
                <a:effectLst/>
                <a:latin typeface="Calibri"/>
                <a:ea typeface="Calibri"/>
                <a:cs typeface="Calibri"/>
              </a:rPr>
              <a:t>Si le MAPA ou la MPAD sont élevés, un diagnostic d’hypertension peut être posé. </a:t>
            </a:r>
            <a:endParaRPr lang="en-CA"/>
          </a:p>
        </p:txBody>
      </p:sp>
      <p:pic>
        <p:nvPicPr>
          <p:cNvPr id="10" name="Image 12">
            <a:extLst>
              <a:ext uri="{FF2B5EF4-FFF2-40B4-BE49-F238E27FC236}">
                <a16:creationId xmlns:a16="http://schemas.microsoft.com/office/drawing/2014/main" id="{A0DF3BEB-64EE-4283-98A8-A11F1E841BEF}"/>
              </a:ext>
            </a:extLst>
          </p:cNvPr>
          <p:cNvPicPr>
            <a:picLocks noChangeAspect="1"/>
          </p:cNvPicPr>
          <p:nvPr>
            <p:custDataLst>
              <p:tags r:id="rId7"/>
            </p:custDataLst>
          </p:nvPr>
        </p:nvPicPr>
        <p:blipFill>
          <a:blip r:embed="rId11"/>
          <a:stretch>
            <a:fillRect/>
          </a:stretch>
        </p:blipFill>
        <p:spPr>
          <a:xfrm>
            <a:off x="3964367" y="1690688"/>
            <a:ext cx="8204443" cy="3358653"/>
          </a:xfrm>
          <a:prstGeom prst="rect">
            <a:avLst/>
          </a:prstGeom>
        </p:spPr>
      </p:pic>
    </p:spTree>
    <p:custDataLst>
      <p:tags r:id="rId1"/>
    </p:custDataLst>
    <p:extLst>
      <p:ext uri="{BB962C8B-B14F-4D97-AF65-F5344CB8AC3E}">
        <p14:creationId xmlns:p14="http://schemas.microsoft.com/office/powerpoint/2010/main" val="1309639614"/>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2"/>
            </p:custDataLst>
          </p:nvPr>
        </p:nvSpPr>
        <p:spPr/>
        <p:txBody>
          <a:bodyPr/>
          <a:lstStyle/>
          <a:p>
            <a:r>
              <a:rPr lang="fr-CA" sz="4400" b="0" i="1" strike="noStrike" cap="none" spc="0" baseline="0">
                <a:solidFill>
                  <a:srgbClr val="000000"/>
                </a:solidFill>
                <a:effectLst/>
                <a:latin typeface="Calibri Light"/>
                <a:ea typeface="Calibri Light"/>
                <a:cs typeface="Calibri Light"/>
              </a:rPr>
              <a:t>Syndrome du sarrau blanc </a:t>
            </a:r>
            <a:r>
              <a:rPr lang="fr-CA" sz="4400" b="0" i="0" strike="noStrike" cap="none" spc="0" baseline="0">
                <a:solidFill>
                  <a:srgbClr val="000000"/>
                </a:solidFill>
                <a:effectLst/>
                <a:latin typeface="Calibri Light"/>
                <a:ea typeface="Calibri Light"/>
                <a:cs typeface="Calibri Light"/>
              </a:rPr>
              <a:t>et hypertension </a:t>
            </a:r>
            <a:r>
              <a:rPr lang="fr-CA" sz="4400" b="0" i="1" strike="noStrike" cap="none" spc="0" baseline="0">
                <a:solidFill>
                  <a:srgbClr val="000000"/>
                </a:solidFill>
                <a:effectLst/>
                <a:latin typeface="Calibri Light"/>
                <a:ea typeface="Calibri Light"/>
                <a:cs typeface="Calibri Light"/>
              </a:rPr>
              <a:t>masquée</a:t>
            </a:r>
          </a:p>
        </p:txBody>
      </p:sp>
      <p:sp>
        <p:nvSpPr>
          <p:cNvPr id="244" name="Shape 244"/>
          <p:cNvSpPr>
            <a:spLocks noGrp="1"/>
          </p:cNvSpPr>
          <p:nvPr>
            <p:ph idx="1"/>
            <p:custDataLst>
              <p:tags r:id="rId3"/>
            </p:custDataLst>
          </p:nvPr>
        </p:nvSpPr>
        <p:spPr>
          <a:xfrm>
            <a:off x="2021305" y="1885954"/>
            <a:ext cx="7840133" cy="4094163"/>
          </a:xfrm>
          <a:prstGeom prst="rect">
            <a:avLst/>
          </a:prstGeom>
        </p:spPr>
        <p:txBody>
          <a:bodyPr>
            <a:noAutofit/>
          </a:bodyPr>
          <a:lstStyle/>
          <a:p>
            <a:pPr marL="0" indent="0" algn="r">
              <a:buNone/>
              <a:defRPr sz="1100">
                <a:solidFill>
                  <a:srgbClr val="000000"/>
                </a:solidFill>
                <a:latin typeface="+mj-lt"/>
                <a:ea typeface="+mj-ea"/>
                <a:cs typeface="+mj-cs"/>
                <a:sym typeface="Calibri" panose="020F0502020204030204"/>
              </a:defRPr>
            </a:pPr>
            <a:r>
              <a:rPr lang="fr-CA" sz="1200" b="0" i="0" strike="noStrike" cap="none" spc="0" baseline="0">
                <a:solidFill>
                  <a:srgbClr val="FFFFFF"/>
                </a:solidFill>
                <a:effectLst/>
                <a:latin typeface="Calibri"/>
                <a:ea typeface="Calibri"/>
                <a:cs typeface="Calibri"/>
              </a:rPr>
              <a:t>D’après Pickering TG, </a:t>
            </a:r>
            <a:r>
              <a:rPr lang="fr-CA" sz="1200" b="0" i="1" strike="noStrike" cap="none" spc="0" baseline="0">
                <a:solidFill>
                  <a:srgbClr val="FFFFFF"/>
                </a:solidFill>
                <a:effectLst/>
                <a:latin typeface="Calibri"/>
                <a:ea typeface="Calibri"/>
                <a:cs typeface="Calibri"/>
              </a:rPr>
              <a:t>et al</a:t>
            </a:r>
            <a:r>
              <a:rPr lang="fr-CA" sz="1200" b="0" i="0" strike="noStrike" cap="none" spc="0" baseline="0">
                <a:solidFill>
                  <a:srgbClr val="FFFFFF"/>
                </a:solidFill>
                <a:effectLst/>
                <a:latin typeface="Calibri"/>
                <a:ea typeface="Calibri"/>
                <a:cs typeface="Calibri"/>
              </a:rPr>
              <a:t>. </a:t>
            </a:r>
            <a:r>
              <a:rPr lang="fr-CA" sz="1200" b="0" i="1" strike="noStrike" cap="none" spc="0" baseline="0">
                <a:solidFill>
                  <a:srgbClr val="FFFFFF"/>
                </a:solidFill>
                <a:effectLst/>
                <a:latin typeface="Calibri"/>
                <a:ea typeface="Calibri"/>
                <a:cs typeface="Calibri"/>
              </a:rPr>
              <a:t>Hypertension</a:t>
            </a:r>
            <a:r>
              <a:rPr lang="fr-CA" sz="1200" b="0" i="0" strike="noStrike" cap="none" spc="0" baseline="0">
                <a:solidFill>
                  <a:srgbClr val="FFFFFF"/>
                </a:solidFill>
                <a:effectLst/>
                <a:latin typeface="Calibri"/>
                <a:ea typeface="Calibri"/>
                <a:cs typeface="Calibri"/>
              </a:rPr>
              <a:t> 2002:40:795-6.</a:t>
            </a:r>
          </a:p>
        </p:txBody>
      </p:sp>
      <p:grpSp>
        <p:nvGrpSpPr>
          <p:cNvPr id="286" name="Group 286"/>
          <p:cNvGrpSpPr/>
          <p:nvPr>
            <p:custDataLst>
              <p:tags r:id="rId4"/>
            </p:custDataLst>
          </p:nvPr>
        </p:nvGrpSpPr>
        <p:grpSpPr>
          <a:xfrm>
            <a:off x="2904693" y="2029620"/>
            <a:ext cx="8284007" cy="4104758"/>
            <a:chOff x="26788" y="-23455"/>
            <a:chExt cx="6566315" cy="4721919"/>
          </a:xfrm>
        </p:grpSpPr>
        <p:grpSp>
          <p:nvGrpSpPr>
            <p:cNvPr id="275" name="Group 275"/>
            <p:cNvGrpSpPr/>
            <p:nvPr/>
          </p:nvGrpSpPr>
          <p:grpSpPr>
            <a:xfrm>
              <a:off x="26788" y="-23455"/>
              <a:ext cx="6566315" cy="4721919"/>
              <a:chOff x="26790" y="-23453"/>
              <a:chExt cx="6566313" cy="4721917"/>
            </a:xfrm>
          </p:grpSpPr>
          <p:grpSp>
            <p:nvGrpSpPr>
              <p:cNvPr id="272" name="Group 272"/>
              <p:cNvGrpSpPr/>
              <p:nvPr/>
            </p:nvGrpSpPr>
            <p:grpSpPr>
              <a:xfrm>
                <a:off x="630076" y="-23453"/>
                <a:ext cx="5963027" cy="4255619"/>
                <a:chOff x="13602" y="-23451"/>
                <a:chExt cx="5963026" cy="4255617"/>
              </a:xfrm>
            </p:grpSpPr>
            <p:sp>
              <p:nvSpPr>
                <p:cNvPr id="246" name="Shape 246"/>
                <p:cNvSpPr/>
                <p:nvPr/>
              </p:nvSpPr>
              <p:spPr>
                <a:xfrm>
                  <a:off x="13550" y="2993933"/>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120</a:t>
                  </a:r>
                </a:p>
              </p:txBody>
            </p:sp>
            <p:sp>
              <p:nvSpPr>
                <p:cNvPr id="247" name="Shape 247"/>
                <p:cNvSpPr/>
                <p:nvPr/>
              </p:nvSpPr>
              <p:spPr>
                <a:xfrm>
                  <a:off x="13547" y="2239583"/>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140</a:t>
                  </a:r>
                </a:p>
              </p:txBody>
            </p:sp>
            <p:sp>
              <p:nvSpPr>
                <p:cNvPr id="248" name="Shape 248"/>
                <p:cNvSpPr/>
                <p:nvPr/>
              </p:nvSpPr>
              <p:spPr>
                <a:xfrm>
                  <a:off x="13552" y="1485231"/>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160</a:t>
                  </a:r>
                </a:p>
              </p:txBody>
            </p:sp>
            <p:sp>
              <p:nvSpPr>
                <p:cNvPr id="249" name="Shape 249"/>
                <p:cNvSpPr/>
                <p:nvPr/>
              </p:nvSpPr>
              <p:spPr>
                <a:xfrm>
                  <a:off x="13552" y="730879"/>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180</a:t>
                  </a:r>
                </a:p>
              </p:txBody>
            </p:sp>
            <p:sp>
              <p:nvSpPr>
                <p:cNvPr id="250" name="Shape 250"/>
                <p:cNvSpPr/>
                <p:nvPr/>
              </p:nvSpPr>
              <p:spPr>
                <a:xfrm>
                  <a:off x="13552" y="-23474"/>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200</a:t>
                  </a:r>
                </a:p>
              </p:txBody>
            </p:sp>
            <p:sp>
              <p:nvSpPr>
                <p:cNvPr id="251" name="Shape 251"/>
                <p:cNvSpPr/>
                <p:nvPr/>
              </p:nvSpPr>
              <p:spPr>
                <a:xfrm>
                  <a:off x="13552" y="3748283"/>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100</a:t>
                  </a:r>
                </a:p>
              </p:txBody>
            </p:sp>
            <p:grpSp>
              <p:nvGrpSpPr>
                <p:cNvPr id="264" name="Group 264"/>
                <p:cNvGrpSpPr/>
                <p:nvPr/>
              </p:nvGrpSpPr>
              <p:grpSpPr>
                <a:xfrm>
                  <a:off x="356765" y="74893"/>
                  <a:ext cx="5504691" cy="3919195"/>
                  <a:chOff x="0" y="0"/>
                  <a:chExt cx="5504690" cy="3919194"/>
                </a:xfrm>
              </p:grpSpPr>
              <p:sp>
                <p:nvSpPr>
                  <p:cNvPr id="252" name="Shape 252"/>
                  <p:cNvSpPr/>
                  <p:nvPr/>
                </p:nvSpPr>
                <p:spPr>
                  <a:xfrm flipH="1">
                    <a:off x="184576" y="0"/>
                    <a:ext cx="1" cy="3918560"/>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53" name="Shape 253"/>
                  <p:cNvSpPr/>
                  <p:nvPr/>
                </p:nvSpPr>
                <p:spPr>
                  <a:xfrm>
                    <a:off x="-1" y="3022349"/>
                    <a:ext cx="188898" cy="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54" name="Shape 254"/>
                  <p:cNvSpPr/>
                  <p:nvPr/>
                </p:nvSpPr>
                <p:spPr>
                  <a:xfrm>
                    <a:off x="-1" y="1513688"/>
                    <a:ext cx="188898" cy="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55" name="Shape 255"/>
                  <p:cNvSpPr/>
                  <p:nvPr/>
                </p:nvSpPr>
                <p:spPr>
                  <a:xfrm>
                    <a:off x="-1" y="2268019"/>
                    <a:ext cx="188898" cy="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56" name="Shape 256"/>
                  <p:cNvSpPr/>
                  <p:nvPr/>
                </p:nvSpPr>
                <p:spPr>
                  <a:xfrm>
                    <a:off x="-1" y="759358"/>
                    <a:ext cx="188898" cy="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57" name="Shape 257"/>
                  <p:cNvSpPr/>
                  <p:nvPr/>
                </p:nvSpPr>
                <p:spPr>
                  <a:xfrm>
                    <a:off x="-1" y="5028"/>
                    <a:ext cx="188898" cy="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58" name="Shape 258"/>
                  <p:cNvSpPr/>
                  <p:nvPr/>
                </p:nvSpPr>
                <p:spPr>
                  <a:xfrm flipV="1">
                    <a:off x="1247779" y="3777423"/>
                    <a:ext cx="2" cy="14177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59" name="Shape 259"/>
                  <p:cNvSpPr/>
                  <p:nvPr/>
                </p:nvSpPr>
                <p:spPr>
                  <a:xfrm flipV="1">
                    <a:off x="4439293" y="3777423"/>
                    <a:ext cx="2" cy="14177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60" name="Shape 260"/>
                  <p:cNvSpPr/>
                  <p:nvPr/>
                </p:nvSpPr>
                <p:spPr>
                  <a:xfrm flipV="1">
                    <a:off x="2311617" y="3777423"/>
                    <a:ext cx="2" cy="14177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61" name="Shape 261"/>
                  <p:cNvSpPr/>
                  <p:nvPr/>
                </p:nvSpPr>
                <p:spPr>
                  <a:xfrm flipV="1">
                    <a:off x="3375455" y="3777423"/>
                    <a:ext cx="2" cy="14177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62" name="Shape 262"/>
                  <p:cNvSpPr/>
                  <p:nvPr/>
                </p:nvSpPr>
                <p:spPr>
                  <a:xfrm flipV="1">
                    <a:off x="5499732" y="3777423"/>
                    <a:ext cx="2" cy="141772"/>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63" name="Shape 263"/>
                  <p:cNvSpPr/>
                  <p:nvPr/>
                </p:nvSpPr>
                <p:spPr>
                  <a:xfrm flipH="1">
                    <a:off x="0" y="3780080"/>
                    <a:ext cx="5504691" cy="405"/>
                  </a:xfrm>
                  <a:prstGeom prst="line">
                    <a:avLst/>
                  </a:prstGeom>
                  <a:solidFill>
                    <a:srgbClr val="8497B0"/>
                  </a:solidFill>
                  <a:ln w="12700" cap="flat">
                    <a:solidFill>
                      <a:schemeClr val="accent3"/>
                    </a:solidFill>
                    <a:prstDash val="solid"/>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grpSp>
            <p:sp>
              <p:nvSpPr>
                <p:cNvPr id="265" name="Shape 265"/>
                <p:cNvSpPr/>
                <p:nvPr/>
              </p:nvSpPr>
              <p:spPr>
                <a:xfrm>
                  <a:off x="436039" y="4037415"/>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ct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100</a:t>
                  </a:r>
                </a:p>
              </p:txBody>
            </p:sp>
            <p:sp>
              <p:nvSpPr>
                <p:cNvPr id="266" name="Shape 266"/>
                <p:cNvSpPr/>
                <p:nvPr/>
              </p:nvSpPr>
              <p:spPr>
                <a:xfrm>
                  <a:off x="1497713" y="4037413"/>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ct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120</a:t>
                  </a:r>
                </a:p>
              </p:txBody>
            </p:sp>
            <p:sp>
              <p:nvSpPr>
                <p:cNvPr id="267" name="Shape 267"/>
                <p:cNvSpPr/>
                <p:nvPr/>
              </p:nvSpPr>
              <p:spPr>
                <a:xfrm>
                  <a:off x="2559391" y="4037413"/>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ct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140</a:t>
                  </a:r>
                </a:p>
              </p:txBody>
            </p:sp>
            <p:sp>
              <p:nvSpPr>
                <p:cNvPr id="268" name="Shape 268"/>
                <p:cNvSpPr/>
                <p:nvPr/>
              </p:nvSpPr>
              <p:spPr>
                <a:xfrm>
                  <a:off x="3621066" y="4037413"/>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ct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160</a:t>
                  </a:r>
                </a:p>
              </p:txBody>
            </p:sp>
            <p:sp>
              <p:nvSpPr>
                <p:cNvPr id="269" name="Shape 269"/>
                <p:cNvSpPr/>
                <p:nvPr/>
              </p:nvSpPr>
              <p:spPr>
                <a:xfrm>
                  <a:off x="4682741" y="4037413"/>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ct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180</a:t>
                  </a:r>
                </a:p>
              </p:txBody>
            </p:sp>
            <p:sp>
              <p:nvSpPr>
                <p:cNvPr id="270" name="Shape 270"/>
                <p:cNvSpPr/>
                <p:nvPr/>
              </p:nvSpPr>
              <p:spPr>
                <a:xfrm>
                  <a:off x="5744418" y="4037413"/>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ct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200</a:t>
                  </a:r>
                </a:p>
              </p:txBody>
            </p:sp>
            <p:sp>
              <p:nvSpPr>
                <p:cNvPr id="271" name="Shape 271"/>
                <p:cNvSpPr/>
                <p:nvPr/>
              </p:nvSpPr>
              <p:spPr>
                <a:xfrm>
                  <a:off x="13547" y="2434973"/>
                  <a:ext cx="232236" cy="194774"/>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numCol="1" anchor="ctr">
                  <a:spAutoFit/>
                </a:bodyPr>
                <a:lstStyle>
                  <a:lvl1pPr algn="r">
                    <a:defRPr sz="1100">
                      <a:latin typeface="Arial"/>
                      <a:ea typeface="Arial"/>
                      <a:cs typeface="Arial"/>
                      <a:sym typeface="Arial"/>
                    </a:defRPr>
                  </a:lvl1pPr>
                </a:lstStyle>
                <a:p>
                  <a:r>
                    <a:rPr lang="fr-CA" sz="1100" b="0" i="0" strike="noStrike" cap="none" spc="0" baseline="0">
                      <a:solidFill>
                        <a:srgbClr val="000000"/>
                      </a:solidFill>
                      <a:effectLst/>
                      <a:latin typeface="Calibri"/>
                      <a:ea typeface="Calibri"/>
                      <a:cs typeface="Calibri"/>
                    </a:rPr>
                    <a:t>135</a:t>
                  </a:r>
                </a:p>
              </p:txBody>
            </p:sp>
          </p:grpSp>
          <p:sp>
            <p:nvSpPr>
              <p:cNvPr id="273" name="Shape 273"/>
              <p:cNvSpPr/>
              <p:nvPr/>
            </p:nvSpPr>
            <p:spPr>
              <a:xfrm>
                <a:off x="1379127" y="4273557"/>
                <a:ext cx="4942689" cy="424956"/>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45718" tIns="45718" rIns="45718" bIns="45718" numCol="1" anchor="ctr">
                <a:spAutoFit/>
              </a:bodyPr>
              <a:lstStyle>
                <a:lvl1pPr algn="ctr">
                  <a:defRPr b="1">
                    <a:latin typeface="+mj-lt"/>
                    <a:ea typeface="+mj-ea"/>
                    <a:cs typeface="+mj-cs"/>
                    <a:sym typeface="Calibri" panose="020F0502020204030204"/>
                  </a:defRPr>
                </a:lvl1pPr>
              </a:lstStyle>
              <a:p>
                <a:r>
                  <a:rPr lang="fr-CA" sz="1800" b="1" i="0" strike="noStrike" cap="none" spc="0" baseline="0">
                    <a:solidFill>
                      <a:srgbClr val="000000"/>
                    </a:solidFill>
                    <a:effectLst/>
                    <a:latin typeface="Calibri"/>
                    <a:ea typeface="Calibri"/>
                    <a:cs typeface="Calibri"/>
                  </a:rPr>
                  <a:t> Mesure manuelle de la PA en clinique (mm Hg)</a:t>
                </a:r>
              </a:p>
            </p:txBody>
          </p:sp>
          <p:sp>
            <p:nvSpPr>
              <p:cNvPr id="274" name="Shape 274"/>
              <p:cNvSpPr/>
              <p:nvPr/>
            </p:nvSpPr>
            <p:spPr>
              <a:xfrm rot="16200000">
                <a:off x="-1923723" y="1906189"/>
                <a:ext cx="4297280" cy="396346"/>
              </a:xfrm>
              <a:prstGeom prst="rect">
                <a:avLst/>
              </a:prstGeom>
              <a:solidFill>
                <a:srgbClr val="FFFFFF"/>
              </a:solid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45718" tIns="45718" rIns="45718" bIns="45718" numCol="1" anchor="ctr">
                <a:spAutoFit/>
              </a:bodyPr>
              <a:lstStyle>
                <a:lvl1pPr algn="ctr">
                  <a:defRPr b="1">
                    <a:latin typeface="Arial"/>
                    <a:ea typeface="Arial"/>
                    <a:cs typeface="Arial"/>
                    <a:sym typeface="Arial"/>
                  </a:defRPr>
                </a:lvl1pPr>
              </a:lstStyle>
              <a:p>
                <a:r>
                  <a:rPr lang="fr-CA" sz="1800" b="1" i="0" strike="noStrike" cap="none" spc="0" baseline="0">
                    <a:solidFill>
                      <a:srgbClr val="000000"/>
                    </a:solidFill>
                    <a:effectLst/>
                    <a:latin typeface="Calibri"/>
                    <a:ea typeface="Calibri"/>
                    <a:cs typeface="Calibri"/>
                  </a:rPr>
                  <a:t>Mesure ambulatoire de la PA (mm Hg)</a:t>
                </a:r>
              </a:p>
            </p:txBody>
          </p:sp>
        </p:grpSp>
        <p:sp>
          <p:nvSpPr>
            <p:cNvPr id="276" name="Shape 276"/>
            <p:cNvSpPr/>
            <p:nvPr/>
          </p:nvSpPr>
          <p:spPr>
            <a:xfrm flipH="1">
              <a:off x="3286207" y="80078"/>
              <a:ext cx="1" cy="3762414"/>
            </a:xfrm>
            <a:prstGeom prst="line">
              <a:avLst/>
            </a:prstGeom>
            <a:solidFill>
              <a:srgbClr val="8497B0"/>
            </a:solidFill>
            <a:ln w="19050" cap="rnd">
              <a:solidFill>
                <a:schemeClr val="accent2"/>
              </a:solidFill>
              <a:prstDash val="sysDot"/>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77" name="Shape 277"/>
            <p:cNvSpPr/>
            <p:nvPr/>
          </p:nvSpPr>
          <p:spPr>
            <a:xfrm flipH="1" flipV="1">
              <a:off x="986310" y="2533661"/>
              <a:ext cx="5467002" cy="3"/>
            </a:xfrm>
            <a:prstGeom prst="line">
              <a:avLst/>
            </a:prstGeom>
            <a:solidFill>
              <a:srgbClr val="8497B0"/>
            </a:solidFill>
            <a:ln w="19050" cap="rnd">
              <a:solidFill>
                <a:schemeClr val="accent2"/>
              </a:solidFill>
              <a:prstDash val="sysDot"/>
              <a:round/>
            </a:ln>
            <a:effectLst/>
          </p:spPr>
          <p:txBody>
            <a:bodyPr wrap="square" lIns="45718" tIns="45718" rIns="45718" bIns="45718" numCol="1" anchor="t">
              <a:noAutofit/>
            </a:bodyPr>
            <a:lstStyle/>
            <a:p>
              <a:endParaRPr lang="en-CA">
                <a:latin typeface="Calibri" panose="020F0502020204030204"/>
                <a:ea typeface="Calibri" panose="020F0502020204030204"/>
                <a:cs typeface="Calibri" charset="0"/>
              </a:endParaRPr>
            </a:p>
          </p:txBody>
        </p:sp>
        <p:sp>
          <p:nvSpPr>
            <p:cNvPr id="278" name="Shape 278"/>
            <p:cNvSpPr/>
            <p:nvPr/>
          </p:nvSpPr>
          <p:spPr>
            <a:xfrm>
              <a:off x="1171239" y="80077"/>
              <a:ext cx="2077843" cy="2423048"/>
            </a:xfrm>
            <a:prstGeom prst="rect">
              <a:avLst/>
            </a:prstGeom>
            <a:solidFill>
              <a:srgbClr val="203864"/>
            </a:solidFill>
            <a:ln w="12700" cap="flat">
              <a:noFill/>
              <a:miter lim="400000"/>
            </a:ln>
            <a:effectLst/>
          </p:spPr>
          <p:txBody>
            <a:bodyPr wrap="square" lIns="45718" tIns="45718" rIns="45718" bIns="45718" numCol="1" anchor="t">
              <a:noAutofit/>
            </a:bodyPr>
            <a:lstStyle/>
            <a:p>
              <a:pPr algn="ctr">
                <a:lnSpc>
                  <a:spcPct val="90000"/>
                </a:lnSpc>
                <a:defRPr sz="1400" cap="all">
                  <a:solidFill>
                    <a:srgbClr val="FFFFFF"/>
                  </a:solidFill>
                  <a:latin typeface="+mj-lt"/>
                  <a:ea typeface="+mj-ea"/>
                  <a:cs typeface="+mj-cs"/>
                  <a:sym typeface="Calibri" panose="020F0502020204030204"/>
                </a:defRPr>
              </a:pPr>
              <a:endParaRPr lang="en-CA" sz="1400">
                <a:latin typeface="Calibri" panose="020F0502020204030204"/>
                <a:ea typeface="Calibri" panose="020F0502020204030204"/>
                <a:cs typeface="Calibri" charset="0"/>
              </a:endParaRPr>
            </a:p>
          </p:txBody>
        </p:sp>
        <p:sp>
          <p:nvSpPr>
            <p:cNvPr id="279" name="Shape 279"/>
            <p:cNvSpPr/>
            <p:nvPr/>
          </p:nvSpPr>
          <p:spPr>
            <a:xfrm>
              <a:off x="1183765" y="2563223"/>
              <a:ext cx="2077843" cy="1261701"/>
            </a:xfrm>
            <a:prstGeom prst="rect">
              <a:avLst/>
            </a:prstGeom>
            <a:solidFill>
              <a:srgbClr val="203864"/>
            </a:solidFill>
            <a:ln w="12700" cap="flat">
              <a:noFill/>
              <a:miter lim="400000"/>
            </a:ln>
            <a:effectLst/>
          </p:spPr>
          <p:txBody>
            <a:bodyPr wrap="square" lIns="45718" tIns="45718" rIns="45718" bIns="45718" numCol="1" anchor="t">
              <a:noAutofit/>
            </a:bodyPr>
            <a:lstStyle/>
            <a:p>
              <a:pPr algn="ctr">
                <a:lnSpc>
                  <a:spcPct val="90000"/>
                </a:lnSpc>
                <a:defRPr sz="1400" cap="all">
                  <a:solidFill>
                    <a:srgbClr val="FFFFFF"/>
                  </a:solidFill>
                  <a:latin typeface="+mj-lt"/>
                  <a:ea typeface="+mj-ea"/>
                  <a:cs typeface="+mj-cs"/>
                  <a:sym typeface="Calibri" panose="020F0502020204030204"/>
                </a:defRPr>
              </a:pPr>
              <a:endParaRPr lang="en-CA" sz="1400">
                <a:latin typeface="Calibri" panose="020F0502020204030204"/>
                <a:ea typeface="Calibri" panose="020F0502020204030204"/>
                <a:cs typeface="Calibri" charset="0"/>
              </a:endParaRPr>
            </a:p>
          </p:txBody>
        </p:sp>
        <p:sp>
          <p:nvSpPr>
            <p:cNvPr id="280" name="Shape 280"/>
            <p:cNvSpPr/>
            <p:nvPr/>
          </p:nvSpPr>
          <p:spPr>
            <a:xfrm>
              <a:off x="3316759" y="80077"/>
              <a:ext cx="3140692" cy="2423048"/>
            </a:xfrm>
            <a:prstGeom prst="rect">
              <a:avLst/>
            </a:prstGeom>
            <a:solidFill>
              <a:srgbClr val="203864"/>
            </a:solidFill>
            <a:ln w="12700" cap="flat">
              <a:noFill/>
              <a:miter lim="400000"/>
            </a:ln>
            <a:effectLst/>
          </p:spPr>
          <p:txBody>
            <a:bodyPr wrap="square" lIns="45718" tIns="45718" rIns="45718" bIns="45718" numCol="1" anchor="t">
              <a:noAutofit/>
            </a:bodyPr>
            <a:lstStyle/>
            <a:p>
              <a:pPr algn="ctr">
                <a:lnSpc>
                  <a:spcPct val="90000"/>
                </a:lnSpc>
                <a:defRPr sz="1400" cap="all">
                  <a:solidFill>
                    <a:srgbClr val="FFFFFF"/>
                  </a:solidFill>
                  <a:latin typeface="+mj-lt"/>
                  <a:ea typeface="+mj-ea"/>
                  <a:cs typeface="+mj-cs"/>
                  <a:sym typeface="Calibri" panose="020F0502020204030204"/>
                </a:defRPr>
              </a:pPr>
              <a:endParaRPr lang="en-CA" sz="1400">
                <a:latin typeface="Calibri" panose="020F0502020204030204"/>
                <a:ea typeface="Calibri" panose="020F0502020204030204"/>
                <a:cs typeface="Calibri" charset="0"/>
              </a:endParaRPr>
            </a:p>
          </p:txBody>
        </p:sp>
        <p:sp>
          <p:nvSpPr>
            <p:cNvPr id="281" name="Shape 281"/>
            <p:cNvSpPr/>
            <p:nvPr/>
          </p:nvSpPr>
          <p:spPr>
            <a:xfrm>
              <a:off x="3316759" y="2563223"/>
              <a:ext cx="3140692" cy="1261701"/>
            </a:xfrm>
            <a:prstGeom prst="rect">
              <a:avLst/>
            </a:prstGeom>
            <a:solidFill>
              <a:srgbClr val="203864"/>
            </a:solidFill>
            <a:ln w="12700" cap="flat">
              <a:noFill/>
              <a:miter lim="400000"/>
            </a:ln>
            <a:effectLst/>
          </p:spPr>
          <p:txBody>
            <a:bodyPr wrap="square" lIns="45718" tIns="45718" rIns="45718" bIns="45718" numCol="1" anchor="t">
              <a:noAutofit/>
            </a:bodyPr>
            <a:lstStyle/>
            <a:p>
              <a:pPr algn="ctr">
                <a:lnSpc>
                  <a:spcPct val="90000"/>
                </a:lnSpc>
                <a:defRPr sz="1400" cap="all">
                  <a:solidFill>
                    <a:srgbClr val="FFFFFF"/>
                  </a:solidFill>
                  <a:latin typeface="+mj-lt"/>
                  <a:ea typeface="+mj-ea"/>
                  <a:cs typeface="+mj-cs"/>
                  <a:sym typeface="Calibri" panose="020F0502020204030204"/>
                </a:defRPr>
              </a:pPr>
              <a:endParaRPr lang="en-CA" sz="1400">
                <a:latin typeface="Calibri" panose="020F0502020204030204"/>
                <a:ea typeface="Calibri" panose="020F0502020204030204"/>
                <a:cs typeface="Calibri" charset="0"/>
              </a:endParaRPr>
            </a:p>
          </p:txBody>
        </p:sp>
        <p:sp>
          <p:nvSpPr>
            <p:cNvPr id="282" name="Shape 282"/>
            <p:cNvSpPr/>
            <p:nvPr/>
          </p:nvSpPr>
          <p:spPr>
            <a:xfrm>
              <a:off x="3584344" y="964758"/>
              <a:ext cx="2217680" cy="701255"/>
            </a:xfrm>
            <a:prstGeom prst="rect">
              <a:avLst/>
            </a:prstGeom>
            <a:no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square" lIns="0" tIns="0" rIns="0" bIns="0" numCol="1" anchor="ctr">
              <a:spAutoFit/>
            </a:bodyPr>
            <a:lstStyle/>
            <a:p>
              <a: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rgbClr val="FFFFFF"/>
                  </a:solidFill>
                  <a:latin typeface="+mj-lt"/>
                  <a:ea typeface="+mj-ea"/>
                  <a:cs typeface="+mj-cs"/>
                  <a:sym typeface="Calibri" panose="020F0502020204030204"/>
                </a:defRPr>
              </a:pPr>
              <a:r>
                <a:rPr lang="fr-CA" sz="2000" b="0" i="0" strike="noStrike" cap="none" spc="0" baseline="0">
                  <a:solidFill>
                    <a:srgbClr val="FFFFFF"/>
                  </a:solidFill>
                  <a:effectLst/>
                  <a:latin typeface="Calibri"/>
                  <a:ea typeface="Calibri"/>
                  <a:cs typeface="Calibri"/>
                </a:rPr>
                <a:t>HYPERTENSION</a:t>
              </a:r>
            </a:p>
            <a:p>
              <a: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rgbClr val="FFFFFF"/>
                  </a:solidFill>
                  <a:latin typeface="+mj-lt"/>
                  <a:ea typeface="+mj-ea"/>
                  <a:cs typeface="+mj-cs"/>
                  <a:sym typeface="Calibri" panose="020F0502020204030204"/>
                </a:defRPr>
              </a:pPr>
              <a:r>
                <a:rPr lang="fr-CA" sz="2000" b="0" i="0" strike="noStrike" cap="none" spc="0" baseline="0">
                  <a:solidFill>
                    <a:srgbClr val="FFFFFF"/>
                  </a:solidFill>
                  <a:effectLst/>
                  <a:latin typeface="Calibri"/>
                  <a:ea typeface="Calibri"/>
                  <a:cs typeface="Calibri"/>
                </a:rPr>
                <a:t>RÉELLE</a:t>
              </a:r>
            </a:p>
          </p:txBody>
        </p:sp>
        <p:sp>
          <p:nvSpPr>
            <p:cNvPr id="283" name="Shape 283"/>
            <p:cNvSpPr/>
            <p:nvPr/>
          </p:nvSpPr>
          <p:spPr>
            <a:xfrm>
              <a:off x="1328957" y="3008068"/>
              <a:ext cx="1900546" cy="315565"/>
            </a:xfrm>
            <a:prstGeom prst="rect">
              <a:avLst/>
            </a:prstGeom>
            <a:no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square" lIns="0" tIns="0" rIns="0" bIns="0" numCol="1" anchor="ctr">
              <a:spAutoFit/>
            </a:bodyPr>
            <a:lstStyle>
              <a:lvl1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000">
                  <a:solidFill>
                    <a:srgbClr val="FFFFFF"/>
                  </a:solidFill>
                  <a:latin typeface="+mj-lt"/>
                  <a:ea typeface="+mj-ea"/>
                  <a:cs typeface="+mj-cs"/>
                  <a:sym typeface="Calibri" panose="020F0502020204030204"/>
                </a:defRPr>
              </a:lvl1pPr>
            </a:lstStyle>
            <a:p>
              <a:r>
                <a:rPr lang="fr-CA" sz="1800" b="0" i="0" strike="noStrike" cap="none" spc="0" baseline="0">
                  <a:solidFill>
                    <a:srgbClr val="FFFFFF"/>
                  </a:solidFill>
                  <a:effectLst/>
                  <a:latin typeface="Calibri"/>
                  <a:ea typeface="Calibri"/>
                  <a:cs typeface="Calibri"/>
                </a:rPr>
                <a:t>NORMOTENSION</a:t>
              </a:r>
            </a:p>
          </p:txBody>
        </p:sp>
        <p:sp>
          <p:nvSpPr>
            <p:cNvPr id="284" name="Shape 284"/>
            <p:cNvSpPr/>
            <p:nvPr/>
          </p:nvSpPr>
          <p:spPr>
            <a:xfrm>
              <a:off x="3502457" y="2464595"/>
              <a:ext cx="2303910" cy="1402510"/>
            </a:xfrm>
            <a:prstGeom prst="rect">
              <a:avLst/>
            </a:prstGeom>
            <a:no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square" lIns="0" tIns="0" rIns="0" bIns="0" numCol="1" anchor="ctr">
              <a:spAutoFit/>
            </a:bodyPr>
            <a:lstStyle/>
            <a:p>
              <a: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b="1">
                  <a:solidFill>
                    <a:srgbClr val="FFFFFF"/>
                  </a:solidFill>
                  <a:latin typeface="+mj-lt"/>
                  <a:ea typeface="+mj-ea"/>
                  <a:cs typeface="+mj-cs"/>
                  <a:sym typeface="Calibri" panose="020F0502020204030204"/>
                </a:defRPr>
              </a:pPr>
              <a:r>
                <a:rPr lang="fr-CA" sz="2000" b="1" i="0" strike="noStrike" cap="none" spc="0" baseline="0">
                  <a:solidFill>
                    <a:srgbClr val="FFFFFF"/>
                  </a:solidFill>
                  <a:effectLst/>
                  <a:latin typeface="Calibri"/>
                  <a:ea typeface="Calibri"/>
                  <a:cs typeface="Calibri"/>
                </a:rPr>
                <a:t>HYPERTENSION DUE AU </a:t>
              </a:r>
            </a:p>
            <a:p>
              <a: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400" b="1">
                  <a:solidFill>
                    <a:srgbClr val="FFFFFF"/>
                  </a:solidFill>
                  <a:latin typeface="+mj-lt"/>
                  <a:ea typeface="+mj-ea"/>
                  <a:cs typeface="+mj-cs"/>
                  <a:sym typeface="Calibri" panose="020F0502020204030204"/>
                </a:defRPr>
              </a:pPr>
              <a:r>
                <a:rPr lang="fr-CA" sz="2000" b="1" i="0" strike="noStrike" cap="none" spc="0" baseline="0">
                  <a:solidFill>
                    <a:srgbClr val="FFFFFF"/>
                  </a:solidFill>
                  <a:effectLst/>
                  <a:latin typeface="Calibri"/>
                  <a:ea typeface="Calibri"/>
                  <a:cs typeface="Calibri"/>
                </a:rPr>
                <a:t>SYNDROME DU SARRAU BLANC</a:t>
              </a:r>
            </a:p>
          </p:txBody>
        </p:sp>
        <p:sp>
          <p:nvSpPr>
            <p:cNvPr id="285" name="Shape 285"/>
            <p:cNvSpPr/>
            <p:nvPr/>
          </p:nvSpPr>
          <p:spPr>
            <a:xfrm>
              <a:off x="1328956" y="789444"/>
              <a:ext cx="1929746" cy="1051882"/>
            </a:xfrm>
            <a:prstGeom prst="rect">
              <a:avLst/>
            </a:prstGeom>
            <a:noFill/>
            <a:ln w="12700" cap="flat">
              <a:noFill/>
              <a:miter lim="400000"/>
            </a:ln>
            <a:effectLst/>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square" lIns="0" tIns="0" rIns="0" bIns="0" numCol="1" anchor="ctr">
              <a:spAutoFit/>
            </a:bodyPr>
            <a:lstStyle/>
            <a:p>
              <a: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b="1">
                  <a:solidFill>
                    <a:srgbClr val="FFFFFF"/>
                  </a:solidFill>
                  <a:latin typeface="+mj-lt"/>
                  <a:ea typeface="+mj-ea"/>
                  <a:cs typeface="+mj-cs"/>
                  <a:sym typeface="Calibri" panose="020F0502020204030204"/>
                </a:defRPr>
              </a:pPr>
              <a:r>
                <a:rPr lang="fr-CA" sz="2000" b="1" i="0" strike="noStrike" cap="none" spc="0" baseline="0" dirty="0">
                  <a:solidFill>
                    <a:srgbClr val="FFFFFF"/>
                  </a:solidFill>
                  <a:effectLst/>
                  <a:latin typeface="Calibri"/>
                  <a:ea typeface="Calibri"/>
                  <a:cs typeface="Calibri"/>
                </a:rPr>
                <a:t>HYPERTENSION </a:t>
              </a:r>
            </a:p>
            <a:p>
              <a:pPr defTabSz="457200">
                <a:tabLst>
                  <a:tab pos="355600" algn="l"/>
                  <a:tab pos="711200" algn="l"/>
                  <a:tab pos="1066800" algn="l"/>
                  <a:tab pos="1422400" algn="l"/>
                  <a:tab pos="1778000" algn="l"/>
                  <a:tab pos="2133600" algn="l"/>
                  <a:tab pos="2489200" algn="l"/>
                  <a:tab pos="2844800" algn="l"/>
                  <a:tab pos="3200400" algn="l"/>
                  <a:tab pos="3556000" algn="l"/>
                  <a:tab pos="3911600" algn="l"/>
                  <a:tab pos="4267200" algn="l"/>
                </a:tabLst>
                <a:defRPr sz="2200" b="1">
                  <a:solidFill>
                    <a:srgbClr val="FFFFFF"/>
                  </a:solidFill>
                  <a:latin typeface="+mj-lt"/>
                  <a:ea typeface="+mj-ea"/>
                  <a:cs typeface="+mj-cs"/>
                  <a:sym typeface="Calibri" panose="020F0502020204030204"/>
                </a:defRPr>
              </a:pPr>
              <a:r>
                <a:rPr lang="fr-CA" sz="2000" b="1" i="0" strike="noStrike" cap="none" spc="0" baseline="0" dirty="0">
                  <a:solidFill>
                    <a:srgbClr val="FFFFFF"/>
                  </a:solidFill>
                  <a:effectLst/>
                  <a:latin typeface="Calibri"/>
                  <a:ea typeface="Calibri"/>
                  <a:cs typeface="Calibri"/>
                </a:rPr>
                <a:t>SYNDROME DU SARRAU BLANC</a:t>
              </a:r>
            </a:p>
          </p:txBody>
        </p:sp>
      </p:grpSp>
      <p:sp>
        <p:nvSpPr>
          <p:cNvPr id="47" name="Shape 374"/>
          <p:cNvSpPr/>
          <p:nvPr>
            <p:custDataLst>
              <p:tags r:id="rId5"/>
            </p:custDataLst>
          </p:nvPr>
        </p:nvSpPr>
        <p:spPr>
          <a:xfrm>
            <a:off x="2271807" y="6345984"/>
            <a:ext cx="8181468" cy="457196"/>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lIns="45718" tIns="45718" rIns="45718" bIns="45718">
            <a:spAutoFit/>
          </a:bodyPr>
          <a:lstStyle/>
          <a:p>
            <a:pPr algn="r">
              <a:defRPr sz="1100">
                <a:latin typeface="+mj-lt"/>
                <a:ea typeface="+mj-ea"/>
                <a:cs typeface="+mj-cs"/>
                <a:sym typeface="Calibri" panose="020F0502020204030204"/>
              </a:defRPr>
            </a:pPr>
            <a:endParaRPr lang="en-CA" sz="1200">
              <a:latin typeface="Calibri" panose="020F0502020204030204"/>
              <a:ea typeface="Calibri" panose="020F0502020204030204"/>
              <a:cs typeface="Calibri" charset="0"/>
            </a:endParaRPr>
          </a:p>
          <a:p>
            <a:pPr algn="r">
              <a:defRPr sz="1100">
                <a:latin typeface="+mj-lt"/>
                <a:ea typeface="+mj-ea"/>
                <a:cs typeface="+mj-cs"/>
                <a:sym typeface="Calibri" panose="020F0502020204030204"/>
              </a:defRPr>
            </a:pPr>
            <a:r>
              <a:rPr lang="fr-CA" sz="1200" b="0" i="0" strike="noStrike" cap="none" spc="0" baseline="0">
                <a:solidFill>
                  <a:srgbClr val="000000"/>
                </a:solidFill>
                <a:effectLst/>
                <a:latin typeface="Calibri"/>
                <a:ea typeface="Calibri"/>
                <a:cs typeface="Calibri"/>
              </a:rPr>
              <a:t>D’après Pickering TG, </a:t>
            </a:r>
            <a:r>
              <a:rPr lang="fr-CA" sz="1200" b="0" i="1" strike="noStrike" cap="none" spc="0" baseline="0">
                <a:solidFill>
                  <a:srgbClr val="000000"/>
                </a:solidFill>
                <a:effectLst/>
                <a:latin typeface="Calibri"/>
                <a:ea typeface="Calibri"/>
                <a:cs typeface="Calibri"/>
              </a:rPr>
              <a:t>et al</a:t>
            </a:r>
            <a:r>
              <a:rPr lang="fr-CA" sz="1200" b="0" i="0" strike="noStrike" cap="none" spc="0" baseline="0">
                <a:solidFill>
                  <a:srgbClr val="000000"/>
                </a:solidFill>
                <a:effectLst/>
                <a:latin typeface="Calibri"/>
                <a:ea typeface="Calibri"/>
                <a:cs typeface="Calibri"/>
              </a:rPr>
              <a:t>. </a:t>
            </a:r>
            <a:r>
              <a:rPr lang="fr-CA" sz="1200" b="0" i="1" strike="noStrike" cap="none" spc="0" baseline="0">
                <a:solidFill>
                  <a:srgbClr val="000000"/>
                </a:solidFill>
                <a:effectLst/>
                <a:latin typeface="Calibri"/>
                <a:ea typeface="Calibri"/>
                <a:cs typeface="Calibri"/>
              </a:rPr>
              <a:t>Hypertension </a:t>
            </a:r>
            <a:r>
              <a:rPr lang="fr-CA" sz="1200" b="0" i="0" strike="noStrike" cap="none" spc="0" baseline="0">
                <a:solidFill>
                  <a:srgbClr val="000000"/>
                </a:solidFill>
                <a:effectLst/>
                <a:latin typeface="Calibri"/>
                <a:ea typeface="Calibri"/>
                <a:cs typeface="Calibri"/>
              </a:rPr>
              <a:t>2002:40:795-6.</a:t>
            </a:r>
          </a:p>
        </p:txBody>
      </p:sp>
    </p:spTree>
    <p:custDataLst>
      <p:tags r:id="rId1"/>
    </p:custDataLst>
    <p:extLst>
      <p:ext uri="{BB962C8B-B14F-4D97-AF65-F5344CB8AC3E}">
        <p14:creationId xmlns:p14="http://schemas.microsoft.com/office/powerpoint/2010/main" val="4007675791"/>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 name="Shape 398"/>
          <p:cNvSpPr/>
          <p:nvPr>
            <p:custDataLst>
              <p:tags r:id="rId2"/>
            </p:custDataLst>
          </p:nvPr>
        </p:nvSpPr>
        <p:spPr>
          <a:xfrm>
            <a:off x="3787155" y="4933507"/>
            <a:ext cx="5072064" cy="1590"/>
          </a:xfrm>
          <a:prstGeom prst="line">
            <a:avLst/>
          </a:prstGeom>
          <a:ln w="15875">
            <a:solidFill>
              <a:srgbClr val="AF2328"/>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399" name="Shape 399"/>
          <p:cNvSpPr/>
          <p:nvPr>
            <p:custDataLst>
              <p:tags r:id="rId3"/>
            </p:custDataLst>
          </p:nvPr>
        </p:nvSpPr>
        <p:spPr>
          <a:xfrm>
            <a:off x="3787155" y="4503296"/>
            <a:ext cx="5072064" cy="1586"/>
          </a:xfrm>
          <a:prstGeom prst="line">
            <a:avLst/>
          </a:prstGeom>
          <a:ln w="15875">
            <a:solidFill>
              <a:srgbClr val="AF2328"/>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00" name="Shape 400"/>
          <p:cNvSpPr/>
          <p:nvPr>
            <p:custDataLst>
              <p:tags r:id="rId4"/>
            </p:custDataLst>
          </p:nvPr>
        </p:nvSpPr>
        <p:spPr>
          <a:xfrm>
            <a:off x="3787155" y="4058796"/>
            <a:ext cx="5072064" cy="1586"/>
          </a:xfrm>
          <a:prstGeom prst="line">
            <a:avLst/>
          </a:prstGeom>
          <a:ln w="15875">
            <a:solidFill>
              <a:srgbClr val="AF2328"/>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01" name="Shape 401"/>
          <p:cNvSpPr/>
          <p:nvPr>
            <p:custDataLst>
              <p:tags r:id="rId5"/>
            </p:custDataLst>
          </p:nvPr>
        </p:nvSpPr>
        <p:spPr>
          <a:xfrm>
            <a:off x="3787155" y="3628582"/>
            <a:ext cx="5072064" cy="1590"/>
          </a:xfrm>
          <a:prstGeom prst="line">
            <a:avLst/>
          </a:prstGeom>
          <a:ln w="15875">
            <a:solidFill>
              <a:srgbClr val="AF2328"/>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02" name="Shape 402"/>
          <p:cNvSpPr/>
          <p:nvPr>
            <p:custDataLst>
              <p:tags r:id="rId6"/>
            </p:custDataLst>
          </p:nvPr>
        </p:nvSpPr>
        <p:spPr>
          <a:xfrm>
            <a:off x="3787155" y="3185674"/>
            <a:ext cx="5072064" cy="1587"/>
          </a:xfrm>
          <a:prstGeom prst="line">
            <a:avLst/>
          </a:prstGeom>
          <a:ln w="15875">
            <a:solidFill>
              <a:srgbClr val="AF2328"/>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03" name="Shape 403"/>
          <p:cNvSpPr/>
          <p:nvPr>
            <p:custDataLst>
              <p:tags r:id="rId7"/>
            </p:custDataLst>
          </p:nvPr>
        </p:nvSpPr>
        <p:spPr>
          <a:xfrm>
            <a:off x="3787155" y="2755457"/>
            <a:ext cx="5072064" cy="1590"/>
          </a:xfrm>
          <a:prstGeom prst="line">
            <a:avLst/>
          </a:prstGeom>
          <a:ln w="15875">
            <a:solidFill>
              <a:srgbClr val="AF2328"/>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04" name="Shape 404"/>
          <p:cNvSpPr/>
          <p:nvPr>
            <p:custDataLst>
              <p:tags r:id="rId8"/>
            </p:custDataLst>
          </p:nvPr>
        </p:nvSpPr>
        <p:spPr>
          <a:xfrm>
            <a:off x="3787155" y="2310957"/>
            <a:ext cx="5072064" cy="1590"/>
          </a:xfrm>
          <a:prstGeom prst="line">
            <a:avLst/>
          </a:prstGeom>
          <a:ln w="15875">
            <a:solidFill>
              <a:srgbClr val="AF2328"/>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05" name="Shape 405"/>
          <p:cNvSpPr/>
          <p:nvPr>
            <p:custDataLst>
              <p:tags r:id="rId9"/>
            </p:custDataLst>
          </p:nvPr>
        </p:nvSpPr>
        <p:spPr>
          <a:xfrm>
            <a:off x="3923680" y="4401695"/>
            <a:ext cx="981076" cy="974726"/>
          </a:xfrm>
          <a:prstGeom prst="rect">
            <a:avLst/>
          </a:prstGeom>
          <a:gradFill>
            <a:gsLst>
              <a:gs pos="0">
                <a:schemeClr val="tx2"/>
              </a:gs>
              <a:gs pos="50000">
                <a:schemeClr val="bg2">
                  <a:lumMod val="60000"/>
                  <a:lumOff val="40000"/>
                  <a:shade val="67500"/>
                  <a:satMod val="115000"/>
                </a:schemeClr>
              </a:gs>
              <a:gs pos="100000">
                <a:schemeClr val="bg2">
                  <a:lumMod val="60000"/>
                  <a:lumOff val="40000"/>
                  <a:shade val="100000"/>
                  <a:satMod val="115000"/>
                </a:schemeClr>
              </a:gs>
            </a:gsLst>
            <a:lin ang="13500000" scaled="1"/>
          </a:gradFill>
          <a:ln w="12700">
            <a:miter lim="400000"/>
          </a:ln>
        </p:spPr>
        <p:txBody>
          <a:bodyPr lIns="45718" tIns="45718" rIns="45718" bIns="45718"/>
          <a:lstStyle/>
          <a:p>
            <a:pPr>
              <a:defRPr>
                <a:solidFill>
                  <a:srgbClr val="FFFFFF"/>
                </a:solidFill>
              </a:defRPr>
            </a:pPr>
            <a:endParaRPr lang="en-CA">
              <a:latin typeface="Calibri" panose="020F0502020204030204"/>
              <a:ea typeface="Calibri" panose="020F0502020204030204"/>
              <a:cs typeface="Calibri" charset="0"/>
            </a:endParaRPr>
          </a:p>
        </p:txBody>
      </p:sp>
      <p:sp>
        <p:nvSpPr>
          <p:cNvPr id="406" name="Shape 406"/>
          <p:cNvSpPr/>
          <p:nvPr>
            <p:custDataLst>
              <p:tags r:id="rId10"/>
            </p:custDataLst>
          </p:nvPr>
        </p:nvSpPr>
        <p:spPr>
          <a:xfrm>
            <a:off x="5190505" y="4312795"/>
            <a:ext cx="982664" cy="1063626"/>
          </a:xfrm>
          <a:prstGeom prst="rect">
            <a:avLst/>
          </a:prstGeom>
          <a:gradFill>
            <a:gsLst>
              <a:gs pos="0">
                <a:schemeClr val="tx2"/>
              </a:gs>
              <a:gs pos="50000">
                <a:schemeClr val="bg2">
                  <a:lumMod val="60000"/>
                  <a:lumOff val="40000"/>
                  <a:shade val="67500"/>
                  <a:satMod val="115000"/>
                </a:schemeClr>
              </a:gs>
              <a:gs pos="100000">
                <a:schemeClr val="bg2">
                  <a:lumMod val="60000"/>
                  <a:lumOff val="40000"/>
                  <a:shade val="100000"/>
                  <a:satMod val="115000"/>
                </a:schemeClr>
              </a:gs>
            </a:gsLst>
            <a:lin ang="13500000" scaled="1"/>
          </a:gradFill>
          <a:ln w="12700">
            <a:miter lim="400000"/>
          </a:ln>
        </p:spPr>
        <p:txBody>
          <a:bodyPr lIns="45718" tIns="45718" rIns="45718" bIns="45718"/>
          <a:lstStyle/>
          <a:p>
            <a:pPr>
              <a:defRPr>
                <a:solidFill>
                  <a:srgbClr val="FFFFFF"/>
                </a:solidFill>
              </a:defRPr>
            </a:pPr>
            <a:endParaRPr lang="en-CA">
              <a:latin typeface="Calibri" panose="020F0502020204030204"/>
              <a:ea typeface="Calibri" panose="020F0502020204030204"/>
              <a:cs typeface="Calibri" charset="0"/>
            </a:endParaRPr>
          </a:p>
        </p:txBody>
      </p:sp>
      <p:sp>
        <p:nvSpPr>
          <p:cNvPr id="407" name="Shape 407"/>
          <p:cNvSpPr/>
          <p:nvPr>
            <p:custDataLst>
              <p:tags r:id="rId11"/>
            </p:custDataLst>
          </p:nvPr>
        </p:nvSpPr>
        <p:spPr>
          <a:xfrm>
            <a:off x="6458918" y="3134874"/>
            <a:ext cx="981076" cy="2241551"/>
          </a:xfrm>
          <a:prstGeom prst="rect">
            <a:avLst/>
          </a:prstGeom>
          <a:gradFill>
            <a:gsLst>
              <a:gs pos="0">
                <a:schemeClr val="tx2"/>
              </a:gs>
              <a:gs pos="50000">
                <a:schemeClr val="bg2">
                  <a:lumMod val="60000"/>
                  <a:lumOff val="40000"/>
                  <a:shade val="67500"/>
                  <a:satMod val="115000"/>
                </a:schemeClr>
              </a:gs>
              <a:gs pos="100000">
                <a:schemeClr val="bg2">
                  <a:lumMod val="60000"/>
                  <a:lumOff val="40000"/>
                  <a:shade val="100000"/>
                  <a:satMod val="115000"/>
                </a:schemeClr>
              </a:gs>
            </a:gsLst>
            <a:lin ang="13500000" scaled="1"/>
          </a:gradFill>
          <a:ln w="12700">
            <a:miter lim="400000"/>
          </a:ln>
        </p:spPr>
        <p:txBody>
          <a:bodyPr lIns="45718" tIns="45718" rIns="45718" bIns="45718"/>
          <a:lstStyle/>
          <a:p>
            <a:pPr>
              <a:defRPr>
                <a:solidFill>
                  <a:srgbClr val="FFFFFF"/>
                </a:solidFill>
              </a:defRPr>
            </a:pPr>
            <a:endParaRPr lang="en-CA">
              <a:latin typeface="Calibri" panose="020F0502020204030204"/>
              <a:ea typeface="Calibri" panose="020F0502020204030204"/>
              <a:cs typeface="Calibri" charset="0"/>
            </a:endParaRPr>
          </a:p>
        </p:txBody>
      </p:sp>
      <p:sp>
        <p:nvSpPr>
          <p:cNvPr id="408" name="Shape 408"/>
          <p:cNvSpPr/>
          <p:nvPr>
            <p:custDataLst>
              <p:tags r:id="rId12"/>
            </p:custDataLst>
          </p:nvPr>
        </p:nvSpPr>
        <p:spPr>
          <a:xfrm>
            <a:off x="7727330" y="2691960"/>
            <a:ext cx="981076" cy="2684465"/>
          </a:xfrm>
          <a:prstGeom prst="rect">
            <a:avLst/>
          </a:prstGeom>
          <a:gradFill>
            <a:gsLst>
              <a:gs pos="0">
                <a:schemeClr val="tx2"/>
              </a:gs>
              <a:gs pos="50000">
                <a:schemeClr val="bg2">
                  <a:lumMod val="60000"/>
                  <a:lumOff val="40000"/>
                  <a:shade val="67500"/>
                  <a:satMod val="115000"/>
                </a:schemeClr>
              </a:gs>
              <a:gs pos="100000">
                <a:schemeClr val="bg2">
                  <a:lumMod val="60000"/>
                  <a:lumOff val="40000"/>
                  <a:shade val="100000"/>
                  <a:satMod val="115000"/>
                </a:schemeClr>
              </a:gs>
            </a:gsLst>
            <a:lin ang="13500000" scaled="1"/>
          </a:gradFill>
          <a:ln w="12700">
            <a:miter lim="400000"/>
          </a:ln>
        </p:spPr>
        <p:txBody>
          <a:bodyPr lIns="45718" tIns="45718" rIns="45718" bIns="45718"/>
          <a:lstStyle/>
          <a:p>
            <a:pPr>
              <a:defRPr>
                <a:solidFill>
                  <a:srgbClr val="FFFFFF"/>
                </a:solidFill>
              </a:defRPr>
            </a:pPr>
            <a:endParaRPr lang="en-CA">
              <a:latin typeface="Calibri" panose="020F0502020204030204"/>
              <a:ea typeface="Calibri" panose="020F0502020204030204"/>
              <a:cs typeface="Calibri" charset="0"/>
            </a:endParaRPr>
          </a:p>
        </p:txBody>
      </p:sp>
      <p:sp>
        <p:nvSpPr>
          <p:cNvPr id="409" name="Shape 409"/>
          <p:cNvSpPr/>
          <p:nvPr>
            <p:custDataLst>
              <p:tags r:id="rId13"/>
            </p:custDataLst>
          </p:nvPr>
        </p:nvSpPr>
        <p:spPr>
          <a:xfrm>
            <a:off x="3787154" y="2310957"/>
            <a:ext cx="1590" cy="3065464"/>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10" name="Shape 410"/>
          <p:cNvSpPr/>
          <p:nvPr>
            <p:custDataLst>
              <p:tags r:id="rId14"/>
            </p:custDataLst>
          </p:nvPr>
        </p:nvSpPr>
        <p:spPr>
          <a:xfrm>
            <a:off x="3710958" y="5376420"/>
            <a:ext cx="76201" cy="1588"/>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11" name="Shape 411"/>
          <p:cNvSpPr/>
          <p:nvPr>
            <p:custDataLst>
              <p:tags r:id="rId15"/>
            </p:custDataLst>
          </p:nvPr>
        </p:nvSpPr>
        <p:spPr>
          <a:xfrm>
            <a:off x="3710958" y="4933510"/>
            <a:ext cx="76201" cy="1589"/>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12" name="Shape 412"/>
          <p:cNvSpPr/>
          <p:nvPr>
            <p:custDataLst>
              <p:tags r:id="rId16"/>
            </p:custDataLst>
          </p:nvPr>
        </p:nvSpPr>
        <p:spPr>
          <a:xfrm>
            <a:off x="3710958" y="4503295"/>
            <a:ext cx="76201" cy="1588"/>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13" name="Shape 413"/>
          <p:cNvSpPr/>
          <p:nvPr>
            <p:custDataLst>
              <p:tags r:id="rId17"/>
            </p:custDataLst>
          </p:nvPr>
        </p:nvSpPr>
        <p:spPr>
          <a:xfrm>
            <a:off x="3710958" y="4058795"/>
            <a:ext cx="76201" cy="1588"/>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14" name="Shape 414"/>
          <p:cNvSpPr/>
          <p:nvPr>
            <p:custDataLst>
              <p:tags r:id="rId18"/>
            </p:custDataLst>
          </p:nvPr>
        </p:nvSpPr>
        <p:spPr>
          <a:xfrm>
            <a:off x="3710958" y="3628585"/>
            <a:ext cx="76201" cy="1589"/>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15" name="Shape 415"/>
          <p:cNvSpPr/>
          <p:nvPr>
            <p:custDataLst>
              <p:tags r:id="rId19"/>
            </p:custDataLst>
          </p:nvPr>
        </p:nvSpPr>
        <p:spPr>
          <a:xfrm>
            <a:off x="3710958" y="3185671"/>
            <a:ext cx="76201" cy="1588"/>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16" name="Shape 416"/>
          <p:cNvSpPr/>
          <p:nvPr>
            <p:custDataLst>
              <p:tags r:id="rId20"/>
            </p:custDataLst>
          </p:nvPr>
        </p:nvSpPr>
        <p:spPr>
          <a:xfrm>
            <a:off x="3710958" y="2755460"/>
            <a:ext cx="76201" cy="1589"/>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17" name="Shape 417"/>
          <p:cNvSpPr/>
          <p:nvPr>
            <p:custDataLst>
              <p:tags r:id="rId21"/>
            </p:custDataLst>
          </p:nvPr>
        </p:nvSpPr>
        <p:spPr>
          <a:xfrm>
            <a:off x="3710958" y="2310960"/>
            <a:ext cx="76201" cy="1589"/>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18" name="Shape 418"/>
          <p:cNvSpPr/>
          <p:nvPr>
            <p:custDataLst>
              <p:tags r:id="rId22"/>
            </p:custDataLst>
          </p:nvPr>
        </p:nvSpPr>
        <p:spPr>
          <a:xfrm>
            <a:off x="3787155" y="5376421"/>
            <a:ext cx="5072064" cy="1586"/>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19" name="Shape 419"/>
          <p:cNvSpPr/>
          <p:nvPr>
            <p:custDataLst>
              <p:tags r:id="rId23"/>
            </p:custDataLst>
          </p:nvPr>
        </p:nvSpPr>
        <p:spPr>
          <a:xfrm flipV="1">
            <a:off x="3787158" y="5376423"/>
            <a:ext cx="1589" cy="50801"/>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20" name="Shape 420"/>
          <p:cNvSpPr/>
          <p:nvPr>
            <p:custDataLst>
              <p:tags r:id="rId24"/>
            </p:custDataLst>
          </p:nvPr>
        </p:nvSpPr>
        <p:spPr>
          <a:xfrm flipV="1">
            <a:off x="5055567" y="5376423"/>
            <a:ext cx="1588" cy="50801"/>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21" name="Shape 421"/>
          <p:cNvSpPr/>
          <p:nvPr>
            <p:custDataLst>
              <p:tags r:id="rId25"/>
            </p:custDataLst>
          </p:nvPr>
        </p:nvSpPr>
        <p:spPr>
          <a:xfrm flipV="1">
            <a:off x="6323983" y="5376423"/>
            <a:ext cx="1589" cy="50801"/>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22" name="Shape 422"/>
          <p:cNvSpPr/>
          <p:nvPr>
            <p:custDataLst>
              <p:tags r:id="rId26"/>
            </p:custDataLst>
          </p:nvPr>
        </p:nvSpPr>
        <p:spPr>
          <a:xfrm flipV="1">
            <a:off x="7592392" y="5376423"/>
            <a:ext cx="1588" cy="50801"/>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23" name="Shape 423"/>
          <p:cNvSpPr/>
          <p:nvPr>
            <p:custDataLst>
              <p:tags r:id="rId27"/>
            </p:custDataLst>
          </p:nvPr>
        </p:nvSpPr>
        <p:spPr>
          <a:xfrm flipV="1">
            <a:off x="8859218" y="5376423"/>
            <a:ext cx="1588" cy="50801"/>
          </a:xfrm>
          <a:prstGeom prst="line">
            <a:avLst/>
          </a:prstGeom>
          <a:ln w="15875">
            <a:solidFill>
              <a:srgbClr val="FFFFFF"/>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24" name="Shape 424"/>
          <p:cNvSpPr/>
          <p:nvPr>
            <p:custDataLst>
              <p:tags r:id="rId28"/>
            </p:custDataLst>
          </p:nvPr>
        </p:nvSpPr>
        <p:spPr>
          <a:xfrm>
            <a:off x="3656980" y="5255770"/>
            <a:ext cx="91392" cy="215494"/>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a:spAutoFit/>
          </a:bodyPr>
          <a:lstStyle>
            <a:lvl1pPr defTabSz="457200">
              <a:spcBef>
                <a:spcPts val="800"/>
              </a:spcBef>
              <a:defRPr sz="1400">
                <a:latin typeface="+mj-lt"/>
                <a:ea typeface="+mj-ea"/>
                <a:cs typeface="+mj-cs"/>
                <a:sym typeface="Calibri" panose="020F0502020204030204"/>
              </a:defRPr>
            </a:lvl1pPr>
          </a:lstStyle>
          <a:p>
            <a:r>
              <a:rPr lang="fr-CA" sz="1400" b="0" i="0" strike="noStrike" cap="none" spc="0" baseline="0">
                <a:solidFill>
                  <a:srgbClr val="000000"/>
                </a:solidFill>
                <a:effectLst/>
                <a:latin typeface="Calibri"/>
                <a:ea typeface="Calibri"/>
                <a:cs typeface="Calibri"/>
              </a:rPr>
              <a:t>0</a:t>
            </a:r>
          </a:p>
        </p:txBody>
      </p:sp>
      <p:sp>
        <p:nvSpPr>
          <p:cNvPr id="425" name="Shape 425"/>
          <p:cNvSpPr/>
          <p:nvPr>
            <p:custDataLst>
              <p:tags r:id="rId29"/>
            </p:custDataLst>
          </p:nvPr>
        </p:nvSpPr>
        <p:spPr>
          <a:xfrm>
            <a:off x="3656980" y="4811270"/>
            <a:ext cx="91392" cy="215494"/>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a:spAutoFit/>
          </a:bodyPr>
          <a:lstStyle>
            <a:lvl1pPr defTabSz="457200">
              <a:spcBef>
                <a:spcPts val="800"/>
              </a:spcBef>
              <a:defRPr sz="1400">
                <a:latin typeface="+mj-lt"/>
                <a:ea typeface="+mj-ea"/>
                <a:cs typeface="+mj-cs"/>
                <a:sym typeface="Calibri" panose="020F0502020204030204"/>
              </a:defRPr>
            </a:lvl1pPr>
          </a:lstStyle>
          <a:p>
            <a:r>
              <a:rPr lang="fr-CA" sz="1400" b="0" i="0" strike="noStrike" cap="none" spc="0" baseline="0">
                <a:solidFill>
                  <a:srgbClr val="000000"/>
                </a:solidFill>
                <a:effectLst/>
                <a:latin typeface="Calibri"/>
                <a:ea typeface="Calibri"/>
                <a:cs typeface="Calibri"/>
              </a:rPr>
              <a:t>5</a:t>
            </a:r>
          </a:p>
        </p:txBody>
      </p:sp>
      <p:sp>
        <p:nvSpPr>
          <p:cNvPr id="426" name="Shape 426"/>
          <p:cNvSpPr/>
          <p:nvPr>
            <p:custDataLst>
              <p:tags r:id="rId30"/>
            </p:custDataLst>
          </p:nvPr>
        </p:nvSpPr>
        <p:spPr>
          <a:xfrm>
            <a:off x="3520455" y="4400107"/>
            <a:ext cx="182785" cy="215494"/>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a:spAutoFit/>
          </a:bodyPr>
          <a:lstStyle>
            <a:lvl1pPr defTabSz="457200">
              <a:spcBef>
                <a:spcPts val="800"/>
              </a:spcBef>
              <a:defRPr sz="1400">
                <a:latin typeface="+mj-lt"/>
                <a:ea typeface="+mj-ea"/>
                <a:cs typeface="+mj-cs"/>
                <a:sym typeface="Calibri" panose="020F0502020204030204"/>
              </a:defRPr>
            </a:lvl1pPr>
          </a:lstStyle>
          <a:p>
            <a:r>
              <a:rPr lang="fr-CA" sz="1400" b="0" i="0" strike="noStrike" cap="none" spc="0" baseline="0">
                <a:solidFill>
                  <a:srgbClr val="000000"/>
                </a:solidFill>
                <a:effectLst/>
                <a:latin typeface="Calibri"/>
                <a:ea typeface="Calibri"/>
                <a:cs typeface="Calibri"/>
              </a:rPr>
              <a:t>10</a:t>
            </a:r>
          </a:p>
        </p:txBody>
      </p:sp>
      <p:sp>
        <p:nvSpPr>
          <p:cNvPr id="427" name="Shape 427"/>
          <p:cNvSpPr/>
          <p:nvPr>
            <p:custDataLst>
              <p:tags r:id="rId31"/>
            </p:custDataLst>
          </p:nvPr>
        </p:nvSpPr>
        <p:spPr>
          <a:xfrm>
            <a:off x="3520455" y="3938145"/>
            <a:ext cx="182785" cy="215494"/>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a:spAutoFit/>
          </a:bodyPr>
          <a:lstStyle>
            <a:lvl1pPr defTabSz="457200">
              <a:spcBef>
                <a:spcPts val="800"/>
              </a:spcBef>
              <a:defRPr sz="1400">
                <a:latin typeface="+mj-lt"/>
                <a:ea typeface="+mj-ea"/>
                <a:cs typeface="+mj-cs"/>
                <a:sym typeface="Calibri" panose="020F0502020204030204"/>
              </a:defRPr>
            </a:lvl1pPr>
          </a:lstStyle>
          <a:p>
            <a:r>
              <a:rPr lang="fr-CA" sz="1400" b="0" i="0" strike="noStrike" cap="none" spc="0" baseline="0">
                <a:solidFill>
                  <a:srgbClr val="000000"/>
                </a:solidFill>
                <a:effectLst/>
                <a:latin typeface="Calibri"/>
                <a:ea typeface="Calibri"/>
                <a:cs typeface="Calibri"/>
              </a:rPr>
              <a:t>15</a:t>
            </a:r>
          </a:p>
        </p:txBody>
      </p:sp>
      <p:sp>
        <p:nvSpPr>
          <p:cNvPr id="428" name="Shape 428"/>
          <p:cNvSpPr/>
          <p:nvPr>
            <p:custDataLst>
              <p:tags r:id="rId32"/>
            </p:custDataLst>
          </p:nvPr>
        </p:nvSpPr>
        <p:spPr>
          <a:xfrm>
            <a:off x="3520455" y="3507932"/>
            <a:ext cx="182785" cy="215494"/>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a:spAutoFit/>
          </a:bodyPr>
          <a:lstStyle>
            <a:lvl1pPr defTabSz="457200">
              <a:spcBef>
                <a:spcPts val="800"/>
              </a:spcBef>
              <a:defRPr sz="1400">
                <a:latin typeface="+mj-lt"/>
                <a:ea typeface="+mj-ea"/>
                <a:cs typeface="+mj-cs"/>
                <a:sym typeface="Calibri" panose="020F0502020204030204"/>
              </a:defRPr>
            </a:lvl1pPr>
          </a:lstStyle>
          <a:p>
            <a:r>
              <a:rPr lang="fr-CA" sz="1400" b="0" i="0" strike="noStrike" cap="none" spc="0" baseline="0">
                <a:solidFill>
                  <a:srgbClr val="000000"/>
                </a:solidFill>
                <a:effectLst/>
                <a:latin typeface="Calibri"/>
                <a:ea typeface="Calibri"/>
                <a:cs typeface="Calibri"/>
              </a:rPr>
              <a:t>20</a:t>
            </a:r>
          </a:p>
        </p:txBody>
      </p:sp>
      <p:sp>
        <p:nvSpPr>
          <p:cNvPr id="429" name="Shape 429"/>
          <p:cNvSpPr/>
          <p:nvPr>
            <p:custDataLst>
              <p:tags r:id="rId33"/>
            </p:custDataLst>
          </p:nvPr>
        </p:nvSpPr>
        <p:spPr>
          <a:xfrm>
            <a:off x="3520455" y="3063432"/>
            <a:ext cx="182785" cy="215494"/>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a:spAutoFit/>
          </a:bodyPr>
          <a:lstStyle>
            <a:lvl1pPr defTabSz="457200">
              <a:spcBef>
                <a:spcPts val="800"/>
              </a:spcBef>
              <a:defRPr sz="1400">
                <a:latin typeface="+mj-lt"/>
                <a:ea typeface="+mj-ea"/>
                <a:cs typeface="+mj-cs"/>
                <a:sym typeface="Calibri" panose="020F0502020204030204"/>
              </a:defRPr>
            </a:lvl1pPr>
          </a:lstStyle>
          <a:p>
            <a:r>
              <a:rPr lang="fr-CA" sz="1400" b="0" i="0" strike="noStrike" cap="none" spc="0" baseline="0">
                <a:solidFill>
                  <a:srgbClr val="000000"/>
                </a:solidFill>
                <a:effectLst/>
                <a:latin typeface="Calibri"/>
                <a:ea typeface="Calibri"/>
                <a:cs typeface="Calibri"/>
              </a:rPr>
              <a:t>25</a:t>
            </a:r>
          </a:p>
        </p:txBody>
      </p:sp>
      <p:sp>
        <p:nvSpPr>
          <p:cNvPr id="430" name="Shape 430"/>
          <p:cNvSpPr/>
          <p:nvPr>
            <p:custDataLst>
              <p:tags r:id="rId34"/>
            </p:custDataLst>
          </p:nvPr>
        </p:nvSpPr>
        <p:spPr>
          <a:xfrm>
            <a:off x="3520455" y="2633221"/>
            <a:ext cx="182785" cy="215494"/>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a:spAutoFit/>
          </a:bodyPr>
          <a:lstStyle>
            <a:lvl1pPr defTabSz="457200">
              <a:spcBef>
                <a:spcPts val="800"/>
              </a:spcBef>
              <a:defRPr sz="1400">
                <a:latin typeface="+mj-lt"/>
                <a:ea typeface="+mj-ea"/>
                <a:cs typeface="+mj-cs"/>
                <a:sym typeface="Calibri" panose="020F0502020204030204"/>
              </a:defRPr>
            </a:lvl1pPr>
          </a:lstStyle>
          <a:p>
            <a:r>
              <a:rPr lang="fr-CA" sz="1400" b="0" i="0" strike="noStrike" cap="none" spc="0" baseline="0">
                <a:solidFill>
                  <a:srgbClr val="000000"/>
                </a:solidFill>
                <a:effectLst/>
                <a:latin typeface="Calibri"/>
                <a:ea typeface="Calibri"/>
                <a:cs typeface="Calibri"/>
              </a:rPr>
              <a:t>30</a:t>
            </a:r>
          </a:p>
        </p:txBody>
      </p:sp>
      <p:sp>
        <p:nvSpPr>
          <p:cNvPr id="431" name="Shape 431"/>
          <p:cNvSpPr/>
          <p:nvPr>
            <p:custDataLst>
              <p:tags r:id="rId35"/>
            </p:custDataLst>
          </p:nvPr>
        </p:nvSpPr>
        <p:spPr>
          <a:xfrm>
            <a:off x="3520455" y="2190307"/>
            <a:ext cx="182785" cy="215494"/>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a:spAutoFit/>
          </a:bodyPr>
          <a:lstStyle>
            <a:lvl1pPr defTabSz="457200">
              <a:spcBef>
                <a:spcPts val="800"/>
              </a:spcBef>
              <a:defRPr sz="1400">
                <a:latin typeface="+mj-lt"/>
                <a:ea typeface="+mj-ea"/>
                <a:cs typeface="+mj-cs"/>
                <a:sym typeface="Calibri" panose="020F0502020204030204"/>
              </a:defRPr>
            </a:lvl1pPr>
          </a:lstStyle>
          <a:p>
            <a:r>
              <a:rPr lang="fr-CA" sz="1400" b="0" i="0" strike="noStrike" cap="none" spc="0" baseline="0">
                <a:solidFill>
                  <a:srgbClr val="000000"/>
                </a:solidFill>
                <a:effectLst/>
                <a:latin typeface="Calibri"/>
                <a:ea typeface="Calibri"/>
                <a:cs typeface="Calibri"/>
              </a:rPr>
              <a:t>35</a:t>
            </a:r>
          </a:p>
        </p:txBody>
      </p:sp>
      <p:sp>
        <p:nvSpPr>
          <p:cNvPr id="432" name="Shape 432"/>
          <p:cNvSpPr/>
          <p:nvPr>
            <p:custDataLst>
              <p:tags r:id="rId36"/>
            </p:custDataLst>
          </p:nvPr>
        </p:nvSpPr>
        <p:spPr>
          <a:xfrm>
            <a:off x="3923683" y="5454845"/>
            <a:ext cx="961443" cy="213360"/>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lIns="0" tIns="0" rIns="0" bIns="0">
            <a:spAutoFit/>
          </a:bodyPr>
          <a:lstStyle>
            <a:lvl1pPr algn="ctr" defTabSz="457200">
              <a:spcBef>
                <a:spcPts val="800"/>
              </a:spcBef>
              <a:defRPr sz="1400" b="1">
                <a:latin typeface="+mj-lt"/>
                <a:ea typeface="+mj-ea"/>
                <a:cs typeface="+mj-cs"/>
                <a:sym typeface="Calibri" panose="020F0502020204030204"/>
              </a:defRPr>
            </a:lvl1pPr>
          </a:lstStyle>
          <a:p>
            <a:r>
              <a:rPr lang="fr-CA" sz="1400" b="1" i="0" strike="noStrike" cap="none" spc="0" baseline="0">
                <a:solidFill>
                  <a:srgbClr val="000000"/>
                </a:solidFill>
                <a:effectLst/>
                <a:latin typeface="Calibri"/>
                <a:ea typeface="Calibri"/>
                <a:cs typeface="Calibri"/>
              </a:rPr>
              <a:t>Normale</a:t>
            </a:r>
          </a:p>
        </p:txBody>
      </p:sp>
      <p:sp>
        <p:nvSpPr>
          <p:cNvPr id="434" name="Shape 434"/>
          <p:cNvSpPr/>
          <p:nvPr>
            <p:custDataLst>
              <p:tags r:id="rId37"/>
            </p:custDataLst>
          </p:nvPr>
        </p:nvSpPr>
        <p:spPr>
          <a:xfrm>
            <a:off x="5190505" y="5454845"/>
            <a:ext cx="982664" cy="426720"/>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lIns="0" tIns="0" rIns="0" bIns="0">
            <a:spAutoFit/>
          </a:bodyPr>
          <a:lstStyle/>
          <a:p>
            <a:pPr algn="ctr" defTabSz="457200">
              <a:spcBef>
                <a:spcPts val="800"/>
              </a:spcBef>
              <a:defRPr sz="1400" b="1">
                <a:latin typeface="+mj-lt"/>
                <a:ea typeface="+mj-ea"/>
                <a:cs typeface="+mj-cs"/>
                <a:sym typeface="Calibri" panose="020F0502020204030204"/>
              </a:defRPr>
            </a:pPr>
            <a:r>
              <a:rPr lang="fr-CA" sz="1400" b="1" i="0" strike="noStrike" cap="none" spc="0" baseline="0">
                <a:solidFill>
                  <a:srgbClr val="000000"/>
                </a:solidFill>
                <a:effectLst/>
                <a:latin typeface="Calibri"/>
                <a:ea typeface="Calibri"/>
                <a:cs typeface="Calibri"/>
              </a:rPr>
              <a:t>Syndrome du sarrau blanc</a:t>
            </a:r>
          </a:p>
        </p:txBody>
      </p:sp>
      <p:sp>
        <p:nvSpPr>
          <p:cNvPr id="436" name="Shape 436"/>
          <p:cNvSpPr/>
          <p:nvPr>
            <p:custDataLst>
              <p:tags r:id="rId38"/>
            </p:custDataLst>
          </p:nvPr>
        </p:nvSpPr>
        <p:spPr>
          <a:xfrm>
            <a:off x="6458919" y="5454845"/>
            <a:ext cx="1071402" cy="213360"/>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lIns="0" tIns="0" rIns="0" bIns="0">
            <a:spAutoFit/>
          </a:bodyPr>
          <a:lstStyle>
            <a:lvl1pPr algn="ctr" defTabSz="457200">
              <a:spcBef>
                <a:spcPts val="800"/>
              </a:spcBef>
              <a:defRPr sz="1400" b="1">
                <a:latin typeface="+mj-lt"/>
                <a:ea typeface="+mj-ea"/>
                <a:cs typeface="+mj-cs"/>
                <a:sym typeface="Calibri" panose="020F0502020204030204"/>
              </a:defRPr>
            </a:lvl1pPr>
          </a:lstStyle>
          <a:p>
            <a:r>
              <a:rPr lang="fr-CA" sz="1400" b="1" i="0" strike="noStrike" cap="none" spc="0" baseline="0">
                <a:solidFill>
                  <a:srgbClr val="000000"/>
                </a:solidFill>
                <a:effectLst/>
                <a:latin typeface="Calibri"/>
                <a:ea typeface="Calibri"/>
                <a:cs typeface="Calibri"/>
              </a:rPr>
              <a:t>Non maîtrisée</a:t>
            </a:r>
          </a:p>
        </p:txBody>
      </p:sp>
      <p:sp>
        <p:nvSpPr>
          <p:cNvPr id="438" name="Shape 438"/>
          <p:cNvSpPr/>
          <p:nvPr>
            <p:custDataLst>
              <p:tags r:id="rId39"/>
            </p:custDataLst>
          </p:nvPr>
        </p:nvSpPr>
        <p:spPr>
          <a:xfrm>
            <a:off x="7727329" y="5454845"/>
            <a:ext cx="981076" cy="213360"/>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lIns="0" tIns="0" rIns="0" bIns="0">
            <a:spAutoFit/>
          </a:bodyPr>
          <a:lstStyle>
            <a:lvl1pPr algn="ctr" defTabSz="457200">
              <a:spcBef>
                <a:spcPts val="800"/>
              </a:spcBef>
              <a:defRPr sz="1400" b="1">
                <a:latin typeface="+mj-lt"/>
                <a:ea typeface="+mj-ea"/>
                <a:cs typeface="+mj-cs"/>
                <a:sym typeface="Calibri" panose="020F0502020204030204"/>
              </a:defRPr>
            </a:lvl1pPr>
          </a:lstStyle>
          <a:p>
            <a:r>
              <a:rPr lang="fr-CA" sz="1400" b="1" i="0" strike="noStrike" cap="none" spc="0" baseline="0">
                <a:solidFill>
                  <a:srgbClr val="000000"/>
                </a:solidFill>
                <a:effectLst/>
                <a:latin typeface="Calibri"/>
                <a:ea typeface="Calibri"/>
                <a:cs typeface="Calibri"/>
              </a:rPr>
              <a:t>Masquée</a:t>
            </a:r>
          </a:p>
        </p:txBody>
      </p:sp>
      <p:sp>
        <p:nvSpPr>
          <p:cNvPr id="440" name="Shape 440"/>
          <p:cNvSpPr/>
          <p:nvPr>
            <p:custDataLst>
              <p:tags r:id="rId40"/>
            </p:custDataLst>
          </p:nvPr>
        </p:nvSpPr>
        <p:spPr>
          <a:xfrm rot="16200000">
            <a:off x="1721638" y="3559836"/>
            <a:ext cx="2954399" cy="646327"/>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square" lIns="45718" tIns="45718" rIns="45718" bIns="45718">
            <a:spAutoFit/>
          </a:bodyPr>
          <a:lstStyle>
            <a:lvl1pPr algn="ctr" defTabSz="457200">
              <a:spcBef>
                <a:spcPts val="300"/>
              </a:spcBef>
              <a:defRPr sz="1600">
                <a:latin typeface="+mj-lt"/>
                <a:ea typeface="+mj-ea"/>
                <a:cs typeface="+mj-cs"/>
                <a:sym typeface="Calibri" panose="020F0502020204030204"/>
              </a:defRPr>
            </a:lvl1pPr>
          </a:lstStyle>
          <a:p>
            <a:r>
              <a:rPr lang="fr-CA" sz="1800" b="1" i="0" strike="noStrike" cap="none" spc="0" baseline="0" dirty="0">
                <a:solidFill>
                  <a:srgbClr val="000000"/>
                </a:solidFill>
                <a:effectLst/>
                <a:latin typeface="Calibri"/>
                <a:ea typeface="Calibri"/>
                <a:cs typeface="Calibri"/>
              </a:rPr>
              <a:t>Événements CV pour 1 000 patients-années</a:t>
            </a:r>
          </a:p>
        </p:txBody>
      </p:sp>
      <p:sp>
        <p:nvSpPr>
          <p:cNvPr id="441" name="Shape 441"/>
          <p:cNvSpPr/>
          <p:nvPr>
            <p:custDataLst>
              <p:tags r:id="rId41"/>
            </p:custDataLst>
          </p:nvPr>
        </p:nvSpPr>
        <p:spPr>
          <a:xfrm>
            <a:off x="4790455" y="2431610"/>
            <a:ext cx="1133974" cy="215494"/>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wrap="none" lIns="0" tIns="0" rIns="0" bIns="0">
            <a:spAutoFit/>
          </a:bodyPr>
          <a:lstStyle>
            <a:lvl1pPr defTabSz="457200">
              <a:spcBef>
                <a:spcPts val="800"/>
              </a:spcBef>
              <a:defRPr sz="1400">
                <a:latin typeface="+mj-lt"/>
                <a:ea typeface="+mj-ea"/>
                <a:cs typeface="+mj-cs"/>
                <a:sym typeface="Calibri" panose="020F0502020204030204"/>
              </a:defRPr>
            </a:lvl1pPr>
          </a:lstStyle>
          <a:p>
            <a:r>
              <a:rPr lang="fr-CA" sz="1400" b="0" i="0" strike="noStrike" cap="none" spc="0" baseline="0">
                <a:solidFill>
                  <a:srgbClr val="000000"/>
                </a:solidFill>
                <a:effectLst/>
                <a:latin typeface="Calibri"/>
                <a:ea typeface="Calibri"/>
                <a:cs typeface="Calibri"/>
              </a:rPr>
              <a:t>Événements CV</a:t>
            </a:r>
          </a:p>
        </p:txBody>
      </p:sp>
      <p:sp>
        <p:nvSpPr>
          <p:cNvPr id="442" name="Shape 442"/>
          <p:cNvSpPr/>
          <p:nvPr>
            <p:custDataLst>
              <p:tags r:id="rId42"/>
            </p:custDataLst>
          </p:nvPr>
        </p:nvSpPr>
        <p:spPr>
          <a:xfrm>
            <a:off x="4541221" y="2477649"/>
            <a:ext cx="182563" cy="152401"/>
          </a:xfrm>
          <a:prstGeom prst="rect">
            <a:avLst/>
          </a:prstGeom>
          <a:gradFill flip="none" rotWithShape="1">
            <a:gsLst>
              <a:gs pos="0">
                <a:schemeClr val="tx2">
                  <a:tint val="66000"/>
                  <a:satMod val="160000"/>
                </a:schemeClr>
              </a:gs>
              <a:gs pos="50000">
                <a:schemeClr val="tx2">
                  <a:tint val="44500"/>
                  <a:satMod val="160000"/>
                </a:schemeClr>
              </a:gs>
              <a:gs pos="100000">
                <a:schemeClr val="tx2">
                  <a:tint val="23500"/>
                  <a:satMod val="160000"/>
                </a:schemeClr>
              </a:gs>
            </a:gsLst>
            <a:lin ang="2700000" scaled="1"/>
          </a:gradFill>
          <a:ln w="12700">
            <a:miter lim="400000"/>
          </a:ln>
        </p:spPr>
        <p:txBody>
          <a:bodyPr lIns="45718" tIns="45718" rIns="45718" bIns="45718"/>
          <a:lstStyle/>
          <a:p>
            <a:pPr>
              <a:defRPr>
                <a:solidFill>
                  <a:srgbClr val="FFFFFF"/>
                </a:solidFill>
              </a:defRPr>
            </a:pPr>
            <a:endParaRPr lang="en-CA">
              <a:latin typeface="Calibri" panose="020F0502020204030204"/>
              <a:ea typeface="Calibri" panose="020F0502020204030204"/>
              <a:cs typeface="Calibri" charset="0"/>
            </a:endParaRPr>
          </a:p>
        </p:txBody>
      </p:sp>
      <p:sp>
        <p:nvSpPr>
          <p:cNvPr id="445" name="Shape 445"/>
          <p:cNvSpPr/>
          <p:nvPr>
            <p:custDataLst>
              <p:tags r:id="rId43"/>
            </p:custDataLst>
          </p:nvPr>
        </p:nvSpPr>
        <p:spPr>
          <a:xfrm>
            <a:off x="3799855" y="5365307"/>
            <a:ext cx="5072064" cy="1590"/>
          </a:xfrm>
          <a:prstGeom prst="line">
            <a:avLst/>
          </a:prstGeom>
          <a:ln w="15875">
            <a:solidFill>
              <a:srgbClr val="AF2328"/>
            </a:solidFill>
          </a:ln>
        </p:spPr>
        <p:txBody>
          <a:bodyPr lIns="45718" tIns="45718" rIns="45718" bIns="45718"/>
          <a:lstStyle/>
          <a:p>
            <a:endParaRPr lang="en-CA">
              <a:latin typeface="Calibri" panose="020F0502020204030204"/>
              <a:ea typeface="Calibri" panose="020F0502020204030204"/>
              <a:cs typeface="Calibri" charset="0"/>
            </a:endParaRPr>
          </a:p>
        </p:txBody>
      </p:sp>
      <p:sp>
        <p:nvSpPr>
          <p:cNvPr id="48" name="Shape 374"/>
          <p:cNvSpPr/>
          <p:nvPr>
            <p:custDataLst>
              <p:tags r:id="rId44"/>
            </p:custDataLst>
          </p:nvPr>
        </p:nvSpPr>
        <p:spPr>
          <a:xfrm>
            <a:off x="2271807" y="6345984"/>
            <a:ext cx="8181468" cy="457196"/>
          </a:xfrm>
          <a:prstGeom prst="rect">
            <a:avLst/>
          </a:prstGeom>
          <a:ln w="12700">
            <a:miter lim="400000"/>
          </a:ln>
          <a:extLst>
            <a:ext uri="{C572A759-6A51-4108-AA02-DFA0A04FC94B}">
              <ma14:wrappingTextBoxFlag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 xmlns:ma14="http://schemas.microsoft.com/office/mac/drawingml/2011/main" val="1"/>
            </a:ext>
          </a:extLst>
        </p:spPr>
        <p:txBody>
          <a:bodyPr lIns="45718" tIns="45718" rIns="45718" bIns="45718">
            <a:spAutoFit/>
          </a:bodyPr>
          <a:lstStyle/>
          <a:p>
            <a:pPr algn="r">
              <a:defRPr sz="1100">
                <a:latin typeface="+mj-lt"/>
                <a:ea typeface="+mj-ea"/>
                <a:cs typeface="+mj-cs"/>
                <a:sym typeface="Calibri" panose="020F0502020204030204"/>
              </a:defRPr>
            </a:pPr>
            <a:endParaRPr lang="en-CA" sz="1200">
              <a:latin typeface="Calibri" panose="020F0502020204030204"/>
              <a:ea typeface="Calibri" panose="020F0502020204030204"/>
              <a:cs typeface="Calibri" charset="0"/>
            </a:endParaRPr>
          </a:p>
          <a:p>
            <a:pPr algn="r">
              <a:defRPr sz="1100">
                <a:latin typeface="+mj-lt"/>
                <a:ea typeface="+mj-ea"/>
                <a:cs typeface="+mj-cs"/>
                <a:sym typeface="Calibri" panose="020F0502020204030204"/>
              </a:defRPr>
            </a:pPr>
            <a:r>
              <a:rPr lang="fr-CA" sz="1200" b="0" i="0" strike="noStrike" cap="none" spc="0" baseline="0">
                <a:solidFill>
                  <a:srgbClr val="000000"/>
                </a:solidFill>
                <a:effectLst/>
                <a:latin typeface="Calibri"/>
                <a:ea typeface="Calibri"/>
                <a:cs typeface="Calibri"/>
              </a:rPr>
              <a:t>Okhubo T, </a:t>
            </a:r>
            <a:r>
              <a:rPr lang="fr-CA" sz="1200" b="0" i="1" strike="noStrike" cap="none" spc="0" baseline="0">
                <a:solidFill>
                  <a:srgbClr val="000000"/>
                </a:solidFill>
                <a:effectLst/>
                <a:latin typeface="Calibri"/>
                <a:ea typeface="Calibri"/>
                <a:cs typeface="Calibri"/>
              </a:rPr>
              <a:t>et al</a:t>
            </a:r>
            <a:r>
              <a:rPr lang="fr-CA" sz="1200" b="0" i="0" strike="noStrike" cap="none" spc="0" baseline="0">
                <a:solidFill>
                  <a:srgbClr val="000000"/>
                </a:solidFill>
                <a:effectLst/>
                <a:latin typeface="Calibri"/>
                <a:ea typeface="Calibri"/>
                <a:cs typeface="Calibri"/>
              </a:rPr>
              <a:t>. </a:t>
            </a:r>
            <a:r>
              <a:rPr lang="fr-CA" sz="1200" b="0" i="1" strike="noStrike" cap="none" spc="0" baseline="0">
                <a:solidFill>
                  <a:srgbClr val="000000"/>
                </a:solidFill>
                <a:effectLst/>
                <a:latin typeface="Calibri"/>
                <a:ea typeface="Calibri"/>
                <a:cs typeface="Calibri"/>
              </a:rPr>
              <a:t>J Am Coll Cardiol </a:t>
            </a:r>
            <a:r>
              <a:rPr lang="fr-CA" sz="1200" b="0" i="0" strike="noStrike" cap="none" spc="0" baseline="0">
                <a:solidFill>
                  <a:srgbClr val="000000"/>
                </a:solidFill>
                <a:effectLst/>
                <a:latin typeface="Calibri"/>
                <a:ea typeface="Calibri"/>
                <a:cs typeface="Calibri"/>
              </a:rPr>
              <a:t>2005;46;508-15</a:t>
            </a:r>
          </a:p>
        </p:txBody>
      </p:sp>
      <p:sp>
        <p:nvSpPr>
          <p:cNvPr id="2" name="Titre 1"/>
          <p:cNvSpPr>
            <a:spLocks noGrp="1"/>
          </p:cNvSpPr>
          <p:nvPr>
            <p:ph type="title"/>
            <p:custDataLst>
              <p:tags r:id="rId45"/>
            </p:custDataLst>
          </p:nvPr>
        </p:nvSpPr>
        <p:spPr/>
        <p:txBody>
          <a:bodyPr>
            <a:noAutofit/>
          </a:bodyPr>
          <a:lstStyle/>
          <a:p>
            <a:r>
              <a:rPr lang="fr-CA" sz="4000" b="0" i="0" strike="noStrike" cap="none" spc="0" baseline="0" dirty="0">
                <a:solidFill>
                  <a:srgbClr val="000000"/>
                </a:solidFill>
                <a:effectLst/>
                <a:latin typeface="Calibri Light"/>
                <a:ea typeface="Calibri Light"/>
                <a:cs typeface="Calibri Light"/>
              </a:rPr>
              <a:t>Le pronostic d’hypertension due au </a:t>
            </a:r>
            <a:r>
              <a:rPr lang="fr-CA" sz="4000" b="1" i="1" strike="noStrike" cap="none" spc="0" baseline="0" dirty="0">
                <a:solidFill>
                  <a:srgbClr val="000000"/>
                </a:solidFill>
                <a:effectLst/>
                <a:latin typeface="Calibri Light"/>
                <a:ea typeface="Calibri Light"/>
                <a:cs typeface="Calibri Light"/>
              </a:rPr>
              <a:t>syndrome du sarrau blanc</a:t>
            </a:r>
            <a:r>
              <a:rPr lang="fr-CA" sz="4000" b="0" i="0" strike="noStrike" cap="none" spc="0" baseline="0" dirty="0">
                <a:solidFill>
                  <a:srgbClr val="000000"/>
                </a:solidFill>
                <a:effectLst/>
                <a:latin typeface="Calibri Light"/>
                <a:ea typeface="Calibri Light"/>
                <a:cs typeface="Calibri Light"/>
              </a:rPr>
              <a:t> et d’hypertension </a:t>
            </a:r>
            <a:r>
              <a:rPr lang="fr-CA" sz="4000" b="1" i="1" strike="noStrike" cap="none" spc="0" baseline="0" dirty="0">
                <a:solidFill>
                  <a:srgbClr val="000000"/>
                </a:solidFill>
                <a:effectLst/>
                <a:latin typeface="Calibri Light"/>
                <a:ea typeface="Calibri Light"/>
                <a:cs typeface="Calibri Light"/>
              </a:rPr>
              <a:t>masquée</a:t>
            </a:r>
          </a:p>
        </p:txBody>
      </p:sp>
    </p:spTree>
    <p:custDataLst>
      <p:tags r:id="rId1"/>
    </p:custDataLst>
    <p:extLst>
      <p:ext uri="{BB962C8B-B14F-4D97-AF65-F5344CB8AC3E}">
        <p14:creationId xmlns:p14="http://schemas.microsoft.com/office/powerpoint/2010/main" val="3915105304"/>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22FAD-84CD-4DFF-895A-CF1540671F6F}"/>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Évaluation des patients présentant une PA élevée à la visite 1 </a:t>
            </a:r>
          </a:p>
        </p:txBody>
      </p:sp>
      <p:sp>
        <p:nvSpPr>
          <p:cNvPr id="3" name="Content Placeholder 2">
            <a:extLst>
              <a:ext uri="{FF2B5EF4-FFF2-40B4-BE49-F238E27FC236}">
                <a16:creationId xmlns:a16="http://schemas.microsoft.com/office/drawing/2014/main" id="{5BDBA9E7-C072-4B87-96D6-B170172AE3F3}"/>
              </a:ext>
            </a:extLst>
          </p:cNvPr>
          <p:cNvSpPr>
            <a:spLocks noGrp="1"/>
          </p:cNvSpPr>
          <p:nvPr>
            <p:ph idx="1"/>
            <p:custDataLst>
              <p:tags r:id="rId3"/>
            </p:custDataLst>
          </p:nvPr>
        </p:nvSpPr>
        <p:spPr>
          <a:xfrm>
            <a:off x="838199" y="1825625"/>
            <a:ext cx="10706837" cy="4351338"/>
          </a:xfrm>
        </p:spPr>
        <p:txBody>
          <a:bodyPr/>
          <a:lstStyle/>
          <a:p>
            <a:r>
              <a:rPr lang="fr-CA" sz="2800" b="0" i="0" strike="noStrike" cap="none" spc="0" baseline="0">
                <a:solidFill>
                  <a:srgbClr val="000000"/>
                </a:solidFill>
                <a:effectLst/>
                <a:latin typeface="Calibri"/>
                <a:ea typeface="Calibri"/>
                <a:cs typeface="Calibri"/>
              </a:rPr>
              <a:t>Si MPAC-OS ou MPAC élevée :</a:t>
            </a:r>
          </a:p>
          <a:p>
            <a:pPr lvl="1"/>
            <a:r>
              <a:rPr lang="fr-CA" sz="2400" b="0" i="0" strike="noStrike" cap="none" spc="0" baseline="0">
                <a:solidFill>
                  <a:srgbClr val="000000"/>
                </a:solidFill>
                <a:effectLst/>
                <a:latin typeface="Calibri"/>
                <a:ea typeface="Calibri"/>
                <a:cs typeface="Calibri"/>
              </a:rPr>
              <a:t>Antécédents </a:t>
            </a:r>
          </a:p>
          <a:p>
            <a:pPr lvl="1"/>
            <a:r>
              <a:rPr lang="fr-CA" sz="2400" b="0" i="0" strike="noStrike" cap="none" spc="0" baseline="0">
                <a:solidFill>
                  <a:srgbClr val="000000"/>
                </a:solidFill>
                <a:effectLst/>
                <a:latin typeface="Calibri"/>
                <a:ea typeface="Calibri"/>
                <a:cs typeface="Calibri"/>
              </a:rPr>
              <a:t>Examen physique </a:t>
            </a:r>
          </a:p>
          <a:p>
            <a:pPr lvl="1"/>
            <a:r>
              <a:rPr lang="fr-CA" sz="2400" b="0" i="0" strike="noStrike" cap="none" spc="0" baseline="0">
                <a:solidFill>
                  <a:srgbClr val="000000"/>
                </a:solidFill>
                <a:effectLst/>
                <a:latin typeface="Calibri"/>
                <a:ea typeface="Calibri"/>
                <a:cs typeface="Calibri"/>
              </a:rPr>
              <a:t>Tests diagnostiques pour les lésions des organes cibles (si indiqué sur le plan clinique)</a:t>
            </a:r>
          </a:p>
          <a:p>
            <a:pPr lvl="1"/>
            <a:r>
              <a:rPr lang="fr-CA" sz="2400" b="0" i="0" strike="noStrike" cap="none" spc="0" baseline="0">
                <a:solidFill>
                  <a:srgbClr val="000000"/>
                </a:solidFill>
                <a:effectLst/>
                <a:latin typeface="Calibri"/>
                <a:ea typeface="Calibri"/>
                <a:cs typeface="Calibri"/>
              </a:rPr>
              <a:t>Facteurs de risque CV </a:t>
            </a:r>
          </a:p>
          <a:p>
            <a:r>
              <a:rPr lang="fr-CA" sz="2800" b="0" i="0" strike="noStrike" cap="none" spc="0" baseline="0">
                <a:solidFill>
                  <a:srgbClr val="000000"/>
                </a:solidFill>
                <a:effectLst/>
                <a:latin typeface="Calibri"/>
                <a:ea typeface="Calibri"/>
                <a:cs typeface="Calibri"/>
              </a:rPr>
              <a:t>La visite 2 doit être planifiée dans 1 mois. </a:t>
            </a:r>
          </a:p>
        </p:txBody>
      </p:sp>
    </p:spTree>
    <p:custDataLst>
      <p:tags r:id="rId1"/>
    </p:custDataLst>
    <p:extLst>
      <p:ext uri="{BB962C8B-B14F-4D97-AF65-F5344CB8AC3E}">
        <p14:creationId xmlns:p14="http://schemas.microsoft.com/office/powerpoint/2010/main" val="1758712180"/>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03DF-36EF-4753-AD2D-C925EE64F6E2}"/>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Évaluer les lésions des organes cibles</a:t>
            </a:r>
          </a:p>
        </p:txBody>
      </p:sp>
      <p:sp>
        <p:nvSpPr>
          <p:cNvPr id="3" name="Content Placeholder 2">
            <a:extLst>
              <a:ext uri="{FF2B5EF4-FFF2-40B4-BE49-F238E27FC236}">
                <a16:creationId xmlns:a16="http://schemas.microsoft.com/office/drawing/2014/main" id="{0256C58C-A6EE-4048-9341-42B5DC41D47D}"/>
              </a:ext>
            </a:extLst>
          </p:cNvPr>
          <p:cNvSpPr>
            <a:spLocks noGrp="1"/>
          </p:cNvSpPr>
          <p:nvPr>
            <p:ph idx="1"/>
            <p:custDataLst>
              <p:tags r:id="rId3"/>
            </p:custDataLst>
          </p:nvPr>
        </p:nvSpPr>
        <p:spPr/>
        <p:txBody>
          <a:bodyPr>
            <a:normAutofit fontScale="85000" lnSpcReduction="20000"/>
          </a:bodyPr>
          <a:lstStyle/>
          <a:p>
            <a:pPr algn="l"/>
            <a:r>
              <a:rPr lang="fr-CA" sz="3100" b="0" i="0" strike="noStrike" cap="none" spc="0" baseline="0">
                <a:solidFill>
                  <a:srgbClr val="000000"/>
                </a:solidFill>
                <a:effectLst/>
                <a:latin typeface="Calibri"/>
                <a:ea typeface="Calibri"/>
                <a:cs typeface="Calibri"/>
              </a:rPr>
              <a:t>Maladie vasculaire cérébrale</a:t>
            </a:r>
          </a:p>
          <a:p>
            <a:pPr lvl="1"/>
            <a:r>
              <a:rPr lang="fr-CA" sz="2400" b="0" i="0" strike="noStrike" cap="none" spc="0" baseline="0">
                <a:solidFill>
                  <a:srgbClr val="000000"/>
                </a:solidFill>
                <a:effectLst/>
                <a:latin typeface="Calibri"/>
                <a:ea typeface="Calibri"/>
                <a:cs typeface="Calibri"/>
              </a:rPr>
              <a:t>Accident vasculaire cérébral (AVC) (AVC ischémique, accident ischémique transitoire [AIT], hémorragie intracérébrale, hémorragie sous-arachnoïdienne par rupture d’anévrisme)</a:t>
            </a:r>
          </a:p>
          <a:p>
            <a:pPr lvl="1"/>
            <a:r>
              <a:rPr lang="fr-CA" sz="2400" b="0" i="0" strike="noStrike" cap="none" spc="0" baseline="0">
                <a:solidFill>
                  <a:srgbClr val="000000"/>
                </a:solidFill>
                <a:effectLst/>
                <a:latin typeface="Calibri"/>
                <a:ea typeface="Calibri"/>
                <a:cs typeface="Calibri"/>
              </a:rPr>
              <a:t>Démence vasculaire</a:t>
            </a:r>
          </a:p>
          <a:p>
            <a:pPr algn="l"/>
            <a:r>
              <a:rPr lang="fr-CA" sz="3100" b="0" i="0" strike="noStrike" cap="none" spc="0" baseline="0">
                <a:solidFill>
                  <a:srgbClr val="000000"/>
                </a:solidFill>
                <a:effectLst/>
                <a:latin typeface="Calibri"/>
                <a:ea typeface="Calibri"/>
                <a:cs typeface="Calibri"/>
              </a:rPr>
              <a:t>Rétinopathie hypertensive</a:t>
            </a:r>
          </a:p>
          <a:p>
            <a:pPr algn="l"/>
            <a:r>
              <a:rPr lang="fr-CA" sz="3100" b="0" i="0" strike="noStrike" cap="none" spc="0" baseline="0">
                <a:solidFill>
                  <a:srgbClr val="000000"/>
                </a:solidFill>
                <a:effectLst/>
                <a:latin typeface="Calibri"/>
                <a:ea typeface="Calibri"/>
                <a:cs typeface="Calibri"/>
              </a:rPr>
              <a:t>Dysfonction ventriculaire gauche, hypertrophie ventriculaire gauche, insuffisance cardiaque</a:t>
            </a:r>
          </a:p>
          <a:p>
            <a:pPr algn="l"/>
            <a:r>
              <a:rPr lang="fr-CA" sz="3100" b="0" i="0" strike="noStrike" cap="none" spc="0" baseline="0">
                <a:solidFill>
                  <a:srgbClr val="000000"/>
                </a:solidFill>
                <a:effectLst/>
                <a:latin typeface="Calibri"/>
                <a:ea typeface="Calibri"/>
                <a:cs typeface="Calibri"/>
              </a:rPr>
              <a:t>Coronaropathie (infarctus du myocarde [IM], angine de poitrine, syndrome coronarien aigu) </a:t>
            </a:r>
          </a:p>
          <a:p>
            <a:pPr algn="l"/>
            <a:r>
              <a:rPr lang="fr-CA" sz="3100" b="0" i="0" strike="noStrike" cap="none" spc="0" baseline="0">
                <a:solidFill>
                  <a:srgbClr val="000000"/>
                </a:solidFill>
                <a:effectLst/>
                <a:latin typeface="Calibri"/>
                <a:ea typeface="Calibri"/>
                <a:cs typeface="Calibri"/>
              </a:rPr>
              <a:t>Néphropathie (</a:t>
            </a:r>
            <a:r>
              <a:rPr lang="fr-CA" sz="2600" b="0" i="0" strike="noStrike" cap="none" spc="0" baseline="0">
                <a:solidFill>
                  <a:srgbClr val="000000"/>
                </a:solidFill>
                <a:effectLst/>
                <a:latin typeface="Calibri"/>
                <a:ea typeface="Calibri"/>
                <a:cs typeface="Calibri"/>
              </a:rPr>
              <a:t>débit de filtration glomérulaire estimé [DFGe] &lt; 60 ml/min/1,73 m</a:t>
            </a:r>
            <a:r>
              <a:rPr lang="fr-CA" sz="2600" b="0" i="0" strike="noStrike" cap="none" spc="0" baseline="30000">
                <a:solidFill>
                  <a:srgbClr val="000000"/>
                </a:solidFill>
                <a:effectLst/>
                <a:latin typeface="Calibri"/>
                <a:ea typeface="Calibri"/>
                <a:cs typeface="Calibri"/>
              </a:rPr>
              <a:t>2</a:t>
            </a:r>
            <a:r>
              <a:rPr lang="fr-CA" sz="2600" b="0" i="0" strike="noStrike" cap="none" spc="0" baseline="0">
                <a:solidFill>
                  <a:srgbClr val="000000"/>
                </a:solidFill>
                <a:effectLst/>
                <a:latin typeface="Calibri"/>
                <a:ea typeface="Calibri"/>
                <a:cs typeface="Calibri"/>
              </a:rPr>
              <a:t>, albuminurie) </a:t>
            </a:r>
            <a:endParaRPr lang="en-CA" sz="2600" b="0" i="0" u="none" strike="noStrike" baseline="0"/>
          </a:p>
          <a:p>
            <a:pPr algn="l"/>
            <a:r>
              <a:rPr lang="fr-CA" sz="3100" b="0" i="0" strike="noStrike" cap="none" spc="0" baseline="0">
                <a:solidFill>
                  <a:srgbClr val="000000"/>
                </a:solidFill>
                <a:effectLst/>
                <a:latin typeface="Calibri"/>
                <a:ea typeface="Calibri"/>
                <a:cs typeface="Calibri"/>
              </a:rPr>
              <a:t>Artériopathie oblitérante périphérique (claudication intermittente)</a:t>
            </a:r>
            <a:endParaRPr lang="en-US" sz="3400"/>
          </a:p>
          <a:p>
            <a:endParaRPr lang="en-CA" sz="3200"/>
          </a:p>
        </p:txBody>
      </p:sp>
      <p:sp>
        <p:nvSpPr>
          <p:cNvPr id="5" name="TextBox 4">
            <a:extLst>
              <a:ext uri="{FF2B5EF4-FFF2-40B4-BE49-F238E27FC236}">
                <a16:creationId xmlns:a16="http://schemas.microsoft.com/office/drawing/2014/main" id="{207DF468-A87D-4204-9248-9F27ABB5C3F2}"/>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110963084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B98CC2-87E6-481A-9071-754CA4F7BBC4}"/>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Sept sections sur l’hypertension  </a:t>
            </a:r>
          </a:p>
        </p:txBody>
      </p:sp>
      <p:graphicFrame>
        <p:nvGraphicFramePr>
          <p:cNvPr id="5" name="Content Placeholder 4">
            <a:extLst>
              <a:ext uri="{FF2B5EF4-FFF2-40B4-BE49-F238E27FC236}">
                <a16:creationId xmlns:a16="http://schemas.microsoft.com/office/drawing/2014/main" id="{5D62F51A-4053-434B-9C4B-C67B24FE9E0C}"/>
              </a:ext>
            </a:extLst>
          </p:cNvPr>
          <p:cNvGraphicFramePr>
            <a:graphicFrameLocks noGrp="1"/>
          </p:cNvGraphicFramePr>
          <p:nvPr>
            <p:ph idx="1"/>
            <p:custDataLst>
              <p:tags r:id="rId3"/>
            </p:custDataLst>
            <p:extLst>
              <p:ext uri="{D42A27DB-BD31-4B8C-83A1-F6EECF244321}">
                <p14:modId xmlns:p14="http://schemas.microsoft.com/office/powerpoint/2010/main" val="3548110840"/>
              </p:ext>
            </p:extLst>
          </p:nvPr>
        </p:nvGraphicFramePr>
        <p:xfrm>
          <a:off x="631231" y="1825625"/>
          <a:ext cx="11067189" cy="435133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sp>
        <p:nvSpPr>
          <p:cNvPr id="4" name="Wave 3">
            <a:extLst>
              <a:ext uri="{FF2B5EF4-FFF2-40B4-BE49-F238E27FC236}">
                <a16:creationId xmlns:a16="http://schemas.microsoft.com/office/drawing/2014/main" id="{B22ED656-E6FB-4B67-A586-31774B0C5AD4}"/>
              </a:ext>
            </a:extLst>
          </p:cNvPr>
          <p:cNvSpPr/>
          <p:nvPr>
            <p:custDataLst>
              <p:tags r:id="rId4"/>
            </p:custDataLst>
          </p:nvPr>
        </p:nvSpPr>
        <p:spPr>
          <a:xfrm>
            <a:off x="8264920" y="537652"/>
            <a:ext cx="1310771" cy="945795"/>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0" i="0" strike="noStrike" cap="none" spc="0" baseline="0">
                <a:solidFill>
                  <a:srgbClr val="FFFFFF"/>
                </a:solidFill>
                <a:effectLst/>
                <a:latin typeface="Calibri"/>
                <a:ea typeface="Calibri"/>
                <a:cs typeface="Calibri"/>
              </a:rPr>
              <a:t>2020</a:t>
            </a:r>
          </a:p>
        </p:txBody>
      </p:sp>
      <p:sp>
        <p:nvSpPr>
          <p:cNvPr id="6" name="TextBox 5">
            <a:extLst>
              <a:ext uri="{FF2B5EF4-FFF2-40B4-BE49-F238E27FC236}">
                <a16:creationId xmlns:a16="http://schemas.microsoft.com/office/drawing/2014/main" id="{18F93334-D2A2-4F1E-BCE4-115EFB6774DF}"/>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13" history="0"/>
              </a:rPr>
              <a:t>10.1016/j.cjca.2020.02.086</a:t>
            </a:r>
            <a:endParaRPr lang="en-CA" sz="1050">
              <a:effectLst/>
            </a:endParaRPr>
          </a:p>
        </p:txBody>
      </p:sp>
    </p:spTree>
    <p:custDataLst>
      <p:tags r:id="rId1"/>
    </p:custDataLst>
    <p:extLst>
      <p:ext uri="{BB962C8B-B14F-4D97-AF65-F5344CB8AC3E}">
        <p14:creationId xmlns:p14="http://schemas.microsoft.com/office/powerpoint/2010/main" val="3882989693"/>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3003DF-36EF-4753-AD2D-C925EE64F6E2}"/>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Évaluer les facteurs de risque CV </a:t>
            </a:r>
          </a:p>
        </p:txBody>
      </p:sp>
      <p:sp>
        <p:nvSpPr>
          <p:cNvPr id="4" name="Content Placeholder 3">
            <a:extLst>
              <a:ext uri="{FF2B5EF4-FFF2-40B4-BE49-F238E27FC236}">
                <a16:creationId xmlns:a16="http://schemas.microsoft.com/office/drawing/2014/main" id="{04A7575C-86BC-443F-98B0-6BC61BB87F45}"/>
              </a:ext>
            </a:extLst>
          </p:cNvPr>
          <p:cNvSpPr>
            <a:spLocks noGrp="1"/>
          </p:cNvSpPr>
          <p:nvPr>
            <p:ph sz="half" idx="1"/>
            <p:custDataLst>
              <p:tags r:id="rId3"/>
            </p:custDataLst>
          </p:nvPr>
        </p:nvSpPr>
        <p:spPr/>
        <p:txBody>
          <a:bodyPr>
            <a:normAutofit fontScale="97500" lnSpcReduction="10000"/>
          </a:bodyPr>
          <a:lstStyle/>
          <a:p>
            <a:r>
              <a:rPr lang="fr-CA" sz="2800" b="0" i="0" strike="noStrike" cap="none" spc="0" baseline="0">
                <a:solidFill>
                  <a:srgbClr val="000000"/>
                </a:solidFill>
                <a:effectLst/>
                <a:latin typeface="Calibri"/>
                <a:ea typeface="Calibri"/>
                <a:cs typeface="Calibri"/>
              </a:rPr>
              <a:t>Antécédents de maladie cardiovasculaire athéroscléreuse (MCVAS) cliniquement manifeste (p. ex., maladie artérielle périphérique, AVC, AIT)</a:t>
            </a:r>
          </a:p>
          <a:p>
            <a:r>
              <a:rPr lang="fr-CA" sz="2800" b="1" i="0" strike="noStrike" cap="none" spc="0" baseline="0">
                <a:solidFill>
                  <a:srgbClr val="000000"/>
                </a:solidFill>
                <a:effectLst/>
                <a:latin typeface="Calibri"/>
                <a:ea typeface="Calibri"/>
                <a:cs typeface="Calibri"/>
              </a:rPr>
              <a:t>Facteurs non modifiables</a:t>
            </a:r>
          </a:p>
          <a:p>
            <a:pPr lvl="1"/>
            <a:r>
              <a:rPr lang="fr-CA" sz="2400" b="0" i="0" strike="noStrike" cap="none" spc="0" baseline="0">
                <a:solidFill>
                  <a:srgbClr val="000000"/>
                </a:solidFill>
                <a:effectLst/>
                <a:latin typeface="Calibri"/>
                <a:ea typeface="Calibri"/>
                <a:cs typeface="Calibri"/>
              </a:rPr>
              <a:t>Âge ≥ 55 ans</a:t>
            </a:r>
          </a:p>
          <a:p>
            <a:pPr lvl="1"/>
            <a:r>
              <a:rPr lang="fr-CA" sz="2400" b="0" i="0" strike="noStrike" cap="none" spc="0" baseline="0">
                <a:solidFill>
                  <a:srgbClr val="000000"/>
                </a:solidFill>
                <a:effectLst/>
                <a:latin typeface="Calibri"/>
                <a:ea typeface="Calibri"/>
                <a:cs typeface="Calibri"/>
              </a:rPr>
              <a:t>Sexe masculin</a:t>
            </a:r>
          </a:p>
          <a:p>
            <a:pPr lvl="1"/>
            <a:r>
              <a:rPr lang="fr-CA" sz="2400" b="0" i="0" strike="noStrike" cap="none" spc="0" baseline="0">
                <a:solidFill>
                  <a:srgbClr val="000000"/>
                </a:solidFill>
                <a:effectLst/>
                <a:latin typeface="Calibri"/>
                <a:ea typeface="Calibri"/>
                <a:cs typeface="Calibri"/>
              </a:rPr>
              <a:t>Antécédents familiaux de maladie cardiovasculaire (MCV) précoce (âge &lt; 55 ans chez les hommes et &lt; 65 ans chez les femmes)</a:t>
            </a:r>
          </a:p>
        </p:txBody>
      </p:sp>
      <p:sp>
        <p:nvSpPr>
          <p:cNvPr id="8" name="Content Placeholder 7">
            <a:extLst>
              <a:ext uri="{FF2B5EF4-FFF2-40B4-BE49-F238E27FC236}">
                <a16:creationId xmlns:a16="http://schemas.microsoft.com/office/drawing/2014/main" id="{9B66F2AD-21F9-4803-9D89-8F1BA69DAE4E}"/>
              </a:ext>
            </a:extLst>
          </p:cNvPr>
          <p:cNvSpPr>
            <a:spLocks noGrp="1"/>
          </p:cNvSpPr>
          <p:nvPr>
            <p:ph sz="half" idx="2"/>
            <p:custDataLst>
              <p:tags r:id="rId4"/>
            </p:custDataLst>
          </p:nvPr>
        </p:nvSpPr>
        <p:spPr/>
        <p:txBody>
          <a:bodyPr>
            <a:normAutofit/>
          </a:bodyPr>
          <a:lstStyle/>
          <a:p>
            <a:r>
              <a:rPr lang="fr-CA" sz="2800" b="1" i="0" strike="noStrike" cap="none" spc="0" baseline="0">
                <a:solidFill>
                  <a:srgbClr val="000000"/>
                </a:solidFill>
                <a:effectLst/>
                <a:latin typeface="Calibri"/>
                <a:ea typeface="Calibri"/>
                <a:cs typeface="Calibri"/>
              </a:rPr>
              <a:t>Facteurs modifiables</a:t>
            </a:r>
          </a:p>
          <a:p>
            <a:pPr lvl="1"/>
            <a:r>
              <a:rPr lang="fr-CA" sz="2400" b="0" i="0" strike="noStrike" cap="none" spc="0" baseline="0">
                <a:solidFill>
                  <a:srgbClr val="000000"/>
                </a:solidFill>
                <a:effectLst/>
                <a:latin typeface="Calibri"/>
                <a:ea typeface="Calibri"/>
                <a:cs typeface="Calibri"/>
              </a:rPr>
              <a:t>Mode de vie sédentaire</a:t>
            </a:r>
          </a:p>
          <a:p>
            <a:pPr lvl="1"/>
            <a:r>
              <a:rPr lang="fr-CA" sz="2400" b="0" i="0" strike="noStrike" cap="none" spc="0" baseline="0">
                <a:solidFill>
                  <a:srgbClr val="000000"/>
                </a:solidFill>
                <a:effectLst/>
                <a:latin typeface="Calibri"/>
                <a:ea typeface="Calibri"/>
                <a:cs typeface="Calibri"/>
              </a:rPr>
              <a:t>Mauvaises habitudes alimentaires</a:t>
            </a:r>
          </a:p>
          <a:p>
            <a:pPr lvl="1"/>
            <a:r>
              <a:rPr lang="fr-CA" sz="2400" b="0" i="0" strike="noStrike" cap="none" spc="0" baseline="0">
                <a:solidFill>
                  <a:srgbClr val="000000"/>
                </a:solidFill>
                <a:effectLst/>
                <a:latin typeface="Calibri"/>
                <a:ea typeface="Calibri"/>
                <a:cs typeface="Calibri"/>
              </a:rPr>
              <a:t>Obésité abdominale</a:t>
            </a:r>
          </a:p>
          <a:p>
            <a:pPr lvl="1"/>
            <a:r>
              <a:rPr lang="fr-CA" sz="2400" b="0" i="0" strike="noStrike" cap="none" spc="0" baseline="0">
                <a:solidFill>
                  <a:srgbClr val="000000"/>
                </a:solidFill>
                <a:effectLst/>
                <a:latin typeface="Calibri"/>
                <a:ea typeface="Calibri"/>
                <a:cs typeface="Calibri"/>
              </a:rPr>
              <a:t>Dysglycémie</a:t>
            </a:r>
            <a:endParaRPr lang="en-CA"/>
          </a:p>
          <a:p>
            <a:pPr lvl="1"/>
            <a:r>
              <a:rPr lang="fr-CA" sz="2400" b="0" i="0" strike="noStrike" cap="none" spc="0" baseline="0">
                <a:solidFill>
                  <a:srgbClr val="000000"/>
                </a:solidFill>
                <a:effectLst/>
                <a:latin typeface="Calibri"/>
                <a:ea typeface="Calibri"/>
                <a:cs typeface="Calibri"/>
              </a:rPr>
              <a:t>Usage du tabac</a:t>
            </a:r>
          </a:p>
          <a:p>
            <a:pPr lvl="1"/>
            <a:r>
              <a:rPr lang="fr-CA" sz="2400" b="0" i="0" strike="noStrike" cap="none" spc="0" baseline="0">
                <a:solidFill>
                  <a:srgbClr val="000000"/>
                </a:solidFill>
                <a:effectLst/>
                <a:latin typeface="Calibri"/>
                <a:ea typeface="Calibri"/>
                <a:cs typeface="Calibri"/>
              </a:rPr>
              <a:t>Dyslipidémie</a:t>
            </a:r>
          </a:p>
          <a:p>
            <a:pPr lvl="1"/>
            <a:r>
              <a:rPr lang="fr-CA" sz="2400" b="0" i="0" strike="noStrike" cap="none" spc="0" baseline="0">
                <a:solidFill>
                  <a:srgbClr val="000000"/>
                </a:solidFill>
                <a:effectLst/>
                <a:latin typeface="Calibri"/>
                <a:ea typeface="Calibri"/>
                <a:cs typeface="Calibri"/>
              </a:rPr>
              <a:t>Stress</a:t>
            </a:r>
          </a:p>
          <a:p>
            <a:pPr lvl="1"/>
            <a:r>
              <a:rPr lang="fr-CA" sz="2400" b="0" i="0" strike="noStrike" cap="none" spc="0" baseline="0">
                <a:solidFill>
                  <a:srgbClr val="000000"/>
                </a:solidFill>
                <a:effectLst/>
                <a:latin typeface="Calibri"/>
                <a:ea typeface="Calibri"/>
                <a:cs typeface="Calibri"/>
              </a:rPr>
              <a:t>Inobservance</a:t>
            </a:r>
          </a:p>
          <a:p>
            <a:endParaRPr lang="en-CA"/>
          </a:p>
        </p:txBody>
      </p:sp>
      <p:sp>
        <p:nvSpPr>
          <p:cNvPr id="5" name="TextBox 4">
            <a:extLst>
              <a:ext uri="{FF2B5EF4-FFF2-40B4-BE49-F238E27FC236}">
                <a16:creationId xmlns:a16="http://schemas.microsoft.com/office/drawing/2014/main" id="{207DF468-A87D-4204-9248-9F27ABB5C3F2}"/>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8" history="0"/>
              </a:rPr>
              <a:t>10.1016/j.cjca.2020.02.086</a:t>
            </a:r>
            <a:endParaRPr lang="en-CA" sz="1050">
              <a:effectLst/>
            </a:endParaRPr>
          </a:p>
        </p:txBody>
      </p:sp>
    </p:spTree>
    <p:custDataLst>
      <p:tags r:id="rId1"/>
    </p:custDataLst>
    <p:extLst>
      <p:ext uri="{BB962C8B-B14F-4D97-AF65-F5344CB8AC3E}">
        <p14:creationId xmlns:p14="http://schemas.microsoft.com/office/powerpoint/2010/main" val="1229768717"/>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BC8C0-5BF1-4915-BC7C-7785B3F44CF5}"/>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Examens de laboratoire courants et facultatifs chez les hypertendus  </a:t>
            </a:r>
          </a:p>
        </p:txBody>
      </p:sp>
      <p:sp>
        <p:nvSpPr>
          <p:cNvPr id="4" name="Content Placeholder 3">
            <a:extLst>
              <a:ext uri="{FF2B5EF4-FFF2-40B4-BE49-F238E27FC236}">
                <a16:creationId xmlns:a16="http://schemas.microsoft.com/office/drawing/2014/main" id="{8B699DF1-89F4-4C9E-A473-DB07EC82E8E3}"/>
              </a:ext>
            </a:extLst>
          </p:cNvPr>
          <p:cNvSpPr>
            <a:spLocks noGrp="1"/>
          </p:cNvSpPr>
          <p:nvPr>
            <p:ph sz="half" idx="1"/>
            <p:custDataLst>
              <p:tags r:id="rId3"/>
            </p:custDataLst>
          </p:nvPr>
        </p:nvSpPr>
        <p:spPr>
          <a:xfrm>
            <a:off x="838201" y="1690688"/>
            <a:ext cx="5181600" cy="4351338"/>
          </a:xfrm>
        </p:spPr>
        <p:txBody>
          <a:bodyPr>
            <a:normAutofit fontScale="87500" lnSpcReduction="20000"/>
          </a:bodyPr>
          <a:lstStyle/>
          <a:p>
            <a:pPr marL="0" indent="0" algn="ctr">
              <a:buNone/>
            </a:pPr>
            <a:r>
              <a:rPr lang="fr-CA" sz="2600" b="1" i="0" strike="noStrike" cap="none" spc="0" baseline="0" dirty="0">
                <a:solidFill>
                  <a:srgbClr val="000000"/>
                </a:solidFill>
                <a:effectLst/>
                <a:latin typeface="Calibri"/>
                <a:ea typeface="Calibri"/>
                <a:cs typeface="Calibri"/>
              </a:rPr>
              <a:t>Examens courants</a:t>
            </a:r>
          </a:p>
          <a:p>
            <a:r>
              <a:rPr lang="fr-CA" sz="2600" b="0" i="0" strike="noStrike" cap="none" spc="0" baseline="0" dirty="0">
                <a:solidFill>
                  <a:srgbClr val="000000"/>
                </a:solidFill>
                <a:effectLst/>
                <a:latin typeface="Calibri"/>
                <a:ea typeface="Calibri"/>
                <a:cs typeface="Calibri"/>
              </a:rPr>
              <a:t>Analyse d’urine</a:t>
            </a:r>
          </a:p>
          <a:p>
            <a:r>
              <a:rPr lang="fr-CA" sz="2600" b="0" i="0" strike="noStrike" cap="none" spc="0" baseline="0" dirty="0">
                <a:solidFill>
                  <a:srgbClr val="000000"/>
                </a:solidFill>
                <a:effectLst/>
                <a:latin typeface="Calibri"/>
                <a:ea typeface="Calibri"/>
                <a:cs typeface="Calibri"/>
              </a:rPr>
              <a:t>Analyse biochimique du sang (potassium, sodium et créatinine)</a:t>
            </a:r>
          </a:p>
          <a:p>
            <a:r>
              <a:rPr lang="fr-CA" sz="2600" b="0" i="0" strike="noStrike" cap="none" spc="0" baseline="0" dirty="0">
                <a:solidFill>
                  <a:srgbClr val="000000"/>
                </a:solidFill>
                <a:effectLst/>
                <a:latin typeface="Calibri"/>
                <a:ea typeface="Calibri"/>
                <a:cs typeface="Calibri"/>
              </a:rPr>
              <a:t>Glycémie à jeun et/ou hémoglobine glycosylée (HbA</a:t>
            </a:r>
            <a:r>
              <a:rPr lang="fr-CA" sz="2600" b="0" i="0" strike="noStrike" cap="none" spc="0" baseline="-25000" dirty="0">
                <a:solidFill>
                  <a:srgbClr val="000000"/>
                </a:solidFill>
                <a:effectLst/>
                <a:latin typeface="Calibri"/>
                <a:ea typeface="Calibri"/>
                <a:cs typeface="Calibri"/>
              </a:rPr>
              <a:t>1c</a:t>
            </a:r>
            <a:r>
              <a:rPr lang="fr-CA" sz="2600" b="0" i="0" strike="noStrike" cap="none" spc="0" baseline="0" dirty="0">
                <a:solidFill>
                  <a:srgbClr val="000000"/>
                </a:solidFill>
                <a:effectLst/>
                <a:latin typeface="Calibri"/>
                <a:ea typeface="Calibri"/>
                <a:cs typeface="Calibri"/>
              </a:rPr>
              <a:t>) </a:t>
            </a:r>
          </a:p>
          <a:p>
            <a:r>
              <a:rPr lang="fr-CA" sz="2600" b="0" i="0" strike="noStrike" cap="none" spc="0" baseline="0" dirty="0">
                <a:solidFill>
                  <a:srgbClr val="000000"/>
                </a:solidFill>
                <a:effectLst/>
                <a:latin typeface="Calibri"/>
                <a:ea typeface="Calibri"/>
                <a:cs typeface="Calibri"/>
              </a:rPr>
              <a:t>Cholestérol total sérique, cholestérol à lipoprotéines de basse densité (LDL), cholestérol à lipoprotéines de haute densité (HDL), cholestérol non à lipoprotéines de haute densité (non HDL) et triglycérides </a:t>
            </a:r>
          </a:p>
          <a:p>
            <a:r>
              <a:rPr lang="fr-CA" sz="2600" b="0" i="0" strike="noStrike" cap="none" spc="0" baseline="0" dirty="0">
                <a:solidFill>
                  <a:srgbClr val="000000"/>
                </a:solidFill>
                <a:effectLst/>
                <a:latin typeface="Calibri"/>
                <a:ea typeface="Calibri"/>
                <a:cs typeface="Calibri"/>
              </a:rPr>
              <a:t>ECG ordinaire, à 12 dérivations</a:t>
            </a:r>
          </a:p>
        </p:txBody>
      </p:sp>
      <p:sp>
        <p:nvSpPr>
          <p:cNvPr id="5" name="Content Placeholder 4">
            <a:extLst>
              <a:ext uri="{FF2B5EF4-FFF2-40B4-BE49-F238E27FC236}">
                <a16:creationId xmlns:a16="http://schemas.microsoft.com/office/drawing/2014/main" id="{60F1BD25-AA37-49BA-9F53-EAEDD3A40E3A}"/>
              </a:ext>
            </a:extLst>
          </p:cNvPr>
          <p:cNvSpPr>
            <a:spLocks noGrp="1"/>
          </p:cNvSpPr>
          <p:nvPr>
            <p:ph sz="half" idx="2"/>
            <p:custDataLst>
              <p:tags r:id="rId4"/>
            </p:custDataLst>
          </p:nvPr>
        </p:nvSpPr>
        <p:spPr/>
        <p:txBody>
          <a:bodyPr>
            <a:normAutofit fontScale="87500" lnSpcReduction="20000"/>
          </a:bodyPr>
          <a:lstStyle/>
          <a:p>
            <a:pPr marL="0" indent="0" algn="ctr">
              <a:buNone/>
            </a:pPr>
            <a:r>
              <a:rPr lang="fr-CA" sz="2600" b="1" i="0" strike="noStrike" cap="none" spc="0" baseline="0">
                <a:solidFill>
                  <a:srgbClr val="000000"/>
                </a:solidFill>
                <a:effectLst/>
                <a:latin typeface="Calibri"/>
                <a:ea typeface="Calibri"/>
                <a:cs typeface="Calibri"/>
              </a:rPr>
              <a:t>Examens facultatifs (circonstances cliniques)</a:t>
            </a:r>
          </a:p>
          <a:p>
            <a:r>
              <a:rPr lang="fr-CA" sz="2600" b="0" i="0" strike="noStrike" cap="none" spc="0" baseline="0">
                <a:solidFill>
                  <a:srgbClr val="000000"/>
                </a:solidFill>
                <a:effectLst/>
                <a:latin typeface="Calibri"/>
                <a:ea typeface="Calibri"/>
                <a:cs typeface="Calibri"/>
              </a:rPr>
              <a:t>Patients diabétiques (rapport albumine/créatinine [RAC] et selon les lignes directrices de Diabète Canada) </a:t>
            </a:r>
          </a:p>
          <a:p>
            <a:r>
              <a:rPr lang="fr-CA" sz="2600" b="0" i="0" strike="noStrike" cap="none" spc="0" baseline="0">
                <a:solidFill>
                  <a:srgbClr val="000000"/>
                </a:solidFill>
                <a:effectLst/>
                <a:latin typeface="Calibri"/>
                <a:ea typeface="Calibri"/>
                <a:cs typeface="Calibri"/>
              </a:rPr>
              <a:t>Test de grossesse </a:t>
            </a:r>
          </a:p>
          <a:p>
            <a:r>
              <a:rPr lang="fr-CA" sz="2600" b="0" i="0" strike="noStrike" cap="none" spc="0" baseline="0">
                <a:solidFill>
                  <a:srgbClr val="000000"/>
                </a:solidFill>
                <a:effectLst/>
                <a:latin typeface="Calibri"/>
                <a:ea typeface="Calibri"/>
                <a:cs typeface="Calibri"/>
              </a:rPr>
              <a:t>Échocardiogramme (si pertinent sur le plan clinique)</a:t>
            </a:r>
          </a:p>
          <a:p>
            <a:r>
              <a:rPr lang="fr-CA" sz="2600" b="0" i="0" strike="noStrike" cap="none" spc="0" baseline="0">
                <a:solidFill>
                  <a:srgbClr val="000000"/>
                </a:solidFill>
                <a:effectLst/>
                <a:latin typeface="Calibri"/>
                <a:ea typeface="Calibri"/>
                <a:cs typeface="Calibri"/>
              </a:rPr>
              <a:t>Évaluation de la fraction d’éjection ventriculaire gauche (si présence de signes d’insuffisance cardiaque)</a:t>
            </a:r>
          </a:p>
        </p:txBody>
      </p:sp>
      <p:sp>
        <p:nvSpPr>
          <p:cNvPr id="6" name="TextBox 5">
            <a:extLst>
              <a:ext uri="{FF2B5EF4-FFF2-40B4-BE49-F238E27FC236}">
                <a16:creationId xmlns:a16="http://schemas.microsoft.com/office/drawing/2014/main" id="{447BAAB2-955F-41D8-AF56-B44CEA646A43}"/>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8" history="0"/>
              </a:rPr>
              <a:t>10.1016/j.cjca.2020.02.086</a:t>
            </a:r>
            <a:endParaRPr lang="en-CA" sz="1050">
              <a:effectLst/>
            </a:endParaRPr>
          </a:p>
        </p:txBody>
      </p:sp>
    </p:spTree>
    <p:custDataLst>
      <p:tags r:id="rId1"/>
    </p:custDataLst>
    <p:extLst>
      <p:ext uri="{BB962C8B-B14F-4D97-AF65-F5344CB8AC3E}">
        <p14:creationId xmlns:p14="http://schemas.microsoft.com/office/powerpoint/2010/main" val="2628187087"/>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746705B-B6A3-4724-AAC2-66A18EFE7676}"/>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Évaluation du risque de maladie cardiovasculaire</a:t>
            </a:r>
          </a:p>
        </p:txBody>
      </p:sp>
      <p:sp>
        <p:nvSpPr>
          <p:cNvPr id="7" name="Content Placeholder 6">
            <a:extLst>
              <a:ext uri="{FF2B5EF4-FFF2-40B4-BE49-F238E27FC236}">
                <a16:creationId xmlns:a16="http://schemas.microsoft.com/office/drawing/2014/main" id="{32BB6804-E777-4C8F-988E-B7A3D07A34B8}"/>
              </a:ext>
            </a:extLst>
          </p:cNvPr>
          <p:cNvSpPr>
            <a:spLocks noGrp="1"/>
          </p:cNvSpPr>
          <p:nvPr>
            <p:ph idx="1"/>
            <p:custDataLst>
              <p:tags r:id="rId3"/>
            </p:custDataLst>
          </p:nvPr>
        </p:nvSpPr>
        <p:spPr/>
        <p:txBody>
          <a:bodyPr>
            <a:normAutofit fontScale="92500" lnSpcReduction="10000"/>
          </a:bodyPr>
          <a:lstStyle/>
          <a:p>
            <a:pPr marL="0" indent="0">
              <a:buNone/>
            </a:pPr>
            <a:r>
              <a:rPr lang="fr-CA" sz="2800" b="0" i="0" strike="noStrike" cap="none" spc="0" baseline="0">
                <a:solidFill>
                  <a:srgbClr val="000000"/>
                </a:solidFill>
                <a:effectLst/>
                <a:latin typeface="Calibri"/>
                <a:ea typeface="Calibri"/>
                <a:cs typeface="Calibri"/>
              </a:rPr>
              <a:t>Des modèles plurifactoriels d’évaluation du risque peuvent être utilisés pour : </a:t>
            </a:r>
          </a:p>
          <a:p>
            <a:pPr lvl="1"/>
            <a:r>
              <a:rPr lang="fr-CA" sz="2400" b="0" i="0" strike="noStrike" cap="none" spc="0" baseline="0">
                <a:solidFill>
                  <a:srgbClr val="000000"/>
                </a:solidFill>
                <a:effectLst/>
                <a:latin typeface="Calibri"/>
                <a:ea typeface="Calibri"/>
                <a:cs typeface="Calibri"/>
              </a:rPr>
              <a:t>établir avec plus d’exactitude le risque global de maladie cardiovasculaire d’une personne;</a:t>
            </a:r>
          </a:p>
          <a:p>
            <a:pPr lvl="1"/>
            <a:r>
              <a:rPr lang="fr-CA" sz="2400" b="0" i="0" strike="noStrike" cap="none" spc="0" baseline="0">
                <a:solidFill>
                  <a:srgbClr val="000000"/>
                </a:solidFill>
                <a:effectLst/>
                <a:latin typeface="Calibri"/>
                <a:ea typeface="Calibri"/>
                <a:cs typeface="Calibri"/>
              </a:rPr>
              <a:t>aider à entamer des conversions avec des personnes au sujet du changement des comportements liés à la santé visant à abaisser la PA;</a:t>
            </a:r>
          </a:p>
          <a:p>
            <a:pPr lvl="1"/>
            <a:r>
              <a:rPr lang="fr-CA" sz="2400" b="0" i="0" strike="noStrike" cap="none" spc="0" baseline="0">
                <a:solidFill>
                  <a:srgbClr val="000000"/>
                </a:solidFill>
                <a:effectLst/>
                <a:latin typeface="Calibri"/>
                <a:ea typeface="Calibri"/>
                <a:cs typeface="Calibri"/>
              </a:rPr>
              <a:t>utiliser un traitement antihypertenseur plus efficacement; </a:t>
            </a:r>
          </a:p>
          <a:p>
            <a:pPr lvl="1"/>
            <a:r>
              <a:rPr lang="fr-CA" sz="2400" b="0" i="0" strike="noStrike" cap="none" spc="0" baseline="0">
                <a:solidFill>
                  <a:srgbClr val="000000"/>
                </a:solidFill>
                <a:effectLst/>
                <a:latin typeface="Calibri"/>
                <a:ea typeface="Calibri"/>
                <a:cs typeface="Calibri"/>
              </a:rPr>
              <a:t>éviter l’utilisation de degrés de risque absolus pour appuyer les décisions thérapeutiques.</a:t>
            </a:r>
          </a:p>
          <a:p>
            <a:r>
              <a:rPr lang="fr-CA" sz="2800" b="0" i="0" strike="noStrike" cap="none" spc="0" baseline="0">
                <a:solidFill>
                  <a:srgbClr val="000000"/>
                </a:solidFill>
                <a:effectLst/>
                <a:latin typeface="Calibri"/>
                <a:ea typeface="Calibri"/>
                <a:cs typeface="Calibri"/>
              </a:rPr>
              <a:t>Envisager d’informer les patients pour faciliter la modification des facteurs de risque. </a:t>
            </a:r>
          </a:p>
          <a:p>
            <a:pPr lvl="1"/>
            <a:r>
              <a:rPr lang="fr-CA" sz="2400" b="0" i="0" strike="noStrike" cap="none" spc="0" baseline="0">
                <a:solidFill>
                  <a:srgbClr val="000000"/>
                </a:solidFill>
                <a:effectLst/>
                <a:latin typeface="Calibri"/>
                <a:ea typeface="Calibri"/>
                <a:cs typeface="Calibri"/>
              </a:rPr>
              <a:t>Employer des termes comme « âge cardiovasculaire » « âge vasculaire » ou « âge du cœur » pour informer les patients de leur degré de risque.</a:t>
            </a:r>
            <a:endParaRPr lang="en-CA"/>
          </a:p>
        </p:txBody>
      </p:sp>
      <p:sp>
        <p:nvSpPr>
          <p:cNvPr id="8" name="TextBox 7">
            <a:extLst>
              <a:ext uri="{FF2B5EF4-FFF2-40B4-BE49-F238E27FC236}">
                <a16:creationId xmlns:a16="http://schemas.microsoft.com/office/drawing/2014/main" id="{ADF59634-8439-4152-99CC-73987ABAC515}"/>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1926113962"/>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B6FCA-1C8C-4BB2-93C3-62E45630614D}"/>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Recommandations de suivi  </a:t>
            </a:r>
          </a:p>
        </p:txBody>
      </p:sp>
      <p:graphicFrame>
        <p:nvGraphicFramePr>
          <p:cNvPr id="6" name="Table 6">
            <a:extLst>
              <a:ext uri="{FF2B5EF4-FFF2-40B4-BE49-F238E27FC236}">
                <a16:creationId xmlns:a16="http://schemas.microsoft.com/office/drawing/2014/main" id="{F8D0CBD1-44B3-46A7-AE8F-36707B40CFB7}"/>
              </a:ext>
            </a:extLst>
          </p:cNvPr>
          <p:cNvGraphicFramePr>
            <a:graphicFrameLocks noGrp="1"/>
          </p:cNvGraphicFramePr>
          <p:nvPr>
            <p:ph idx="1"/>
            <p:custDataLst>
              <p:tags r:id="rId3"/>
            </p:custDataLst>
            <p:extLst>
              <p:ext uri="{D42A27DB-BD31-4B8C-83A1-F6EECF244321}">
                <p14:modId xmlns:p14="http://schemas.microsoft.com/office/powerpoint/2010/main" val="3151793455"/>
              </p:ext>
            </p:extLst>
          </p:nvPr>
        </p:nvGraphicFramePr>
        <p:xfrm>
          <a:off x="838200" y="1470025"/>
          <a:ext cx="10515600" cy="4632960"/>
        </p:xfrm>
        <a:graphic>
          <a:graphicData uri="http://schemas.openxmlformats.org/drawingml/2006/table">
            <a:tbl>
              <a:tblPr bandRow="1">
                <a:tableStyleId>{5C22544A-7EE6-4342-B048-85BDC9FD1C3A}</a:tableStyleId>
              </a:tblPr>
              <a:tblGrid>
                <a:gridCol w="3014079">
                  <a:extLst>
                    <a:ext uri="{9D8B030D-6E8A-4147-A177-3AD203B41FA5}">
                      <a16:colId xmlns:a16="http://schemas.microsoft.com/office/drawing/2014/main" val="1922329590"/>
                    </a:ext>
                  </a:extLst>
                </a:gridCol>
                <a:gridCol w="7501521">
                  <a:extLst>
                    <a:ext uri="{9D8B030D-6E8A-4147-A177-3AD203B41FA5}">
                      <a16:colId xmlns:a16="http://schemas.microsoft.com/office/drawing/2014/main" val="2717835336"/>
                    </a:ext>
                  </a:extLst>
                </a:gridCol>
              </a:tblGrid>
              <a:tr h="430059">
                <a:tc>
                  <a:txBody>
                    <a:bodyPr/>
                    <a:lstStyle/>
                    <a:p>
                      <a:r>
                        <a:rPr lang="fr-CA" sz="2000" b="0" i="0" strike="noStrike" cap="none" spc="0" baseline="0">
                          <a:solidFill>
                            <a:srgbClr val="000000"/>
                          </a:solidFill>
                          <a:effectLst/>
                          <a:latin typeface="Calibri"/>
                          <a:ea typeface="Calibri"/>
                          <a:cs typeface="Calibri"/>
                        </a:rPr>
                        <a:t>Pas d’hypertension ou de lésions des organes cibles</a:t>
                      </a:r>
                    </a:p>
                  </a:txBody>
                  <a:tcPr/>
                </a:tc>
                <a:tc>
                  <a:txBody>
                    <a:bodyPr/>
                    <a:lstStyle/>
                    <a:p>
                      <a:pPr marL="285750" indent="-285750">
                        <a:buFont typeface="Arial" panose="020B0604020202020204" pitchFamily="34" charset="0"/>
                        <a:buChar char="•"/>
                      </a:pPr>
                      <a:r>
                        <a:rPr lang="fr-CA" sz="2000" b="0" i="0" strike="noStrike" cap="none" spc="0" baseline="0">
                          <a:solidFill>
                            <a:srgbClr val="000000"/>
                          </a:solidFill>
                          <a:effectLst/>
                          <a:latin typeface="Calibri"/>
                          <a:ea typeface="Calibri"/>
                          <a:cs typeface="Calibri"/>
                        </a:rPr>
                        <a:t>PA à intervalles annuels </a:t>
                      </a:r>
                    </a:p>
                  </a:txBody>
                  <a:tcPr/>
                </a:tc>
                <a:extLst>
                  <a:ext uri="{0D108BD9-81ED-4DB2-BD59-A6C34878D82A}">
                    <a16:rowId xmlns:a16="http://schemas.microsoft.com/office/drawing/2014/main" val="787257939"/>
                  </a:ext>
                </a:extLst>
              </a:tr>
              <a:tr h="370840">
                <a:tc>
                  <a:txBody>
                    <a:bodyPr/>
                    <a:lstStyle/>
                    <a:p>
                      <a:r>
                        <a:rPr lang="fr-CA" sz="2000" b="0" i="0" strike="noStrike" cap="none" spc="0" baseline="0" dirty="0">
                          <a:solidFill>
                            <a:srgbClr val="000000"/>
                          </a:solidFill>
                          <a:effectLst/>
                          <a:latin typeface="Calibri"/>
                          <a:ea typeface="Calibri"/>
                          <a:cs typeface="Calibri"/>
                        </a:rPr>
                        <a:t>Patients hypertendus qui modifient leurs comportements liés à la santé</a:t>
                      </a:r>
                    </a:p>
                  </a:txBody>
                  <a:tcPr/>
                </a:tc>
                <a:tc>
                  <a:txBody>
                    <a:bodyPr/>
                    <a:lstStyle/>
                    <a:p>
                      <a:pPr marL="285750" indent="-285750">
                        <a:buFont typeface="Arial" panose="020B0604020202020204" pitchFamily="34" charset="0"/>
                        <a:buChar char="•"/>
                      </a:pPr>
                      <a:r>
                        <a:rPr lang="fr-CA" sz="2000" b="0" i="0" strike="noStrike" cap="none" spc="0" baseline="0">
                          <a:solidFill>
                            <a:srgbClr val="000000"/>
                          </a:solidFill>
                          <a:effectLst/>
                          <a:latin typeface="Calibri"/>
                          <a:ea typeface="Calibri"/>
                          <a:cs typeface="Calibri"/>
                        </a:rPr>
                        <a:t>PA après 3 à 6 mois </a:t>
                      </a:r>
                    </a:p>
                    <a:p>
                      <a:pPr marL="285750" indent="-285750">
                        <a:buFont typeface="Arial" panose="020B0604020202020204" pitchFamily="34" charset="0"/>
                        <a:buChar char="•"/>
                      </a:pPr>
                      <a:r>
                        <a:rPr lang="fr-CA" sz="2000" b="0" i="0" strike="noStrike" cap="none" spc="0" baseline="0">
                          <a:solidFill>
                            <a:srgbClr val="000000"/>
                          </a:solidFill>
                          <a:effectLst/>
                          <a:latin typeface="Calibri"/>
                          <a:ea typeface="Calibri"/>
                          <a:cs typeface="Calibri"/>
                        </a:rPr>
                        <a:t>PA tous les 1 ou 2 mois pour les patients dont la PA est plus élevée</a:t>
                      </a:r>
                      <a:endParaRPr lang="en-CA" sz="2000"/>
                    </a:p>
                  </a:txBody>
                  <a:tcPr/>
                </a:tc>
                <a:extLst>
                  <a:ext uri="{0D108BD9-81ED-4DB2-BD59-A6C34878D82A}">
                    <a16:rowId xmlns:a16="http://schemas.microsoft.com/office/drawing/2014/main" val="88289908"/>
                  </a:ext>
                </a:extLst>
              </a:tr>
              <a:tr h="370840">
                <a:tc>
                  <a:txBody>
                    <a:bodyPr/>
                    <a:lstStyle/>
                    <a:p>
                      <a:r>
                        <a:rPr lang="fr-CA" sz="2000" b="0" i="0" strike="noStrike" cap="none" spc="0" baseline="0">
                          <a:solidFill>
                            <a:srgbClr val="000000"/>
                          </a:solidFill>
                          <a:effectLst/>
                          <a:latin typeface="Calibri"/>
                          <a:ea typeface="Calibri"/>
                          <a:cs typeface="Calibri"/>
                        </a:rPr>
                        <a:t>Patients sous antihypertenseurs </a:t>
                      </a:r>
                    </a:p>
                  </a:txBody>
                  <a:tcPr/>
                </a:tc>
                <a:tc>
                  <a:txBody>
                    <a:bodyPr/>
                    <a:lstStyle/>
                    <a:p>
                      <a:pPr marL="285750" indent="-285750">
                        <a:buFont typeface="Arial" panose="020B0604020202020204" pitchFamily="34" charset="0"/>
                        <a:buChar char="•"/>
                      </a:pPr>
                      <a:r>
                        <a:rPr lang="fr-CA" sz="2000" b="0" i="0" strike="noStrike" cap="none" spc="0" baseline="0">
                          <a:solidFill>
                            <a:srgbClr val="000000"/>
                          </a:solidFill>
                          <a:effectLst/>
                          <a:latin typeface="Calibri"/>
                          <a:ea typeface="Calibri"/>
                          <a:cs typeface="Calibri"/>
                        </a:rPr>
                        <a:t>PA mensuelle ou tous les 2 mois, jusqu’à ce que les résultats obtenus lors de 2 visites consécutives soient inférieurs à leur valeur cible </a:t>
                      </a:r>
                    </a:p>
                    <a:p>
                      <a:pPr marL="742950" lvl="1" indent="-285750">
                        <a:buFont typeface="Arial" panose="020B0604020202020204" pitchFamily="34" charset="0"/>
                        <a:buChar char="•"/>
                      </a:pPr>
                      <a:r>
                        <a:rPr lang="fr-CA" sz="2000" b="0" i="0" strike="noStrike" cap="none" spc="0" baseline="0">
                          <a:solidFill>
                            <a:srgbClr val="000000"/>
                          </a:solidFill>
                          <a:effectLst/>
                          <a:latin typeface="Calibri"/>
                          <a:ea typeface="Calibri"/>
                          <a:cs typeface="Calibri"/>
                        </a:rPr>
                        <a:t>Intervalle plus court en présence de symptômes, d’HTA grave, d’intolérance aux médicaments ou de lésions des organes cibles </a:t>
                      </a:r>
                    </a:p>
                    <a:p>
                      <a:pPr marL="285750" indent="-285750">
                        <a:buFont typeface="Arial" panose="020B0604020202020204" pitchFamily="34" charset="0"/>
                        <a:buChar char="•"/>
                      </a:pPr>
                      <a:r>
                        <a:rPr lang="fr-CA" sz="2000" b="0" i="0" strike="noStrike" cap="none" spc="0" baseline="0">
                          <a:solidFill>
                            <a:srgbClr val="000000"/>
                          </a:solidFill>
                          <a:effectLst/>
                          <a:latin typeface="Calibri"/>
                          <a:ea typeface="Calibri"/>
                          <a:cs typeface="Calibri"/>
                        </a:rPr>
                        <a:t>PA à intervalles de 3 à 6 mois une fois la PA cible atteinte </a:t>
                      </a:r>
                    </a:p>
                  </a:txBody>
                  <a:tcPr/>
                </a:tc>
                <a:extLst>
                  <a:ext uri="{0D108BD9-81ED-4DB2-BD59-A6C34878D82A}">
                    <a16:rowId xmlns:a16="http://schemas.microsoft.com/office/drawing/2014/main" val="4017614421"/>
                  </a:ext>
                </a:extLst>
              </a:tr>
              <a:tr h="370840">
                <a:tc>
                  <a:txBody>
                    <a:bodyPr/>
                    <a:lstStyle/>
                    <a:p>
                      <a:r>
                        <a:rPr lang="fr-CA" sz="2000" b="0" i="0" strike="noStrike" cap="none" spc="0" baseline="0">
                          <a:solidFill>
                            <a:srgbClr val="000000"/>
                          </a:solidFill>
                          <a:effectLst/>
                          <a:latin typeface="Calibri"/>
                          <a:ea typeface="Calibri"/>
                          <a:cs typeface="Calibri"/>
                        </a:rPr>
                        <a:t>MAPA ou MPAD</a:t>
                      </a:r>
                    </a:p>
                  </a:txBody>
                  <a:tcPr/>
                </a:tc>
                <a:tc>
                  <a:txBody>
                    <a:bodyPr/>
                    <a:lstStyle/>
                    <a:p>
                      <a:pPr marL="285750" indent="-285750">
                        <a:buFont typeface="Arial" panose="020B0604020202020204" pitchFamily="34" charset="0"/>
                        <a:buChar char="•"/>
                      </a:pPr>
                      <a:r>
                        <a:rPr lang="fr-CA" sz="2000" b="0" i="0" strike="noStrike" cap="none" spc="0" baseline="0" dirty="0">
                          <a:solidFill>
                            <a:srgbClr val="000000"/>
                          </a:solidFill>
                          <a:effectLst/>
                          <a:latin typeface="Calibri"/>
                          <a:ea typeface="Calibri"/>
                          <a:cs typeface="Calibri"/>
                        </a:rPr>
                        <a:t>Suivi dans les cas avérés d’effet du sarrau blanc </a:t>
                      </a:r>
                    </a:p>
                  </a:txBody>
                  <a:tcPr/>
                </a:tc>
                <a:extLst>
                  <a:ext uri="{0D108BD9-81ED-4DB2-BD59-A6C34878D82A}">
                    <a16:rowId xmlns:a16="http://schemas.microsoft.com/office/drawing/2014/main" val="3915681371"/>
                  </a:ext>
                </a:extLst>
              </a:tr>
            </a:tbl>
          </a:graphicData>
        </a:graphic>
      </p:graphicFrame>
      <p:sp>
        <p:nvSpPr>
          <p:cNvPr id="7" name="TextBox 6">
            <a:extLst>
              <a:ext uri="{FF2B5EF4-FFF2-40B4-BE49-F238E27FC236}">
                <a16:creationId xmlns:a16="http://schemas.microsoft.com/office/drawing/2014/main" id="{7532FA60-6069-47F8-BD28-41B763DB56DC}"/>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1030045710"/>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DF70AB3-C0ED-4649-B0FD-BECFDB7406E1}"/>
              </a:ext>
            </a:extLst>
          </p:cNvPr>
          <p:cNvSpPr>
            <a:spLocks noGrp="1"/>
          </p:cNvSpPr>
          <p:nvPr>
            <p:ph type="title"/>
            <p:custDataLst>
              <p:tags r:id="rId2"/>
            </p:custDataLst>
          </p:nvPr>
        </p:nvSpPr>
        <p:spPr/>
        <p:txBody>
          <a:bodyPr/>
          <a:lstStyle/>
          <a:p>
            <a:r>
              <a:rPr lang="fr-CA" sz="6000" b="0" i="0" strike="noStrike" cap="none" spc="0" baseline="0">
                <a:solidFill>
                  <a:srgbClr val="000000"/>
                </a:solidFill>
                <a:effectLst/>
                <a:latin typeface="Calibri Light"/>
                <a:ea typeface="Calibri Light"/>
                <a:cs typeface="Calibri Light"/>
              </a:rPr>
              <a:t>2. Promotion de la santé cardiovasculaire </a:t>
            </a:r>
          </a:p>
        </p:txBody>
      </p:sp>
      <p:sp>
        <p:nvSpPr>
          <p:cNvPr id="5" name="Text Placeholder 4">
            <a:extLst>
              <a:ext uri="{FF2B5EF4-FFF2-40B4-BE49-F238E27FC236}">
                <a16:creationId xmlns:a16="http://schemas.microsoft.com/office/drawing/2014/main" id="{F592A77C-1B05-48A4-AA13-948C423AED1B}"/>
              </a:ext>
            </a:extLst>
          </p:cNvPr>
          <p:cNvSpPr>
            <a:spLocks noGrp="1"/>
          </p:cNvSpPr>
          <p:nvPr>
            <p:ph type="body" idx="1"/>
            <p:custDataLst>
              <p:tags r:id="rId3"/>
            </p:custDataLst>
          </p:nvPr>
        </p:nvSpPr>
        <p:spPr/>
        <p:txBody>
          <a:bodyPr/>
          <a:lstStyle/>
          <a:p>
            <a:endParaRPr lang="en-CA"/>
          </a:p>
        </p:txBody>
      </p:sp>
    </p:spTree>
    <p:custDataLst>
      <p:tags r:id="rId1"/>
    </p:custDataLst>
    <p:extLst>
      <p:ext uri="{BB962C8B-B14F-4D97-AF65-F5344CB8AC3E}">
        <p14:creationId xmlns:p14="http://schemas.microsoft.com/office/powerpoint/2010/main" val="2189977390"/>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F7646-E147-4A39-8672-6C9F74902332}"/>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Points saillants </a:t>
            </a:r>
          </a:p>
        </p:txBody>
      </p:sp>
      <p:sp>
        <p:nvSpPr>
          <p:cNvPr id="3" name="Content Placeholder 2">
            <a:extLst>
              <a:ext uri="{FF2B5EF4-FFF2-40B4-BE49-F238E27FC236}">
                <a16:creationId xmlns:a16="http://schemas.microsoft.com/office/drawing/2014/main" id="{00E57737-9C72-47DE-8948-8396DD941BA8}"/>
              </a:ext>
            </a:extLst>
          </p:cNvPr>
          <p:cNvSpPr>
            <a:spLocks noGrp="1"/>
          </p:cNvSpPr>
          <p:nvPr>
            <p:ph idx="1"/>
            <p:custDataLst>
              <p:tags r:id="rId3"/>
            </p:custDataLst>
          </p:nvPr>
        </p:nvSpPr>
        <p:spPr/>
        <p:txBody>
          <a:bodyPr>
            <a:normAutofit fontScale="97500" lnSpcReduction="10000"/>
          </a:bodyPr>
          <a:lstStyle/>
          <a:p>
            <a:pPr marL="514350" indent="-514350">
              <a:buFont typeface="+mj-lt"/>
              <a:buAutoNum type="arabicPeriod"/>
            </a:pPr>
            <a:r>
              <a:rPr lang="fr-CA" sz="2800" b="0" i="0" strike="noStrike" cap="none" spc="0" baseline="0">
                <a:solidFill>
                  <a:srgbClr val="000000"/>
                </a:solidFill>
                <a:effectLst/>
                <a:latin typeface="Calibri"/>
                <a:ea typeface="Calibri"/>
                <a:cs typeface="Calibri"/>
              </a:rPr>
              <a:t>Les changements des comportements liés à la santé jouent un rôle important dans la prévention de l’hypertension et la baisse de la PA chez les personnes ayant reçu un diagnostic d’hypertension.</a:t>
            </a:r>
          </a:p>
          <a:p>
            <a:pPr marL="514350" indent="-514350">
              <a:buFont typeface="+mj-lt"/>
              <a:buAutoNum type="arabicPeriod"/>
            </a:pPr>
            <a:r>
              <a:rPr lang="fr-CA" sz="2800" b="0" i="0" strike="noStrike" cap="none" spc="0" baseline="0">
                <a:solidFill>
                  <a:srgbClr val="000000"/>
                </a:solidFill>
                <a:effectLst/>
                <a:latin typeface="Calibri"/>
                <a:ea typeface="Calibri"/>
                <a:cs typeface="Calibri"/>
              </a:rPr>
              <a:t>Il est fortement recommandé de modifier les comportements liés à la santé en tant qu’intervention de première intention pour abaisser la PA chez les hypertendus.</a:t>
            </a:r>
          </a:p>
          <a:p>
            <a:pPr marL="514350" indent="-514350">
              <a:buFont typeface="+mj-lt"/>
              <a:buAutoNum type="arabicPeriod"/>
            </a:pPr>
            <a:r>
              <a:rPr lang="fr-CA" sz="2800" b="0" i="0" strike="noStrike" cap="none" spc="0" baseline="0">
                <a:solidFill>
                  <a:srgbClr val="000000"/>
                </a:solidFill>
                <a:effectLst/>
                <a:latin typeface="Calibri"/>
                <a:ea typeface="Calibri"/>
                <a:cs typeface="Calibri"/>
              </a:rPr>
              <a:t>L’optimisation des taux de lipides accompagnée de l’utilisation de statines chez les patients à risque élevé est recommandée.</a:t>
            </a:r>
          </a:p>
          <a:p>
            <a:pPr marL="514350" indent="-514350">
              <a:buFont typeface="+mj-lt"/>
              <a:buAutoNum type="arabicPeriod"/>
            </a:pPr>
            <a:r>
              <a:rPr lang="fr-CA" sz="2800" b="0" i="0" strike="noStrike" cap="none" spc="0" baseline="0">
                <a:solidFill>
                  <a:srgbClr val="000000"/>
                </a:solidFill>
                <a:effectLst/>
                <a:latin typeface="Calibri"/>
                <a:ea typeface="Calibri"/>
                <a:cs typeface="Calibri"/>
              </a:rPr>
              <a:t>Chez les personnes hypertendues, il n’est plus recommandé d’utiliser de l’acide acétylsalicylique (AAS) à titre de prévention primaire des maladies cardiovasculaires.</a:t>
            </a:r>
            <a:endParaRPr lang="en-CA"/>
          </a:p>
        </p:txBody>
      </p:sp>
      <p:sp>
        <p:nvSpPr>
          <p:cNvPr id="4" name="TextBox 3">
            <a:extLst>
              <a:ext uri="{FF2B5EF4-FFF2-40B4-BE49-F238E27FC236}">
                <a16:creationId xmlns:a16="http://schemas.microsoft.com/office/drawing/2014/main" id="{6A30AD81-333C-47CB-902D-9341590E90A5}"/>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6" history="0"/>
              </a:rPr>
              <a:t>10.1016/j.cjca.2020.02.086</a:t>
            </a:r>
            <a:endParaRPr lang="en-CA" sz="1050">
              <a:effectLst/>
            </a:endParaRPr>
          </a:p>
        </p:txBody>
      </p:sp>
    </p:spTree>
    <p:custDataLst>
      <p:tags r:id="rId1"/>
    </p:custDataLst>
    <p:extLst>
      <p:ext uri="{BB962C8B-B14F-4D97-AF65-F5344CB8AC3E}">
        <p14:creationId xmlns:p14="http://schemas.microsoft.com/office/powerpoint/2010/main" val="80441749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04B24-E41A-4D3F-81CD-863170A71707}"/>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Protection vasculaire </a:t>
            </a:r>
          </a:p>
        </p:txBody>
      </p:sp>
      <p:sp>
        <p:nvSpPr>
          <p:cNvPr id="3" name="Content Placeholder 2">
            <a:extLst>
              <a:ext uri="{FF2B5EF4-FFF2-40B4-BE49-F238E27FC236}">
                <a16:creationId xmlns:a16="http://schemas.microsoft.com/office/drawing/2014/main" id="{B36516B1-F003-4E92-B234-767AD5D6F69E}"/>
              </a:ext>
            </a:extLst>
          </p:cNvPr>
          <p:cNvSpPr>
            <a:spLocks noGrp="1"/>
          </p:cNvSpPr>
          <p:nvPr>
            <p:ph idx="1"/>
            <p:custDataLst>
              <p:tags r:id="rId3"/>
            </p:custDataLst>
          </p:nvPr>
        </p:nvSpPr>
        <p:spPr/>
        <p:txBody>
          <a:bodyPr/>
          <a:lstStyle/>
          <a:p>
            <a:r>
              <a:rPr lang="fr-CA" sz="2800" b="1" i="0" strike="noStrike" cap="none" spc="0" baseline="0">
                <a:solidFill>
                  <a:srgbClr val="000000"/>
                </a:solidFill>
                <a:effectLst/>
                <a:latin typeface="Calibri"/>
                <a:ea typeface="Calibri"/>
                <a:cs typeface="Calibri"/>
              </a:rPr>
              <a:t>Traitement par des statines :</a:t>
            </a:r>
            <a:r>
              <a:rPr lang="fr-CA" sz="2800" b="0" i="0" strike="noStrike" cap="none" spc="0" baseline="0">
                <a:solidFill>
                  <a:srgbClr val="000000"/>
                </a:solidFill>
                <a:effectLst/>
                <a:latin typeface="Calibri"/>
                <a:ea typeface="Calibri"/>
                <a:cs typeface="Calibri"/>
              </a:rPr>
              <a:t> patients hypertendus présentant ≥ 3 facteurs de risque CV ou une MCVAS établie.</a:t>
            </a:r>
          </a:p>
          <a:p>
            <a:r>
              <a:rPr lang="fr-CA" sz="2800" b="1" i="0" strike="noStrike" cap="none" spc="0" baseline="0">
                <a:solidFill>
                  <a:srgbClr val="000000"/>
                </a:solidFill>
                <a:effectLst/>
                <a:latin typeface="Calibri"/>
                <a:ea typeface="Calibri"/>
                <a:cs typeface="Calibri"/>
              </a:rPr>
              <a:t>Usage du tabac :</a:t>
            </a:r>
            <a:r>
              <a:rPr lang="fr-CA" sz="2800" b="0" i="0" strike="noStrike" cap="none" spc="0" baseline="0">
                <a:solidFill>
                  <a:srgbClr val="000000"/>
                </a:solidFill>
                <a:effectLst/>
                <a:latin typeface="Calibri"/>
                <a:ea typeface="Calibri"/>
                <a:cs typeface="Calibri"/>
              </a:rPr>
              <a:t> évaluer régulièrement la situation et conseiller aux patients de cesser de fumer. </a:t>
            </a:r>
          </a:p>
          <a:p>
            <a:pPr lvl="1"/>
            <a:r>
              <a:rPr lang="fr-CA" sz="2400" b="0" i="0" strike="noStrike" cap="none" spc="0" baseline="0">
                <a:solidFill>
                  <a:srgbClr val="000000"/>
                </a:solidFill>
                <a:effectLst/>
                <a:latin typeface="Calibri"/>
                <a:ea typeface="Calibri"/>
                <a:cs typeface="Calibri"/>
              </a:rPr>
              <a:t>Conseiller les patients en leur offrant de la pharmacothérapie combinée (p. ex., varénicline, bupropion ou thérapie de remplacement de la nicotine).</a:t>
            </a:r>
          </a:p>
          <a:p>
            <a:r>
              <a:rPr lang="fr-CA" sz="2800" b="1" i="0" strike="noStrike" cap="none" spc="0" baseline="0">
                <a:solidFill>
                  <a:srgbClr val="000000"/>
                </a:solidFill>
                <a:effectLst/>
                <a:latin typeface="Calibri"/>
                <a:ea typeface="Calibri"/>
                <a:cs typeface="Calibri"/>
              </a:rPr>
              <a:t>AAS à faible dose :</a:t>
            </a:r>
            <a:r>
              <a:rPr lang="fr-CA" sz="2800" b="0" i="0" strike="noStrike" cap="none" spc="0" baseline="0">
                <a:solidFill>
                  <a:srgbClr val="000000"/>
                </a:solidFill>
                <a:effectLst/>
                <a:latin typeface="Calibri"/>
                <a:ea typeface="Calibri"/>
                <a:cs typeface="Calibri"/>
              </a:rPr>
              <a:t> le recours à la prévention primaire des maladies cardiovasculaires a été écarté.</a:t>
            </a:r>
          </a:p>
          <a:p>
            <a:pPr lvl="1"/>
            <a:r>
              <a:rPr lang="fr-CA" sz="2400" b="0" i="0" strike="noStrike" cap="none" spc="0" baseline="0">
                <a:solidFill>
                  <a:srgbClr val="000000"/>
                </a:solidFill>
                <a:effectLst/>
                <a:latin typeface="Calibri"/>
                <a:ea typeface="Calibri"/>
                <a:cs typeface="Calibri"/>
              </a:rPr>
              <a:t>Faible efficacité globale et risque significatif d’hémorragie importante.</a:t>
            </a:r>
          </a:p>
          <a:p>
            <a:endParaRPr lang="en-CA"/>
          </a:p>
        </p:txBody>
      </p:sp>
      <p:sp>
        <p:nvSpPr>
          <p:cNvPr id="4" name="Wave 3">
            <a:extLst>
              <a:ext uri="{FF2B5EF4-FFF2-40B4-BE49-F238E27FC236}">
                <a16:creationId xmlns:a16="http://schemas.microsoft.com/office/drawing/2014/main" id="{3D3F989A-07D1-44FD-B9F3-3D812D6EE5AC}"/>
              </a:ext>
            </a:extLst>
          </p:cNvPr>
          <p:cNvSpPr/>
          <p:nvPr>
            <p:custDataLst>
              <p:tags r:id="rId4"/>
            </p:custDataLst>
          </p:nvPr>
        </p:nvSpPr>
        <p:spPr>
          <a:xfrm>
            <a:off x="9698020" y="4352127"/>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0" i="0" strike="noStrike" cap="none" spc="0" baseline="0">
                <a:solidFill>
                  <a:srgbClr val="FFFFFF"/>
                </a:solidFill>
                <a:effectLst/>
                <a:latin typeface="Calibri"/>
                <a:ea typeface="Calibri"/>
                <a:cs typeface="Calibri"/>
              </a:rPr>
              <a:t>2020</a:t>
            </a:r>
          </a:p>
        </p:txBody>
      </p:sp>
      <p:sp>
        <p:nvSpPr>
          <p:cNvPr id="5" name="TextBox 4">
            <a:extLst>
              <a:ext uri="{FF2B5EF4-FFF2-40B4-BE49-F238E27FC236}">
                <a16:creationId xmlns:a16="http://schemas.microsoft.com/office/drawing/2014/main" id="{849EA26A-AC91-4238-98CE-9093A506F576}"/>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8" history="0"/>
              </a:rPr>
              <a:t>10.1016/j.cjca.2020.02.086</a:t>
            </a:r>
            <a:endParaRPr lang="en-CA" sz="1050">
              <a:effectLst/>
            </a:endParaRPr>
          </a:p>
        </p:txBody>
      </p:sp>
    </p:spTree>
    <p:custDataLst>
      <p:tags r:id="rId1"/>
    </p:custDataLst>
    <p:extLst>
      <p:ext uri="{BB962C8B-B14F-4D97-AF65-F5344CB8AC3E}">
        <p14:creationId xmlns:p14="http://schemas.microsoft.com/office/powerpoint/2010/main" val="2991865212"/>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6DD573-A7A7-4F7D-8F4C-FFE84CF06357}"/>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Comportements liés à la santé </a:t>
            </a:r>
          </a:p>
        </p:txBody>
      </p:sp>
      <p:graphicFrame>
        <p:nvGraphicFramePr>
          <p:cNvPr id="4" name="Table 4">
            <a:extLst>
              <a:ext uri="{FF2B5EF4-FFF2-40B4-BE49-F238E27FC236}">
                <a16:creationId xmlns:a16="http://schemas.microsoft.com/office/drawing/2014/main" id="{1E3B9E07-AFCC-4DBE-AC1F-E35B5E5A5F2E}"/>
              </a:ext>
            </a:extLst>
          </p:cNvPr>
          <p:cNvGraphicFramePr>
            <a:graphicFrameLocks noGrp="1"/>
          </p:cNvGraphicFramePr>
          <p:nvPr>
            <p:ph idx="1"/>
            <p:custDataLst>
              <p:tags r:id="rId3"/>
            </p:custDataLst>
            <p:extLst>
              <p:ext uri="{D42A27DB-BD31-4B8C-83A1-F6EECF244321}">
                <p14:modId xmlns:p14="http://schemas.microsoft.com/office/powerpoint/2010/main" val="3451717279"/>
              </p:ext>
            </p:extLst>
          </p:nvPr>
        </p:nvGraphicFramePr>
        <p:xfrm>
          <a:off x="838200" y="1345545"/>
          <a:ext cx="10515600" cy="4297680"/>
        </p:xfrm>
        <a:graphic>
          <a:graphicData uri="http://schemas.openxmlformats.org/drawingml/2006/table">
            <a:tbl>
              <a:tblPr bandRow="1">
                <a:tableStyleId>{5C22544A-7EE6-4342-B048-85BDC9FD1C3A}</a:tableStyleId>
              </a:tblPr>
              <a:tblGrid>
                <a:gridCol w="1969893">
                  <a:extLst>
                    <a:ext uri="{9D8B030D-6E8A-4147-A177-3AD203B41FA5}">
                      <a16:colId xmlns:a16="http://schemas.microsoft.com/office/drawing/2014/main" val="2537386529"/>
                    </a:ext>
                  </a:extLst>
                </a:gridCol>
                <a:gridCol w="8545707">
                  <a:extLst>
                    <a:ext uri="{9D8B030D-6E8A-4147-A177-3AD203B41FA5}">
                      <a16:colId xmlns:a16="http://schemas.microsoft.com/office/drawing/2014/main" val="1381469098"/>
                    </a:ext>
                  </a:extLst>
                </a:gridCol>
              </a:tblGrid>
              <a:tr h="370840">
                <a:tc>
                  <a:txBody>
                    <a:bodyPr/>
                    <a:lstStyle/>
                    <a:p>
                      <a:r>
                        <a:rPr lang="fr-CA" sz="2200" b="0" i="0" strike="noStrike" cap="none" spc="0" baseline="0" dirty="0">
                          <a:solidFill>
                            <a:srgbClr val="000000"/>
                          </a:solidFill>
                          <a:effectLst/>
                          <a:latin typeface="Calibri"/>
                          <a:ea typeface="Calibri"/>
                          <a:cs typeface="Calibri"/>
                        </a:rPr>
                        <a:t>Exercice physique </a:t>
                      </a:r>
                    </a:p>
                  </a:txBody>
                  <a:tcPr/>
                </a:tc>
                <a:tc>
                  <a:txBody>
                    <a:bodyPr/>
                    <a:lstStyle/>
                    <a:p>
                      <a:pPr marL="285750" indent="-285750">
                        <a:buFont typeface="Arial" panose="020B0604020202020204" pitchFamily="34" charset="0"/>
                        <a:buChar char="•"/>
                      </a:pPr>
                      <a:r>
                        <a:rPr lang="fr-CA" sz="2200" b="0" i="0" strike="noStrike" cap="none" spc="0" baseline="0">
                          <a:solidFill>
                            <a:srgbClr val="000000"/>
                          </a:solidFill>
                          <a:effectLst/>
                          <a:latin typeface="Calibri"/>
                          <a:ea typeface="Calibri"/>
                          <a:cs typeface="Calibri"/>
                        </a:rPr>
                        <a:t>De 30 à 60 minutes d’exercice dynamique d’intensité modérée (p. ex., marche, jogging, bicyclette ou natation), de 4 à 7 jours par semaine.</a:t>
                      </a:r>
                    </a:p>
                    <a:p>
                      <a:pPr marL="285750" indent="-285750">
                        <a:buFont typeface="Arial" panose="020B0604020202020204" pitchFamily="34" charset="0"/>
                        <a:buChar char="•"/>
                      </a:pPr>
                      <a:r>
                        <a:rPr lang="fr-CA" sz="2200" b="0" i="0" strike="noStrike" cap="none" spc="0" baseline="0">
                          <a:solidFill>
                            <a:srgbClr val="000000"/>
                          </a:solidFill>
                          <a:effectLst/>
                          <a:latin typeface="Calibri"/>
                          <a:ea typeface="Calibri"/>
                          <a:cs typeface="Calibri"/>
                        </a:rPr>
                        <a:t>Des exercices plus intenses ne sont pas efficaces.</a:t>
                      </a:r>
                    </a:p>
                    <a:p>
                      <a:pPr marL="285750" indent="-285750">
                        <a:buFont typeface="Arial" panose="020B0604020202020204" pitchFamily="34" charset="0"/>
                        <a:buChar char="•"/>
                      </a:pPr>
                      <a:r>
                        <a:rPr lang="fr-CA" sz="2200" b="0" i="0" strike="noStrike" cap="none" spc="0" baseline="0">
                          <a:solidFill>
                            <a:srgbClr val="000000"/>
                          </a:solidFill>
                          <a:effectLst/>
                          <a:latin typeface="Calibri"/>
                          <a:ea typeface="Calibri"/>
                          <a:cs typeface="Calibri"/>
                        </a:rPr>
                        <a:t>L’entraînement contre résistance ou aux poids (p. ex., levée de charges libres ou de charges fixes, entraînement au crispateur) n’a pas d’effet néfaste sur la PA.</a:t>
                      </a:r>
                      <a:endParaRPr lang="en-CA" sz="2200"/>
                    </a:p>
                  </a:txBody>
                  <a:tcPr/>
                </a:tc>
                <a:extLst>
                  <a:ext uri="{0D108BD9-81ED-4DB2-BD59-A6C34878D82A}">
                    <a16:rowId xmlns:a16="http://schemas.microsoft.com/office/drawing/2014/main" val="3496470190"/>
                  </a:ext>
                </a:extLst>
              </a:tr>
              <a:tr h="370840">
                <a:tc>
                  <a:txBody>
                    <a:bodyPr/>
                    <a:lstStyle/>
                    <a:p>
                      <a:r>
                        <a:rPr lang="fr-CA" sz="2200" b="0" i="0" strike="noStrike" cap="none" spc="0" baseline="0">
                          <a:solidFill>
                            <a:srgbClr val="000000"/>
                          </a:solidFill>
                          <a:effectLst/>
                          <a:latin typeface="Calibri"/>
                          <a:ea typeface="Calibri"/>
                          <a:cs typeface="Calibri"/>
                        </a:rPr>
                        <a:t>Perte de poids </a:t>
                      </a:r>
                    </a:p>
                  </a:txBody>
                  <a:tcPr/>
                </a:tc>
                <a:tc>
                  <a:txBody>
                    <a:bodyPr/>
                    <a:lstStyle/>
                    <a:p>
                      <a:pPr marL="285750" indent="-285750">
                        <a:buFont typeface="Arial" panose="020B0604020202020204" pitchFamily="34" charset="0"/>
                        <a:buChar char="•"/>
                      </a:pPr>
                      <a:r>
                        <a:rPr lang="fr-CA" sz="2200" b="0" i="0" strike="noStrike" cap="none" spc="0" baseline="0">
                          <a:solidFill>
                            <a:srgbClr val="000000"/>
                          </a:solidFill>
                          <a:effectLst/>
                          <a:latin typeface="Calibri"/>
                          <a:ea typeface="Calibri"/>
                          <a:cs typeface="Calibri"/>
                        </a:rPr>
                        <a:t>Évaluer la taille, le poids et le tour de taille, et calculer l’IMC.</a:t>
                      </a:r>
                    </a:p>
                    <a:p>
                      <a:pPr marL="285750" indent="-285750">
                        <a:buFont typeface="Arial" panose="020B0604020202020204" pitchFamily="34" charset="0"/>
                        <a:buChar char="•"/>
                      </a:pPr>
                      <a:r>
                        <a:rPr lang="fr-CA" sz="2200" b="0" i="0" strike="noStrike" cap="none" spc="0" baseline="0">
                          <a:solidFill>
                            <a:srgbClr val="000000"/>
                          </a:solidFill>
                          <a:effectLst/>
                          <a:latin typeface="Calibri"/>
                          <a:ea typeface="Calibri"/>
                          <a:cs typeface="Calibri"/>
                        </a:rPr>
                        <a:t>Il est recommandé de maintenir un poids sain. </a:t>
                      </a:r>
                    </a:p>
                    <a:p>
                      <a:pPr marL="285750" indent="-285750">
                        <a:buFont typeface="Arial" panose="020B0604020202020204" pitchFamily="34" charset="0"/>
                        <a:buChar char="•"/>
                      </a:pPr>
                      <a:r>
                        <a:rPr lang="fr-CA" sz="2200" b="0" i="0" strike="noStrike" cap="none" spc="0" baseline="0">
                          <a:solidFill>
                            <a:srgbClr val="000000"/>
                          </a:solidFill>
                          <a:effectLst/>
                          <a:latin typeface="Calibri"/>
                          <a:ea typeface="Calibri"/>
                          <a:cs typeface="Calibri"/>
                        </a:rPr>
                        <a:t>Il faut conseiller à tous les patients hypertendus de perdre du poids. </a:t>
                      </a:r>
                    </a:p>
                  </a:txBody>
                  <a:tcPr/>
                </a:tc>
                <a:extLst>
                  <a:ext uri="{0D108BD9-81ED-4DB2-BD59-A6C34878D82A}">
                    <a16:rowId xmlns:a16="http://schemas.microsoft.com/office/drawing/2014/main" val="4175949279"/>
                  </a:ext>
                </a:extLst>
              </a:tr>
              <a:tr h="370840">
                <a:tc>
                  <a:txBody>
                    <a:bodyPr/>
                    <a:lstStyle/>
                    <a:p>
                      <a:r>
                        <a:rPr lang="fr-CA" sz="2200" b="0" i="0" strike="noStrike" cap="none" spc="0" baseline="0">
                          <a:solidFill>
                            <a:srgbClr val="000000"/>
                          </a:solidFill>
                          <a:effectLst/>
                          <a:latin typeface="Calibri"/>
                          <a:ea typeface="Calibri"/>
                          <a:cs typeface="Calibri"/>
                        </a:rPr>
                        <a:t>Alcool </a:t>
                      </a:r>
                    </a:p>
                  </a:txBody>
                  <a:tcPr/>
                </a:tc>
                <a:tc>
                  <a:txBody>
                    <a:bodyPr/>
                    <a:lstStyle/>
                    <a:p>
                      <a:r>
                        <a:rPr lang="fr-CA" sz="2200" b="0" i="0" strike="noStrike" cap="none" spc="0" baseline="0" dirty="0">
                          <a:solidFill>
                            <a:srgbClr val="000000"/>
                          </a:solidFill>
                          <a:effectLst/>
                          <a:latin typeface="Calibri"/>
                          <a:ea typeface="Calibri"/>
                          <a:cs typeface="Calibri"/>
                        </a:rPr>
                        <a:t>Chez les adultes en bonne santé, s’abstenir de consommer de l’alcool ou limiter la prise d’alcool à deux consommations ou moins par jour à titre de prévention de l’hypertension</a:t>
                      </a:r>
                      <a:endParaRPr lang="en-CA" sz="2200" dirty="0"/>
                    </a:p>
                  </a:txBody>
                  <a:tcPr/>
                </a:tc>
                <a:extLst>
                  <a:ext uri="{0D108BD9-81ED-4DB2-BD59-A6C34878D82A}">
                    <a16:rowId xmlns:a16="http://schemas.microsoft.com/office/drawing/2014/main" val="2637570396"/>
                  </a:ext>
                </a:extLst>
              </a:tr>
            </a:tbl>
          </a:graphicData>
        </a:graphic>
      </p:graphicFrame>
      <p:sp>
        <p:nvSpPr>
          <p:cNvPr id="5" name="TextBox 4">
            <a:extLst>
              <a:ext uri="{FF2B5EF4-FFF2-40B4-BE49-F238E27FC236}">
                <a16:creationId xmlns:a16="http://schemas.microsoft.com/office/drawing/2014/main" id="{096E269C-89AF-44AB-988C-68DAB6033997}"/>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
        <p:nvSpPr>
          <p:cNvPr id="6" name="Wave 5">
            <a:extLst>
              <a:ext uri="{FF2B5EF4-FFF2-40B4-BE49-F238E27FC236}">
                <a16:creationId xmlns:a16="http://schemas.microsoft.com/office/drawing/2014/main" id="{D4C7DBEF-6C84-4F2A-A7E3-95719B57C706}"/>
              </a:ext>
            </a:extLst>
          </p:cNvPr>
          <p:cNvSpPr/>
          <p:nvPr>
            <p:custDataLst>
              <p:tags r:id="rId5"/>
            </p:custDataLst>
          </p:nvPr>
        </p:nvSpPr>
        <p:spPr>
          <a:xfrm>
            <a:off x="1855293" y="5168091"/>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0" i="0" strike="noStrike" cap="none" spc="0" baseline="0">
                <a:solidFill>
                  <a:srgbClr val="FFFFFF"/>
                </a:solidFill>
                <a:effectLst/>
                <a:latin typeface="Calibri"/>
                <a:ea typeface="Calibri"/>
                <a:cs typeface="Calibri"/>
              </a:rPr>
              <a:t>2020</a:t>
            </a:r>
          </a:p>
        </p:txBody>
      </p:sp>
    </p:spTree>
    <p:custDataLst>
      <p:tags r:id="rId1"/>
    </p:custDataLst>
    <p:extLst>
      <p:ext uri="{BB962C8B-B14F-4D97-AF65-F5344CB8AC3E}">
        <p14:creationId xmlns:p14="http://schemas.microsoft.com/office/powerpoint/2010/main" val="2930401839"/>
      </p:ext>
    </p:extLst>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760C4-F97D-456F-A855-E5CB963E443A}"/>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Comportements liés à la santé</a:t>
            </a:r>
          </a:p>
        </p:txBody>
      </p:sp>
      <p:sp>
        <p:nvSpPr>
          <p:cNvPr id="3" name="Content Placeholder 2">
            <a:extLst>
              <a:ext uri="{FF2B5EF4-FFF2-40B4-BE49-F238E27FC236}">
                <a16:creationId xmlns:a16="http://schemas.microsoft.com/office/drawing/2014/main" id="{95147510-2B4A-4EBB-9ACD-E4BBD201B29E}"/>
              </a:ext>
            </a:extLst>
          </p:cNvPr>
          <p:cNvSpPr>
            <a:spLocks noGrp="1"/>
          </p:cNvSpPr>
          <p:nvPr>
            <p:ph idx="1"/>
            <p:custDataLst>
              <p:tags r:id="rId3"/>
            </p:custDataLst>
          </p:nvPr>
        </p:nvSpPr>
        <p:spPr>
          <a:xfrm>
            <a:off x="838200" y="1825625"/>
            <a:ext cx="10515600" cy="4439490"/>
          </a:xfrm>
        </p:spPr>
        <p:txBody>
          <a:bodyPr>
            <a:normAutofit fontScale="92500" lnSpcReduction="20000"/>
          </a:bodyPr>
          <a:lstStyle/>
          <a:p>
            <a:r>
              <a:rPr lang="fr-CA" sz="2400" b="1" i="0" strike="noStrike" cap="none" spc="0" baseline="0">
                <a:solidFill>
                  <a:srgbClr val="000000"/>
                </a:solidFill>
                <a:effectLst/>
                <a:latin typeface="Calibri"/>
                <a:ea typeface="Calibri"/>
                <a:cs typeface="Calibri"/>
              </a:rPr>
              <a:t>Régime alimentaire</a:t>
            </a:r>
            <a:r>
              <a:rPr lang="fr-CA" sz="2400" b="0" i="0" strike="noStrike" cap="none" spc="0" baseline="0">
                <a:solidFill>
                  <a:srgbClr val="000000"/>
                </a:solidFill>
                <a:effectLst/>
                <a:latin typeface="Calibri"/>
                <a:ea typeface="Calibri"/>
                <a:cs typeface="Calibri"/>
              </a:rPr>
              <a:t> </a:t>
            </a:r>
          </a:p>
          <a:p>
            <a:pPr lvl="1"/>
            <a:r>
              <a:rPr lang="fr-CA" sz="2000" b="0" i="0" strike="noStrike" cap="none" spc="0" baseline="0">
                <a:solidFill>
                  <a:srgbClr val="000000"/>
                </a:solidFill>
                <a:effectLst/>
                <a:latin typeface="Calibri"/>
                <a:ea typeface="Calibri"/>
                <a:cs typeface="Calibri"/>
              </a:rPr>
              <a:t>Riche en fruits, en légumes, en produits laitiers à faible teneur en matières grasses, en aliments à grains entiers riches en fibres alimentaires et en protéines issues de sources végétales qui sont pauvres en graisses saturées et en cholestérol (régime de type DASH).</a:t>
            </a:r>
          </a:p>
          <a:p>
            <a:r>
              <a:rPr lang="fr-CA" sz="2400" b="1" i="0" strike="noStrike" cap="none" spc="0" baseline="0">
                <a:solidFill>
                  <a:srgbClr val="000000"/>
                </a:solidFill>
                <a:effectLst/>
                <a:latin typeface="Calibri"/>
                <a:ea typeface="Calibri"/>
                <a:cs typeface="Calibri"/>
              </a:rPr>
              <a:t>Sodium</a:t>
            </a:r>
          </a:p>
          <a:p>
            <a:pPr lvl="1"/>
            <a:r>
              <a:rPr lang="fr-CA" sz="2400" b="0" i="0" strike="noStrike" cap="none" spc="0" baseline="0">
                <a:solidFill>
                  <a:srgbClr val="000000"/>
                </a:solidFill>
                <a:effectLst/>
                <a:latin typeface="Wingdings"/>
                <a:ea typeface="Calibri"/>
                <a:cs typeface="Calibri"/>
                <a:sym typeface="Wingdings"/>
              </a:rPr>
              <a:t></a:t>
            </a:r>
            <a:r>
              <a:rPr lang="fr-CA" sz="2000" b="0" i="0" strike="noStrike" cap="none" spc="0" baseline="0">
                <a:solidFill>
                  <a:srgbClr val="000000"/>
                </a:solidFill>
                <a:effectLst/>
                <a:latin typeface="Calibri"/>
                <a:ea typeface="Calibri"/>
                <a:cs typeface="Calibri"/>
              </a:rPr>
              <a:t> de l’apport à 2 000 mg/jour. </a:t>
            </a:r>
          </a:p>
          <a:p>
            <a:r>
              <a:rPr lang="fr-CA" sz="2400" b="1" i="0" strike="noStrike" cap="none" spc="0" baseline="0">
                <a:solidFill>
                  <a:srgbClr val="000000"/>
                </a:solidFill>
                <a:effectLst/>
                <a:latin typeface="Calibri"/>
                <a:ea typeface="Calibri"/>
                <a:cs typeface="Calibri"/>
              </a:rPr>
              <a:t>Calcium et magnésium</a:t>
            </a:r>
          </a:p>
          <a:p>
            <a:pPr lvl="1"/>
            <a:r>
              <a:rPr lang="fr-CA" sz="2000" b="0" i="0" strike="noStrike" cap="none" spc="0" baseline="0">
                <a:solidFill>
                  <a:srgbClr val="000000"/>
                </a:solidFill>
                <a:effectLst/>
                <a:latin typeface="Calibri"/>
                <a:ea typeface="Calibri"/>
                <a:cs typeface="Calibri"/>
              </a:rPr>
              <a:t>Non recommandés. </a:t>
            </a:r>
          </a:p>
          <a:p>
            <a:r>
              <a:rPr lang="fr-CA" sz="2400" b="1" i="0" strike="noStrike" cap="none" spc="0" baseline="0">
                <a:solidFill>
                  <a:srgbClr val="000000"/>
                </a:solidFill>
                <a:effectLst/>
                <a:latin typeface="Calibri"/>
                <a:ea typeface="Calibri"/>
                <a:cs typeface="Calibri"/>
              </a:rPr>
              <a:t>Potassium</a:t>
            </a:r>
          </a:p>
          <a:p>
            <a:pPr lvl="1"/>
            <a:r>
              <a:rPr lang="fr-CA" sz="2000" b="0" i="0" strike="noStrike" cap="none" spc="0" baseline="0">
                <a:solidFill>
                  <a:srgbClr val="000000"/>
                </a:solidFill>
                <a:effectLst/>
                <a:latin typeface="Calibri"/>
                <a:ea typeface="Calibri"/>
                <a:cs typeface="Calibri"/>
              </a:rPr>
              <a:t>En l’absence de risque d’hyperkaliémie, </a:t>
            </a:r>
            <a:r>
              <a:rPr lang="fr-CA" sz="2400" b="0" i="0" strike="noStrike" cap="none" spc="0" baseline="0">
                <a:solidFill>
                  <a:srgbClr val="000000"/>
                </a:solidFill>
                <a:effectLst/>
                <a:latin typeface="Wingdings"/>
                <a:ea typeface="Calibri"/>
                <a:cs typeface="Calibri"/>
                <a:sym typeface="Wingdings"/>
              </a:rPr>
              <a:t></a:t>
            </a:r>
            <a:r>
              <a:rPr lang="fr-CA" sz="2000" b="0" i="0" strike="noStrike" cap="none" spc="0" baseline="0">
                <a:solidFill>
                  <a:srgbClr val="000000"/>
                </a:solidFill>
                <a:effectLst/>
                <a:latin typeface="Calibri"/>
                <a:ea typeface="Calibri"/>
                <a:cs typeface="Calibri"/>
              </a:rPr>
              <a:t> de l’apport pour abaisser la PA. </a:t>
            </a:r>
          </a:p>
          <a:p>
            <a:r>
              <a:rPr lang="fr-CA" sz="2400" b="1" i="0" strike="noStrike" cap="none" spc="0" baseline="0">
                <a:solidFill>
                  <a:srgbClr val="000000"/>
                </a:solidFill>
                <a:effectLst/>
                <a:latin typeface="Calibri"/>
                <a:ea typeface="Calibri"/>
                <a:cs typeface="Calibri"/>
              </a:rPr>
              <a:t>Gestion du stress </a:t>
            </a:r>
          </a:p>
          <a:p>
            <a:pPr lvl="1"/>
            <a:r>
              <a:rPr lang="fr-CA" sz="2000" b="0" i="0" strike="noStrike" cap="none" spc="0" baseline="0">
                <a:solidFill>
                  <a:srgbClr val="000000"/>
                </a:solidFill>
                <a:effectLst/>
                <a:latin typeface="Calibri"/>
                <a:ea typeface="Calibri"/>
                <a:cs typeface="Calibri"/>
              </a:rPr>
              <a:t>Pour les patients chez qui le stress pourrait contribuer à l’élévation de la PA, la gestion du stress doit être envisagée comme intervention.</a:t>
            </a:r>
          </a:p>
          <a:p>
            <a:pPr lvl="1"/>
            <a:r>
              <a:rPr lang="fr-CA" sz="2000" b="0" i="0" strike="noStrike" cap="none" spc="0" baseline="0">
                <a:solidFill>
                  <a:srgbClr val="000000"/>
                </a:solidFill>
                <a:effectLst/>
                <a:latin typeface="Calibri"/>
                <a:ea typeface="Calibri"/>
                <a:cs typeface="Calibri"/>
              </a:rPr>
              <a:t>Les interventions cognitivo-comportementales personnalisées sont plus susceptibles d’être efficaces si elles sont associées à des techniques de relaxation.</a:t>
            </a:r>
            <a:endParaRPr lang="en-CA"/>
          </a:p>
        </p:txBody>
      </p:sp>
      <p:sp>
        <p:nvSpPr>
          <p:cNvPr id="4" name="TextBox 3">
            <a:extLst>
              <a:ext uri="{FF2B5EF4-FFF2-40B4-BE49-F238E27FC236}">
                <a16:creationId xmlns:a16="http://schemas.microsoft.com/office/drawing/2014/main" id="{944503AD-060C-4F2B-9903-4E51C2BD1196}"/>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776231908"/>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D49ED-3148-4598-818B-27686A0BB76C}"/>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Facteurs de risque d’hyperkaliémie </a:t>
            </a:r>
          </a:p>
        </p:txBody>
      </p:sp>
      <p:sp>
        <p:nvSpPr>
          <p:cNvPr id="3" name="Content Placeholder 2">
            <a:extLst>
              <a:ext uri="{FF2B5EF4-FFF2-40B4-BE49-F238E27FC236}">
                <a16:creationId xmlns:a16="http://schemas.microsoft.com/office/drawing/2014/main" id="{3EB7DFD5-318D-41DF-917B-09C82055BFB9}"/>
              </a:ext>
            </a:extLst>
          </p:cNvPr>
          <p:cNvSpPr>
            <a:spLocks noGrp="1"/>
          </p:cNvSpPr>
          <p:nvPr>
            <p:ph idx="1"/>
            <p:custDataLst>
              <p:tags r:id="rId3"/>
            </p:custDataLst>
          </p:nvPr>
        </p:nvSpPr>
        <p:spPr/>
        <p:txBody>
          <a:bodyPr>
            <a:normAutofit/>
          </a:bodyPr>
          <a:lstStyle/>
          <a:p>
            <a:pPr marL="0" indent="0" algn="l">
              <a:buNone/>
            </a:pPr>
            <a:r>
              <a:rPr lang="fr-CA" sz="2800" b="0" i="0" strike="noStrike" cap="none" spc="0" baseline="0">
                <a:solidFill>
                  <a:srgbClr val="000000"/>
                </a:solidFill>
                <a:effectLst/>
                <a:latin typeface="AdvOT35fdff1a"/>
                <a:ea typeface="AdvOT35fdff1a"/>
                <a:cs typeface="AdvOT35fdff1a"/>
              </a:rPr>
              <a:t>Avant de conseiller de </a:t>
            </a:r>
            <a:r>
              <a:rPr lang="fr-CA" sz="2800" b="0" i="0" strike="noStrike" cap="none" spc="0" baseline="0">
                <a:solidFill>
                  <a:srgbClr val="000000"/>
                </a:solidFill>
                <a:effectLst/>
                <a:latin typeface="Wingdings"/>
                <a:ea typeface="AdvOT35fdff1a"/>
                <a:cs typeface="AdvOT35fdff1a"/>
                <a:sym typeface="Wingdings"/>
              </a:rPr>
              <a:t></a:t>
            </a:r>
            <a:r>
              <a:rPr lang="fr-CA" sz="2800" b="0" i="0" strike="noStrike" cap="none" spc="0" baseline="0">
                <a:solidFill>
                  <a:srgbClr val="000000"/>
                </a:solidFill>
                <a:effectLst/>
                <a:latin typeface="AdvOT35fdff1a"/>
                <a:ea typeface="AdvOT35fdff1a"/>
                <a:cs typeface="AdvOT35fdff1a"/>
              </a:rPr>
              <a:t> l’apport en potassium, évaluer les patients présentant un risque élevé d’hyperkaliémie :</a:t>
            </a:r>
          </a:p>
          <a:p>
            <a:r>
              <a:rPr lang="fr-CA" sz="2800" b="0" i="0" strike="noStrike" cap="none" spc="0" baseline="0">
                <a:solidFill>
                  <a:srgbClr val="000000"/>
                </a:solidFill>
                <a:effectLst/>
                <a:latin typeface="AdvOT35fdff1a"/>
                <a:ea typeface="AdvOT35fdff1a"/>
                <a:cs typeface="AdvOT35fdff1a"/>
              </a:rPr>
              <a:t>Patients prenant des inhibiteurs du système rénine-angiotensine-aldostérone</a:t>
            </a:r>
          </a:p>
          <a:p>
            <a:r>
              <a:rPr lang="fr-CA" sz="2800" b="0" i="0" strike="noStrike" cap="none" spc="0" baseline="0">
                <a:solidFill>
                  <a:srgbClr val="000000"/>
                </a:solidFill>
                <a:effectLst/>
                <a:latin typeface="AdvOT35fdff1a"/>
                <a:ea typeface="AdvOT35fdff1a"/>
                <a:cs typeface="AdvOT35fdff1a"/>
              </a:rPr>
              <a:t>Patients prenant d’autres médicaments pouvant causer une hyperkaliémie (p. ex., triméthoprime et sulfaméthoxazole, amiloride, triamtérène)</a:t>
            </a:r>
          </a:p>
          <a:p>
            <a:r>
              <a:rPr lang="fr-CA" sz="2800" b="0" i="0" strike="noStrike" cap="none" spc="0" baseline="0">
                <a:solidFill>
                  <a:srgbClr val="000000"/>
                </a:solidFill>
                <a:effectLst/>
                <a:latin typeface="AdvOT35fdff1a"/>
                <a:ea typeface="AdvOT35fdff1a"/>
                <a:cs typeface="AdvOT35fdff1a"/>
              </a:rPr>
              <a:t>Maladie rénale chronique (DF</a:t>
            </a:r>
            <a:r>
              <a:rPr lang="fr-CA" sz="2800" b="0" i="0" strike="noStrike" cap="none" spc="0" baseline="0">
                <a:solidFill>
                  <a:srgbClr val="000000"/>
                </a:solidFill>
                <a:effectLst/>
                <a:latin typeface="AdvOT35fdff1a+fb"/>
                <a:ea typeface="AdvOT35fdff1a+fb"/>
                <a:cs typeface="AdvOT35fdff1a+fb"/>
              </a:rPr>
              <a:t>G</a:t>
            </a:r>
            <a:r>
              <a:rPr lang="fr-CA" sz="2800" b="0" i="0" strike="noStrike" cap="none" spc="0" baseline="0">
                <a:solidFill>
                  <a:srgbClr val="000000"/>
                </a:solidFill>
                <a:effectLst/>
                <a:latin typeface="AdvP4C4E51"/>
                <a:ea typeface="AdvP4C4E51"/>
                <a:cs typeface="AdvP4C4E51"/>
              </a:rPr>
              <a:t>&lt; </a:t>
            </a:r>
            <a:r>
              <a:rPr lang="fr-CA" sz="2800" b="0" i="0" strike="noStrike" cap="none" spc="0" baseline="0">
                <a:solidFill>
                  <a:srgbClr val="000000"/>
                </a:solidFill>
                <a:effectLst/>
                <a:latin typeface="AdvOT35fdff1a"/>
                <a:ea typeface="AdvOT35fdff1a"/>
                <a:cs typeface="AdvOT35fdff1a"/>
              </a:rPr>
              <a:t>45 ml/min/1,73 m</a:t>
            </a:r>
            <a:r>
              <a:rPr lang="fr-CA" sz="2800" b="0" i="0" strike="noStrike" cap="none" spc="0" baseline="30000">
                <a:solidFill>
                  <a:srgbClr val="000000"/>
                </a:solidFill>
                <a:effectLst/>
                <a:latin typeface="AdvOT35fdff1a"/>
                <a:ea typeface="AdvOT35fdff1a"/>
                <a:cs typeface="AdvOT35fdff1a"/>
              </a:rPr>
              <a:t>2</a:t>
            </a:r>
            <a:r>
              <a:rPr lang="fr-CA" sz="2800" b="0" i="0" strike="noStrike" cap="none" spc="0" baseline="0">
                <a:solidFill>
                  <a:srgbClr val="000000"/>
                </a:solidFill>
                <a:effectLst/>
                <a:latin typeface="AdvOT35fdff1a"/>
                <a:ea typeface="AdvOT35fdff1a"/>
                <a:cs typeface="AdvOT35fdff1a"/>
              </a:rPr>
              <a:t>) </a:t>
            </a:r>
          </a:p>
          <a:p>
            <a:r>
              <a:rPr lang="fr-CA" sz="2800" b="0" i="0" strike="noStrike" cap="none" spc="0" baseline="0">
                <a:solidFill>
                  <a:srgbClr val="000000"/>
                </a:solidFill>
                <a:effectLst/>
                <a:latin typeface="AdvOT35fdff1a"/>
                <a:ea typeface="AdvOT35fdff1a"/>
                <a:cs typeface="AdvOT35fdff1a"/>
              </a:rPr>
              <a:t>Taux initial de potassium sérique </a:t>
            </a:r>
            <a:r>
              <a:rPr lang="fr-CA" sz="2800" b="0" i="0" strike="noStrike" cap="none" spc="0" baseline="0">
                <a:solidFill>
                  <a:srgbClr val="000000"/>
                </a:solidFill>
                <a:effectLst/>
                <a:latin typeface="AdvP4C4E51"/>
                <a:ea typeface="AdvP4C4E51"/>
                <a:cs typeface="AdvP4C4E51"/>
              </a:rPr>
              <a:t>&gt; </a:t>
            </a:r>
            <a:r>
              <a:rPr lang="fr-CA" sz="2800" b="0" i="0" strike="noStrike" cap="none" spc="0" baseline="0">
                <a:solidFill>
                  <a:srgbClr val="000000"/>
                </a:solidFill>
                <a:effectLst/>
                <a:latin typeface="AdvOT35fdff1a"/>
                <a:ea typeface="AdvOT35fdff1a"/>
                <a:cs typeface="AdvOT35fdff1a"/>
              </a:rPr>
              <a:t>4,5 mmol/l</a:t>
            </a:r>
            <a:endParaRPr lang="en-CA" sz="4000"/>
          </a:p>
        </p:txBody>
      </p:sp>
      <p:sp>
        <p:nvSpPr>
          <p:cNvPr id="4" name="TextBox 3">
            <a:extLst>
              <a:ext uri="{FF2B5EF4-FFF2-40B4-BE49-F238E27FC236}">
                <a16:creationId xmlns:a16="http://schemas.microsoft.com/office/drawing/2014/main" id="{8B5BBAE1-8706-4CC5-84CD-EC8A4E4BC564}"/>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4161054583"/>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D75447-61B9-4011-AC01-210CA6C217F4}"/>
              </a:ext>
            </a:extLst>
          </p:cNvPr>
          <p:cNvSpPr>
            <a:spLocks noGrp="1"/>
          </p:cNvSpPr>
          <p:nvPr>
            <p:ph type="title"/>
            <p:custDataLst>
              <p:tags r:id="rId1"/>
            </p:custDataLst>
          </p:nvPr>
        </p:nvSpPr>
        <p:spPr/>
        <p:txBody>
          <a:bodyPr/>
          <a:lstStyle/>
          <a:p>
            <a:r>
              <a:rPr lang="fr-CA" sz="6000" b="0" i="0" strike="noStrike" cap="none" spc="0" baseline="0">
                <a:solidFill>
                  <a:srgbClr val="000000"/>
                </a:solidFill>
                <a:effectLst/>
                <a:latin typeface="Calibri Light"/>
                <a:ea typeface="Calibri Light"/>
                <a:cs typeface="Calibri Light"/>
              </a:rPr>
              <a:t>1. Mesure et diagnostic </a:t>
            </a:r>
          </a:p>
        </p:txBody>
      </p:sp>
      <p:sp>
        <p:nvSpPr>
          <p:cNvPr id="5" name="Text Placeholder 4">
            <a:extLst>
              <a:ext uri="{FF2B5EF4-FFF2-40B4-BE49-F238E27FC236}">
                <a16:creationId xmlns:a16="http://schemas.microsoft.com/office/drawing/2014/main" id="{9CA8D81B-91F2-4890-B7CA-061C978546E0}"/>
              </a:ext>
            </a:extLst>
          </p:cNvPr>
          <p:cNvSpPr>
            <a:spLocks noGrp="1"/>
          </p:cNvSpPr>
          <p:nvPr>
            <p:ph type="body" idx="1"/>
            <p:custDataLst>
              <p:tags r:id="rId2"/>
            </p:custDataLst>
          </p:nvPr>
        </p:nvSpPr>
        <p:spPr/>
        <p:txBody>
          <a:bodyPr/>
          <a:lstStyle/>
          <a:p>
            <a:endParaRPr lang="en-CA"/>
          </a:p>
        </p:txBody>
      </p:sp>
    </p:spTree>
    <p:extLst>
      <p:ext uri="{BB962C8B-B14F-4D97-AF65-F5344CB8AC3E}">
        <p14:creationId xmlns:p14="http://schemas.microsoft.com/office/powerpoint/2010/main" val="3323491785"/>
      </p:ext>
    </p:extLst>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8CC5FB-7FFD-416E-9C2D-3247688F2110}"/>
              </a:ext>
            </a:extLst>
          </p:cNvPr>
          <p:cNvSpPr>
            <a:spLocks noGrp="1"/>
          </p:cNvSpPr>
          <p:nvPr>
            <p:ph type="title"/>
            <p:custDataLst>
              <p:tags r:id="rId2"/>
            </p:custDataLst>
          </p:nvPr>
        </p:nvSpPr>
        <p:spPr/>
        <p:txBody>
          <a:bodyPr/>
          <a:lstStyle/>
          <a:p>
            <a:r>
              <a:rPr lang="fr-CA" sz="6000" b="0" i="0" strike="noStrike" cap="none" spc="0" baseline="0">
                <a:solidFill>
                  <a:srgbClr val="000000"/>
                </a:solidFill>
                <a:effectLst/>
                <a:latin typeface="Calibri Light"/>
                <a:ea typeface="Calibri Light"/>
                <a:cs typeface="Calibri Light"/>
              </a:rPr>
              <a:t>3. Prise en charge : pharmacothérapie non compliquée</a:t>
            </a:r>
          </a:p>
        </p:txBody>
      </p:sp>
      <p:sp>
        <p:nvSpPr>
          <p:cNvPr id="5" name="Text Placeholder 4">
            <a:extLst>
              <a:ext uri="{FF2B5EF4-FFF2-40B4-BE49-F238E27FC236}">
                <a16:creationId xmlns:a16="http://schemas.microsoft.com/office/drawing/2014/main" id="{DEDCFAAA-EB3A-4CE7-9AE4-5659CF95BED3}"/>
              </a:ext>
            </a:extLst>
          </p:cNvPr>
          <p:cNvSpPr>
            <a:spLocks noGrp="1"/>
          </p:cNvSpPr>
          <p:nvPr>
            <p:ph type="body" idx="1"/>
            <p:custDataLst>
              <p:tags r:id="rId3"/>
            </p:custDataLst>
          </p:nvPr>
        </p:nvSpPr>
        <p:spPr/>
        <p:txBody>
          <a:bodyPr/>
          <a:lstStyle/>
          <a:p>
            <a:endParaRPr lang="en-CA"/>
          </a:p>
        </p:txBody>
      </p:sp>
    </p:spTree>
    <p:custDataLst>
      <p:tags r:id="rId1"/>
    </p:custDataLst>
    <p:extLst>
      <p:ext uri="{BB962C8B-B14F-4D97-AF65-F5344CB8AC3E}">
        <p14:creationId xmlns:p14="http://schemas.microsoft.com/office/powerpoint/2010/main" val="445626233"/>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0868F-3A61-46CF-A920-4AA26AFB70A3}"/>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Points saillants </a:t>
            </a:r>
          </a:p>
        </p:txBody>
      </p:sp>
      <p:sp>
        <p:nvSpPr>
          <p:cNvPr id="3" name="Content Placeholder 2">
            <a:extLst>
              <a:ext uri="{FF2B5EF4-FFF2-40B4-BE49-F238E27FC236}">
                <a16:creationId xmlns:a16="http://schemas.microsoft.com/office/drawing/2014/main" id="{46CD2DE0-E9AD-4D15-AD0A-3B950E0738FE}"/>
              </a:ext>
            </a:extLst>
          </p:cNvPr>
          <p:cNvSpPr>
            <a:spLocks noGrp="1"/>
          </p:cNvSpPr>
          <p:nvPr>
            <p:ph idx="1"/>
            <p:custDataLst>
              <p:tags r:id="rId3"/>
            </p:custDataLst>
          </p:nvPr>
        </p:nvSpPr>
        <p:spPr>
          <a:xfrm>
            <a:off x="838200" y="1825624"/>
            <a:ext cx="10515600" cy="4451289"/>
          </a:xfrm>
        </p:spPr>
        <p:txBody>
          <a:bodyPr>
            <a:normAutofit fontScale="85000" lnSpcReduction="10000"/>
          </a:bodyPr>
          <a:lstStyle/>
          <a:p>
            <a:pPr marL="514350" indent="-514350">
              <a:buFont typeface="+mj-lt"/>
              <a:buAutoNum type="arabicPeriod"/>
            </a:pPr>
            <a:r>
              <a:rPr lang="fr-CA" sz="2400" b="0" i="0" strike="noStrike" cap="none" spc="0" baseline="0">
                <a:solidFill>
                  <a:srgbClr val="000000"/>
                </a:solidFill>
                <a:effectLst/>
                <a:latin typeface="Calibri"/>
                <a:ea typeface="Calibri"/>
                <a:cs typeface="Calibri"/>
              </a:rPr>
              <a:t>Une approche des seuils et des objectifs de traitement basée sur le risque.</a:t>
            </a:r>
          </a:p>
          <a:p>
            <a:pPr marL="514350" indent="-514350">
              <a:buFont typeface="+mj-lt"/>
              <a:buAutoNum type="arabicPeriod"/>
            </a:pPr>
            <a:r>
              <a:rPr lang="fr-CA" sz="2400" b="0" i="0" strike="noStrike" cap="none" spc="0" baseline="0">
                <a:solidFill>
                  <a:srgbClr val="000000"/>
                </a:solidFill>
                <a:effectLst/>
                <a:latin typeface="Calibri"/>
                <a:ea typeface="Calibri"/>
                <a:cs typeface="Calibri"/>
              </a:rPr>
              <a:t>Faire appel au jugement clinique et à la prise de décisions concertées pour déterminer les valeurs cibles de PA afin d’assurer la faisabilité dans le contexte clinique, social et économique global du patient.</a:t>
            </a:r>
          </a:p>
          <a:p>
            <a:pPr marL="514350" indent="-514350">
              <a:buFont typeface="+mj-lt"/>
              <a:buAutoNum type="arabicPeriod"/>
            </a:pPr>
            <a:r>
              <a:rPr lang="fr-CA" sz="2400" b="0" i="0" strike="noStrike" cap="none" spc="0" baseline="0">
                <a:solidFill>
                  <a:srgbClr val="000000"/>
                </a:solidFill>
                <a:effectLst/>
                <a:latin typeface="Calibri"/>
                <a:ea typeface="Calibri"/>
                <a:cs typeface="Calibri"/>
              </a:rPr>
              <a:t>Les patients présentant une MCV existante ou un risque CV élevé devraient être pris en compte pour des cibles intensives de PS (c.-à-d., PS ≤ 120 mm Hg).</a:t>
            </a:r>
          </a:p>
          <a:p>
            <a:pPr marL="514350" indent="-514350">
              <a:buFont typeface="+mj-lt"/>
              <a:buAutoNum type="arabicPeriod"/>
            </a:pPr>
            <a:r>
              <a:rPr lang="fr-CA" sz="2400" b="0" i="0" strike="noStrike" cap="none" spc="0" baseline="0">
                <a:solidFill>
                  <a:srgbClr val="000000"/>
                </a:solidFill>
                <a:effectLst/>
                <a:latin typeface="Calibri"/>
                <a:ea typeface="Calibri"/>
                <a:cs typeface="Calibri"/>
              </a:rPr>
              <a:t>Traitement de première intention chez les adultes atteints d’hypertension non compliquée : inhibiteurs de l’enzyme de conversion de l’angiotensine (IECA), antagonistes des récepteurs de l’angiotensine (ARA), inhibiteurs calciques (IC) et diurétiques thiazidiques à action prolongée. </a:t>
            </a:r>
          </a:p>
          <a:p>
            <a:pPr marL="514350" indent="-514350">
              <a:buFont typeface="+mj-lt"/>
              <a:buAutoNum type="arabicPeriod"/>
            </a:pPr>
            <a:r>
              <a:rPr lang="fr-CA" sz="2400" b="0" i="0" strike="noStrike" cap="none" spc="0" baseline="0">
                <a:solidFill>
                  <a:srgbClr val="000000"/>
                </a:solidFill>
                <a:effectLst/>
                <a:latin typeface="Calibri"/>
                <a:ea typeface="Calibri"/>
                <a:cs typeface="Calibri"/>
              </a:rPr>
              <a:t>Les ß-bloquants peuvent être utilisés en toute sécurité comme traitement de première intention chez les patients plus jeunes atteints d’hypertension non compliquée seulement.</a:t>
            </a:r>
          </a:p>
          <a:p>
            <a:pPr marL="514350" indent="-514350">
              <a:buFont typeface="+mj-lt"/>
              <a:buAutoNum type="arabicPeriod"/>
            </a:pPr>
            <a:r>
              <a:rPr lang="fr-CA" sz="2400" b="0" i="0" strike="noStrike" cap="none" spc="0" baseline="0">
                <a:solidFill>
                  <a:srgbClr val="000000"/>
                </a:solidFill>
                <a:effectLst/>
                <a:latin typeface="Calibri"/>
                <a:ea typeface="Calibri"/>
                <a:cs typeface="Calibri"/>
              </a:rPr>
              <a:t>Dans la mesure du possible, le recours à une association de médicaments en monocomprimé (AMM) doit être envisagée pour améliorer l’efficacité, l’efficience et la tolérabilité du traitement.</a:t>
            </a:r>
            <a:endParaRPr lang="en-CA"/>
          </a:p>
        </p:txBody>
      </p:sp>
      <p:sp>
        <p:nvSpPr>
          <p:cNvPr id="4" name="TextBox 3">
            <a:extLst>
              <a:ext uri="{FF2B5EF4-FFF2-40B4-BE49-F238E27FC236}">
                <a16:creationId xmlns:a16="http://schemas.microsoft.com/office/drawing/2014/main" id="{084B5B86-4587-4630-B01B-7CD0E7D30044}"/>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529221286"/>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9FB76-5092-49E4-8EE1-6274369B58DD}"/>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Seuils de PA pour l’instauration et les cibles</a:t>
            </a:r>
          </a:p>
        </p:txBody>
      </p:sp>
      <p:graphicFrame>
        <p:nvGraphicFramePr>
          <p:cNvPr id="4" name="Table 4">
            <a:extLst>
              <a:ext uri="{FF2B5EF4-FFF2-40B4-BE49-F238E27FC236}">
                <a16:creationId xmlns:a16="http://schemas.microsoft.com/office/drawing/2014/main" id="{9358750D-465E-4FE7-9633-000CC0989389}"/>
              </a:ext>
            </a:extLst>
          </p:cNvPr>
          <p:cNvGraphicFramePr>
            <a:graphicFrameLocks noGrp="1"/>
          </p:cNvGraphicFramePr>
          <p:nvPr>
            <p:ph idx="1"/>
            <p:custDataLst>
              <p:tags r:id="rId3"/>
            </p:custDataLst>
            <p:extLst>
              <p:ext uri="{D42A27DB-BD31-4B8C-83A1-F6EECF244321}">
                <p14:modId xmlns:p14="http://schemas.microsoft.com/office/powerpoint/2010/main" val="529617096"/>
              </p:ext>
            </p:extLst>
          </p:nvPr>
        </p:nvGraphicFramePr>
        <p:xfrm>
          <a:off x="673100" y="1825625"/>
          <a:ext cx="11175998" cy="4114800"/>
        </p:xfrm>
        <a:graphic>
          <a:graphicData uri="http://schemas.openxmlformats.org/drawingml/2006/table">
            <a:tbl>
              <a:tblPr firstRow="1" bandRow="1">
                <a:tableStyleId>{5C22544A-7EE6-4342-B048-85BDC9FD1C3A}</a:tableStyleId>
              </a:tblPr>
              <a:tblGrid>
                <a:gridCol w="4342110">
                  <a:extLst>
                    <a:ext uri="{9D8B030D-6E8A-4147-A177-3AD203B41FA5}">
                      <a16:colId xmlns:a16="http://schemas.microsoft.com/office/drawing/2014/main" val="2021753330"/>
                    </a:ext>
                  </a:extLst>
                </a:gridCol>
                <a:gridCol w="3808168">
                  <a:extLst>
                    <a:ext uri="{9D8B030D-6E8A-4147-A177-3AD203B41FA5}">
                      <a16:colId xmlns:a16="http://schemas.microsoft.com/office/drawing/2014/main" val="1376508481"/>
                    </a:ext>
                  </a:extLst>
                </a:gridCol>
                <a:gridCol w="3025720">
                  <a:extLst>
                    <a:ext uri="{9D8B030D-6E8A-4147-A177-3AD203B41FA5}">
                      <a16:colId xmlns:a16="http://schemas.microsoft.com/office/drawing/2014/main" val="124879083"/>
                    </a:ext>
                  </a:extLst>
                </a:gridCol>
              </a:tblGrid>
              <a:tr h="370840">
                <a:tc>
                  <a:txBody>
                    <a:bodyPr/>
                    <a:lstStyle/>
                    <a:p>
                      <a:r>
                        <a:rPr lang="fr-CA" sz="2400" b="1" i="0" strike="noStrike" cap="none" spc="0" baseline="0">
                          <a:solidFill>
                            <a:srgbClr val="FFFFFF"/>
                          </a:solidFill>
                          <a:effectLst/>
                          <a:latin typeface="Calibri"/>
                          <a:ea typeface="Calibri"/>
                          <a:cs typeface="Calibri"/>
                        </a:rPr>
                        <a:t>Population de patients </a:t>
                      </a:r>
                    </a:p>
                  </a:txBody>
                  <a:tcPr/>
                </a:tc>
                <a:tc>
                  <a:txBody>
                    <a:bodyPr/>
                    <a:lstStyle/>
                    <a:p>
                      <a:r>
                        <a:rPr lang="fr-CA" sz="2400" b="1" i="0" strike="noStrike" cap="none" spc="0" baseline="0">
                          <a:solidFill>
                            <a:srgbClr val="FFFFFF"/>
                          </a:solidFill>
                          <a:effectLst/>
                          <a:latin typeface="Calibri"/>
                          <a:ea typeface="Calibri"/>
                          <a:cs typeface="Calibri"/>
                        </a:rPr>
                        <a:t>Seuil de PA (mmHg) pour l’instauration du traitement </a:t>
                      </a:r>
                    </a:p>
                  </a:txBody>
                  <a:tcPr/>
                </a:tc>
                <a:tc>
                  <a:txBody>
                    <a:bodyPr/>
                    <a:lstStyle/>
                    <a:p>
                      <a:r>
                        <a:rPr lang="fr-CA" sz="2400" b="1" i="0" strike="noStrike" cap="none" spc="0" baseline="0">
                          <a:solidFill>
                            <a:srgbClr val="FFFFFF"/>
                          </a:solidFill>
                          <a:effectLst/>
                          <a:latin typeface="Calibri"/>
                          <a:ea typeface="Calibri"/>
                          <a:cs typeface="Calibri"/>
                        </a:rPr>
                        <a:t>PA cible (mmHg) pour le traitement</a:t>
                      </a:r>
                    </a:p>
                  </a:txBody>
                  <a:tcPr/>
                </a:tc>
                <a:extLst>
                  <a:ext uri="{0D108BD9-81ED-4DB2-BD59-A6C34878D82A}">
                    <a16:rowId xmlns:a16="http://schemas.microsoft.com/office/drawing/2014/main" val="557501803"/>
                  </a:ext>
                </a:extLst>
              </a:tr>
              <a:tr h="457835">
                <a:tc>
                  <a:txBody>
                    <a:bodyPr/>
                    <a:lstStyle/>
                    <a:p>
                      <a:r>
                        <a:rPr lang="fr-CA" sz="2400" b="0" i="0" strike="noStrike" cap="none" spc="0" baseline="0" dirty="0">
                          <a:solidFill>
                            <a:srgbClr val="000000"/>
                          </a:solidFill>
                          <a:effectLst/>
                          <a:latin typeface="Calibri"/>
                          <a:ea typeface="Calibri"/>
                          <a:cs typeface="Calibri"/>
                        </a:rPr>
                        <a:t>Risque faible (absence de lésions des organes cibles [LOC] ou de facteurs de risque CV)</a:t>
                      </a:r>
                    </a:p>
                  </a:txBody>
                  <a:tcPr/>
                </a:tc>
                <a:tc>
                  <a:txBody>
                    <a:bodyPr/>
                    <a:lstStyle/>
                    <a:p>
                      <a:pPr algn="ctr"/>
                      <a:r>
                        <a:rPr lang="fr-CA" sz="2400" b="0" i="0" strike="noStrike" cap="none" spc="0" baseline="0">
                          <a:solidFill>
                            <a:srgbClr val="000000"/>
                          </a:solidFill>
                          <a:effectLst/>
                          <a:latin typeface="Calibri"/>
                          <a:ea typeface="Calibri"/>
                          <a:cs typeface="Calibri"/>
                        </a:rPr>
                        <a:t>PS ≥ 160</a:t>
                      </a:r>
                    </a:p>
                    <a:p>
                      <a:pPr algn="ctr"/>
                      <a:r>
                        <a:rPr lang="fr-CA" sz="2400" b="0" i="0" strike="noStrike" cap="none" spc="0" baseline="0">
                          <a:solidFill>
                            <a:srgbClr val="000000"/>
                          </a:solidFill>
                          <a:effectLst/>
                          <a:latin typeface="Calibri"/>
                          <a:ea typeface="Calibri"/>
                          <a:cs typeface="Calibri"/>
                        </a:rPr>
                        <a:t>PD ≥ 100</a:t>
                      </a:r>
                      <a:endParaRPr lang="en-CA" sz="2400">
                        <a:latin typeface="+mn-lt"/>
                      </a:endParaRPr>
                    </a:p>
                  </a:txBody>
                  <a:tcPr/>
                </a:tc>
                <a:tc>
                  <a:txBody>
                    <a:bodyPr/>
                    <a:lstStyle/>
                    <a:p>
                      <a:pPr algn="ctr"/>
                      <a:r>
                        <a:rPr lang="fr-CA" sz="2400" b="0" i="0" strike="noStrike" cap="none" spc="0" baseline="0">
                          <a:solidFill>
                            <a:srgbClr val="000000"/>
                          </a:solidFill>
                          <a:effectLst/>
                          <a:latin typeface="Calibri"/>
                          <a:ea typeface="Calibri"/>
                          <a:cs typeface="Calibri"/>
                        </a:rPr>
                        <a:t>PS &lt; 140 </a:t>
                      </a:r>
                    </a:p>
                    <a:p>
                      <a:pPr algn="ctr"/>
                      <a:r>
                        <a:rPr lang="fr-CA" sz="2400" b="0" i="0" strike="noStrike" cap="none" spc="0" baseline="0">
                          <a:solidFill>
                            <a:srgbClr val="000000"/>
                          </a:solidFill>
                          <a:effectLst/>
                          <a:latin typeface="Calibri"/>
                          <a:ea typeface="Calibri"/>
                          <a:cs typeface="Calibri"/>
                        </a:rPr>
                        <a:t>PD &lt; 90 </a:t>
                      </a:r>
                    </a:p>
                  </a:txBody>
                  <a:tcPr/>
                </a:tc>
                <a:extLst>
                  <a:ext uri="{0D108BD9-81ED-4DB2-BD59-A6C34878D82A}">
                    <a16:rowId xmlns:a16="http://schemas.microsoft.com/office/drawing/2014/main" val="1064477535"/>
                  </a:ext>
                </a:extLst>
              </a:tr>
              <a:tr h="370840">
                <a:tc>
                  <a:txBody>
                    <a:bodyPr/>
                    <a:lstStyle/>
                    <a:p>
                      <a:r>
                        <a:rPr lang="fr-CA" sz="2400" b="0" i="0" strike="noStrike" cap="none" spc="0" baseline="0">
                          <a:solidFill>
                            <a:srgbClr val="000000"/>
                          </a:solidFill>
                          <a:effectLst/>
                          <a:latin typeface="Calibri"/>
                          <a:ea typeface="Calibri"/>
                          <a:cs typeface="Calibri"/>
                        </a:rPr>
                        <a:t>Risque élevé de MCV</a:t>
                      </a:r>
                    </a:p>
                  </a:txBody>
                  <a:tcPr/>
                </a:tc>
                <a:tc>
                  <a:txBody>
                    <a:bodyPr/>
                    <a:lstStyle/>
                    <a:p>
                      <a:pPr algn="ctr"/>
                      <a:r>
                        <a:rPr lang="fr-CA" sz="2400" b="0" i="0" strike="noStrike" cap="none" spc="0" baseline="0">
                          <a:solidFill>
                            <a:srgbClr val="000000"/>
                          </a:solidFill>
                          <a:effectLst/>
                          <a:latin typeface="Calibri"/>
                          <a:ea typeface="Calibri"/>
                          <a:cs typeface="Calibri"/>
                        </a:rPr>
                        <a:t>PS ≥ 130</a:t>
                      </a:r>
                      <a:endParaRPr lang="en-CA" sz="2400">
                        <a:latin typeface="+mn-lt"/>
                      </a:endParaRPr>
                    </a:p>
                  </a:txBody>
                  <a:tcPr/>
                </a:tc>
                <a:tc>
                  <a:txBody>
                    <a:bodyPr/>
                    <a:lstStyle/>
                    <a:p>
                      <a:pPr algn="ctr"/>
                      <a:r>
                        <a:rPr lang="fr-CA" sz="2400" b="0" i="0" strike="noStrike" cap="none" spc="0" baseline="0">
                          <a:solidFill>
                            <a:srgbClr val="000000"/>
                          </a:solidFill>
                          <a:effectLst/>
                          <a:latin typeface="Calibri"/>
                          <a:ea typeface="Calibri"/>
                          <a:cs typeface="Calibri"/>
                        </a:rPr>
                        <a:t>PS &lt; 120</a:t>
                      </a:r>
                    </a:p>
                  </a:txBody>
                  <a:tcPr/>
                </a:tc>
                <a:extLst>
                  <a:ext uri="{0D108BD9-81ED-4DB2-BD59-A6C34878D82A}">
                    <a16:rowId xmlns:a16="http://schemas.microsoft.com/office/drawing/2014/main" val="4034261047"/>
                  </a:ext>
                </a:extLst>
              </a:tr>
              <a:tr h="370840">
                <a:tc>
                  <a:txBody>
                    <a:bodyPr/>
                    <a:lstStyle/>
                    <a:p>
                      <a:r>
                        <a:rPr lang="fr-CA" sz="2400" b="0" i="0" strike="noStrike" cap="none" spc="0" baseline="0">
                          <a:solidFill>
                            <a:srgbClr val="000000"/>
                          </a:solidFill>
                          <a:effectLst/>
                          <a:latin typeface="Calibri"/>
                          <a:ea typeface="Calibri"/>
                          <a:cs typeface="Calibri"/>
                        </a:rPr>
                        <a:t>Diabète sucré</a:t>
                      </a:r>
                    </a:p>
                  </a:txBody>
                  <a:tcPr/>
                </a:tc>
                <a:tc>
                  <a:txBody>
                    <a:bodyPr/>
                    <a:lstStyle/>
                    <a:p>
                      <a:pPr algn="ctr"/>
                      <a:r>
                        <a:rPr lang="fr-CA" sz="2400" b="0" i="0" strike="noStrike" cap="none" spc="0" baseline="0">
                          <a:solidFill>
                            <a:srgbClr val="000000"/>
                          </a:solidFill>
                          <a:effectLst/>
                          <a:latin typeface="Calibri"/>
                          <a:ea typeface="Calibri"/>
                          <a:cs typeface="Calibri"/>
                        </a:rPr>
                        <a:t>PS ≥ 130</a:t>
                      </a:r>
                    </a:p>
                    <a:p>
                      <a:pPr algn="ctr"/>
                      <a:r>
                        <a:rPr lang="fr-CA" sz="2400" b="0" i="0" strike="noStrike" cap="none" spc="0" baseline="0">
                          <a:solidFill>
                            <a:srgbClr val="000000"/>
                          </a:solidFill>
                          <a:effectLst/>
                          <a:latin typeface="Calibri"/>
                          <a:ea typeface="Calibri"/>
                          <a:cs typeface="Calibri"/>
                        </a:rPr>
                        <a:t>PD ≥ 80</a:t>
                      </a:r>
                      <a:endParaRPr lang="en-CA" sz="2400">
                        <a:latin typeface="+mn-lt"/>
                      </a:endParaRPr>
                    </a:p>
                  </a:txBody>
                  <a:tcPr/>
                </a:tc>
                <a:tc>
                  <a:txBody>
                    <a:bodyPr/>
                    <a:lstStyle/>
                    <a:p>
                      <a:pPr algn="ctr"/>
                      <a:r>
                        <a:rPr lang="fr-CA" sz="2400" b="0" i="0" strike="noStrike" cap="none" spc="0" baseline="0">
                          <a:solidFill>
                            <a:srgbClr val="000000"/>
                          </a:solidFill>
                          <a:effectLst/>
                          <a:latin typeface="Calibri"/>
                          <a:ea typeface="Calibri"/>
                          <a:cs typeface="Calibri"/>
                        </a:rPr>
                        <a:t>PS &lt; 130</a:t>
                      </a:r>
                    </a:p>
                    <a:p>
                      <a:pPr algn="ctr"/>
                      <a:r>
                        <a:rPr lang="fr-CA" sz="2400" b="0" i="0" strike="noStrike" cap="none" spc="0" baseline="0">
                          <a:solidFill>
                            <a:srgbClr val="000000"/>
                          </a:solidFill>
                          <a:effectLst/>
                          <a:latin typeface="Calibri"/>
                          <a:ea typeface="Calibri"/>
                          <a:cs typeface="Calibri"/>
                        </a:rPr>
                        <a:t>PD &lt; 80</a:t>
                      </a:r>
                    </a:p>
                  </a:txBody>
                  <a:tcPr/>
                </a:tc>
                <a:extLst>
                  <a:ext uri="{0D108BD9-81ED-4DB2-BD59-A6C34878D82A}">
                    <a16:rowId xmlns:a16="http://schemas.microsoft.com/office/drawing/2014/main" val="2264748598"/>
                  </a:ext>
                </a:extLst>
              </a:tr>
              <a:tr h="370840">
                <a:tc>
                  <a:txBody>
                    <a:bodyPr/>
                    <a:lstStyle/>
                    <a:p>
                      <a:r>
                        <a:rPr lang="fr-CA" sz="2400" b="0" i="0" strike="noStrike" cap="none" spc="0" baseline="0">
                          <a:solidFill>
                            <a:srgbClr val="000000"/>
                          </a:solidFill>
                          <a:effectLst/>
                          <a:latin typeface="Calibri"/>
                          <a:ea typeface="Calibri"/>
                          <a:cs typeface="Calibri"/>
                        </a:rPr>
                        <a:t>Toutes les autres populations </a:t>
                      </a:r>
                    </a:p>
                  </a:txBody>
                  <a:tcPr/>
                </a:tc>
                <a:tc>
                  <a:txBody>
                    <a:bodyPr/>
                    <a:lstStyle/>
                    <a:p>
                      <a:pPr algn="ctr"/>
                      <a:r>
                        <a:rPr lang="fr-CA" sz="2400" b="0" i="0" strike="noStrike" cap="none" spc="0" baseline="0">
                          <a:solidFill>
                            <a:srgbClr val="000000"/>
                          </a:solidFill>
                          <a:effectLst/>
                          <a:latin typeface="Calibri"/>
                          <a:ea typeface="Calibri"/>
                          <a:cs typeface="Calibri"/>
                        </a:rPr>
                        <a:t>PS ≥ 140</a:t>
                      </a:r>
                    </a:p>
                    <a:p>
                      <a:pPr algn="ctr"/>
                      <a:r>
                        <a:rPr lang="fr-CA" sz="2400" b="0" i="0" strike="noStrike" cap="none" spc="0" baseline="0">
                          <a:solidFill>
                            <a:srgbClr val="000000"/>
                          </a:solidFill>
                          <a:effectLst/>
                          <a:latin typeface="Calibri"/>
                          <a:ea typeface="Calibri"/>
                          <a:cs typeface="Calibri"/>
                        </a:rPr>
                        <a:t>PD ≥ 90</a:t>
                      </a:r>
                      <a:endParaRPr lang="en-CA" sz="2400">
                        <a:latin typeface="+mn-lt"/>
                      </a:endParaRPr>
                    </a:p>
                  </a:txBody>
                  <a:tcPr/>
                </a:tc>
                <a:tc>
                  <a:txBody>
                    <a:bodyPr/>
                    <a:lstStyle/>
                    <a:p>
                      <a:pPr algn="ctr"/>
                      <a:r>
                        <a:rPr lang="fr-CA" sz="2400" b="0" i="0" strike="noStrike" cap="none" spc="0" baseline="0" dirty="0">
                          <a:solidFill>
                            <a:srgbClr val="000000"/>
                          </a:solidFill>
                          <a:effectLst/>
                          <a:latin typeface="Calibri"/>
                          <a:ea typeface="Calibri"/>
                          <a:cs typeface="Calibri"/>
                        </a:rPr>
                        <a:t>PS &lt; 140</a:t>
                      </a:r>
                    </a:p>
                    <a:p>
                      <a:pPr algn="ctr"/>
                      <a:r>
                        <a:rPr lang="fr-CA" sz="2400" b="0" i="0" strike="noStrike" cap="none" spc="0" baseline="0" dirty="0">
                          <a:solidFill>
                            <a:srgbClr val="000000"/>
                          </a:solidFill>
                          <a:effectLst/>
                          <a:latin typeface="Calibri"/>
                          <a:ea typeface="Calibri"/>
                          <a:cs typeface="Calibri"/>
                        </a:rPr>
                        <a:t>PD &lt; 90</a:t>
                      </a:r>
                    </a:p>
                  </a:txBody>
                  <a:tcPr/>
                </a:tc>
                <a:extLst>
                  <a:ext uri="{0D108BD9-81ED-4DB2-BD59-A6C34878D82A}">
                    <a16:rowId xmlns:a16="http://schemas.microsoft.com/office/drawing/2014/main" val="3725261344"/>
                  </a:ext>
                </a:extLst>
              </a:tr>
            </a:tbl>
          </a:graphicData>
        </a:graphic>
      </p:graphicFrame>
      <p:sp>
        <p:nvSpPr>
          <p:cNvPr id="5" name="TextBox 4">
            <a:extLst>
              <a:ext uri="{FF2B5EF4-FFF2-40B4-BE49-F238E27FC236}">
                <a16:creationId xmlns:a16="http://schemas.microsoft.com/office/drawing/2014/main" id="{391DCA63-C32F-47E3-9C66-1D8A72157617}"/>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6" history="0"/>
              </a:rPr>
              <a:t>10.1016/j.cjca.2020.02.086</a:t>
            </a:r>
            <a:endParaRPr lang="en-CA" sz="1050">
              <a:effectLst/>
            </a:endParaRPr>
          </a:p>
        </p:txBody>
      </p:sp>
    </p:spTree>
    <p:custDataLst>
      <p:tags r:id="rId1"/>
    </p:custDataLst>
    <p:extLst>
      <p:ext uri="{BB962C8B-B14F-4D97-AF65-F5344CB8AC3E}">
        <p14:creationId xmlns:p14="http://schemas.microsoft.com/office/powerpoint/2010/main" val="398233695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CB1F05-64F0-417A-99C8-4063E09300AA}"/>
              </a:ext>
            </a:extLst>
          </p:cNvPr>
          <p:cNvSpPr>
            <a:spLocks noGrp="1"/>
          </p:cNvSpPr>
          <p:nvPr>
            <p:ph type="title"/>
            <p:custDataLst>
              <p:tags r:id="rId2"/>
            </p:custDataLst>
          </p:nvPr>
        </p:nvSpPr>
        <p:spPr/>
        <p:txBody>
          <a:bodyPr>
            <a:normAutofit/>
          </a:bodyPr>
          <a:lstStyle/>
          <a:p>
            <a:r>
              <a:rPr lang="fr-CA" sz="4400" b="0" i="0" strike="noStrike" cap="none" spc="0" baseline="0">
                <a:solidFill>
                  <a:srgbClr val="000000"/>
                </a:solidFill>
                <a:effectLst/>
                <a:latin typeface="Calibri Light"/>
                <a:ea typeface="Calibri Light"/>
                <a:cs typeface="Calibri Light"/>
              </a:rPr>
              <a:t>Patients adultes à risque élevé – prise en charge intensive</a:t>
            </a:r>
            <a:endParaRPr lang="en-CA"/>
          </a:p>
        </p:txBody>
      </p:sp>
      <p:sp>
        <p:nvSpPr>
          <p:cNvPr id="3" name="Content Placeholder 2">
            <a:extLst>
              <a:ext uri="{FF2B5EF4-FFF2-40B4-BE49-F238E27FC236}">
                <a16:creationId xmlns:a16="http://schemas.microsoft.com/office/drawing/2014/main" id="{0DB5DF63-83A3-4093-A1AE-BBD5290564C9}"/>
              </a:ext>
            </a:extLst>
          </p:cNvPr>
          <p:cNvSpPr>
            <a:spLocks noGrp="1"/>
          </p:cNvSpPr>
          <p:nvPr>
            <p:ph idx="1"/>
            <p:custDataLst>
              <p:tags r:id="rId3"/>
            </p:custDataLst>
          </p:nvPr>
        </p:nvSpPr>
        <p:spPr/>
        <p:txBody>
          <a:bodyPr/>
          <a:lstStyle/>
          <a:p>
            <a:r>
              <a:rPr lang="fr-CA" sz="2800" b="0" i="0" strike="noStrike" cap="none" spc="0" baseline="0">
                <a:solidFill>
                  <a:srgbClr val="000000"/>
                </a:solidFill>
                <a:effectLst/>
                <a:latin typeface="Calibri"/>
                <a:ea typeface="Calibri"/>
                <a:cs typeface="Calibri"/>
              </a:rPr>
              <a:t>Maladie cardiovasculaire clinique ou infraclinique ou</a:t>
            </a:r>
          </a:p>
          <a:p>
            <a:r>
              <a:rPr lang="fr-CA" sz="2800" b="0" i="0" strike="noStrike" cap="none" spc="0" baseline="0">
                <a:solidFill>
                  <a:srgbClr val="000000"/>
                </a:solidFill>
                <a:effectLst/>
                <a:latin typeface="Calibri"/>
                <a:ea typeface="Calibri"/>
                <a:cs typeface="Calibri"/>
              </a:rPr>
              <a:t>Maladie rénale chronique (néphropathie non diabétique, protéinurie &lt; 1 g/d, DFGe de 20-59 ml/min/1,73 m</a:t>
            </a:r>
            <a:r>
              <a:rPr lang="fr-CA" sz="2800" b="0" i="0" strike="noStrike" cap="none" spc="0" baseline="30000">
                <a:solidFill>
                  <a:srgbClr val="000000"/>
                </a:solidFill>
                <a:effectLst/>
                <a:latin typeface="Calibri"/>
                <a:ea typeface="Calibri"/>
                <a:cs typeface="Calibri"/>
              </a:rPr>
              <a:t>2</a:t>
            </a:r>
            <a:r>
              <a:rPr lang="fr-CA" sz="2800" b="0" i="0" strike="noStrike" cap="none" spc="0" baseline="0">
                <a:solidFill>
                  <a:srgbClr val="000000"/>
                </a:solidFill>
                <a:effectLst/>
                <a:latin typeface="Calibri"/>
                <a:ea typeface="Calibri"/>
                <a:cs typeface="Calibri"/>
              </a:rPr>
              <a:t>) ou</a:t>
            </a:r>
          </a:p>
          <a:p>
            <a:r>
              <a:rPr lang="fr-CA" sz="2800" b="0" i="0" strike="noStrike" cap="none" spc="0" baseline="0">
                <a:solidFill>
                  <a:srgbClr val="000000"/>
                </a:solidFill>
                <a:effectLst/>
                <a:latin typeface="Calibri"/>
                <a:ea typeface="Calibri"/>
                <a:cs typeface="Calibri"/>
              </a:rPr>
              <a:t>Risque global estimé de maladie cardiovasculaire sur 10 ans ≥ 15 % ou</a:t>
            </a:r>
          </a:p>
          <a:p>
            <a:r>
              <a:rPr lang="fr-CA" sz="2800" b="0" i="0" strike="noStrike" cap="none" spc="0" baseline="0">
                <a:solidFill>
                  <a:srgbClr val="000000"/>
                </a:solidFill>
                <a:effectLst/>
                <a:latin typeface="Calibri"/>
                <a:ea typeface="Calibri"/>
                <a:cs typeface="Calibri"/>
              </a:rPr>
              <a:t>Âge ≥ 75 ans</a:t>
            </a:r>
          </a:p>
          <a:p>
            <a:r>
              <a:rPr lang="fr-CA" sz="2800" b="0" i="0" strike="noStrike" cap="none" spc="0" baseline="0">
                <a:solidFill>
                  <a:srgbClr val="000000"/>
                </a:solidFill>
                <a:effectLst/>
                <a:latin typeface="Calibri"/>
                <a:ea typeface="Calibri"/>
                <a:cs typeface="Calibri"/>
              </a:rPr>
              <a:t>Les patients présentant au moins une indication clinique doivent consentir à une prise en charge intensive.</a:t>
            </a:r>
          </a:p>
        </p:txBody>
      </p:sp>
      <p:sp>
        <p:nvSpPr>
          <p:cNvPr id="4" name="TextBox 3">
            <a:extLst>
              <a:ext uri="{FF2B5EF4-FFF2-40B4-BE49-F238E27FC236}">
                <a16:creationId xmlns:a16="http://schemas.microsoft.com/office/drawing/2014/main" id="{AB521B36-9BAF-4132-96C1-C4A20E08D54B}"/>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1709650396"/>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39210-AB80-49AB-98A2-7A0DD903A8A5}"/>
              </a:ext>
            </a:extLst>
          </p:cNvPr>
          <p:cNvSpPr>
            <a:spLocks noGrp="1"/>
          </p:cNvSpPr>
          <p:nvPr>
            <p:ph type="title"/>
            <p:custDataLst>
              <p:tags r:id="rId2"/>
            </p:custDataLst>
          </p:nvPr>
        </p:nvSpPr>
        <p:spPr/>
        <p:txBody>
          <a:bodyPr>
            <a:normAutofit fontScale="90000"/>
          </a:bodyPr>
          <a:lstStyle/>
          <a:p>
            <a:r>
              <a:rPr lang="fr-CA" sz="4400" b="0" i="0" strike="noStrike" cap="none" spc="0" baseline="0">
                <a:solidFill>
                  <a:srgbClr val="000000"/>
                </a:solidFill>
                <a:effectLst/>
                <a:latin typeface="Calibri Light"/>
                <a:ea typeface="Calibri Light"/>
                <a:cs typeface="Calibri Light"/>
              </a:rPr>
              <a:t>Prise en charge de l’hypertension diastolique et de l’hypertension systolique isolée </a:t>
            </a:r>
          </a:p>
        </p:txBody>
      </p:sp>
      <p:sp>
        <p:nvSpPr>
          <p:cNvPr id="4" name="Content Placeholder 3">
            <a:extLst>
              <a:ext uri="{FF2B5EF4-FFF2-40B4-BE49-F238E27FC236}">
                <a16:creationId xmlns:a16="http://schemas.microsoft.com/office/drawing/2014/main" id="{39401666-404B-4925-B654-49BEC2797A89}"/>
              </a:ext>
            </a:extLst>
          </p:cNvPr>
          <p:cNvSpPr>
            <a:spLocks noGrp="1"/>
          </p:cNvSpPr>
          <p:nvPr>
            <p:ph sz="half" idx="1"/>
            <p:custDataLst>
              <p:tags r:id="rId3"/>
            </p:custDataLst>
          </p:nvPr>
        </p:nvSpPr>
        <p:spPr/>
        <p:txBody>
          <a:bodyPr>
            <a:normAutofit fontScale="90000" lnSpcReduction="20000"/>
          </a:bodyPr>
          <a:lstStyle/>
          <a:p>
            <a:pPr marL="0" indent="0" algn="ctr">
              <a:buNone/>
            </a:pPr>
            <a:r>
              <a:rPr lang="fr-CA" sz="2600" b="1" i="0" strike="noStrike" cap="none" spc="0" baseline="0">
                <a:solidFill>
                  <a:srgbClr val="000000"/>
                </a:solidFill>
                <a:effectLst/>
                <a:latin typeface="Calibri"/>
                <a:ea typeface="Calibri"/>
                <a:cs typeface="Calibri"/>
              </a:rPr>
              <a:t>Hypertension diastolique ± hypertension systolique</a:t>
            </a:r>
          </a:p>
          <a:p>
            <a:r>
              <a:rPr lang="fr-CA" sz="2600" b="0" i="0" strike="noStrike" cap="none" spc="0" baseline="0">
                <a:solidFill>
                  <a:srgbClr val="000000"/>
                </a:solidFill>
                <a:effectLst/>
                <a:latin typeface="Calibri"/>
                <a:ea typeface="Calibri"/>
                <a:cs typeface="Calibri"/>
              </a:rPr>
              <a:t>Traitement initial </a:t>
            </a:r>
          </a:p>
          <a:p>
            <a:pPr lvl="1"/>
            <a:r>
              <a:rPr lang="fr-CA" sz="2200" b="0" i="0" strike="noStrike" cap="none" spc="0" baseline="0">
                <a:solidFill>
                  <a:srgbClr val="000000"/>
                </a:solidFill>
                <a:effectLst/>
                <a:latin typeface="Calibri"/>
                <a:ea typeface="Calibri"/>
                <a:cs typeface="Calibri"/>
              </a:rPr>
              <a:t>Privilégier un traitement par diurétique thiazidique/de type thiazidique, de préférence, à action prolongée</a:t>
            </a:r>
          </a:p>
          <a:p>
            <a:pPr lvl="1"/>
            <a:r>
              <a:rPr lang="fr-CA" sz="2200" b="0" i="0" strike="noStrike" cap="none" spc="0" baseline="0">
                <a:solidFill>
                  <a:srgbClr val="000000"/>
                </a:solidFill>
                <a:effectLst/>
                <a:latin typeface="Calibri"/>
                <a:ea typeface="Calibri"/>
                <a:cs typeface="Calibri"/>
              </a:rPr>
              <a:t>ß-bloquants (&lt; 60 ans)</a:t>
            </a:r>
          </a:p>
          <a:p>
            <a:pPr lvl="1"/>
            <a:r>
              <a:rPr lang="fr-CA" sz="2200" b="0" i="0" strike="noStrike" cap="none" spc="0" baseline="0">
                <a:solidFill>
                  <a:srgbClr val="000000"/>
                </a:solidFill>
                <a:effectLst/>
                <a:latin typeface="Calibri"/>
                <a:ea typeface="Calibri"/>
                <a:cs typeface="Calibri"/>
              </a:rPr>
              <a:t>IECA (excluant les patients noirs)</a:t>
            </a:r>
          </a:p>
          <a:p>
            <a:pPr lvl="1"/>
            <a:r>
              <a:rPr lang="fr-CA" sz="2200" b="0" i="0" strike="noStrike" cap="none" spc="0" baseline="0">
                <a:solidFill>
                  <a:srgbClr val="000000"/>
                </a:solidFill>
                <a:effectLst/>
                <a:latin typeface="Calibri"/>
                <a:ea typeface="Calibri"/>
                <a:cs typeface="Calibri"/>
              </a:rPr>
              <a:t>ARA</a:t>
            </a:r>
          </a:p>
          <a:p>
            <a:pPr lvl="1"/>
            <a:r>
              <a:rPr lang="fr-CA" sz="2200" b="0" i="0" strike="noStrike" cap="none" spc="0" baseline="0">
                <a:solidFill>
                  <a:srgbClr val="000000"/>
                </a:solidFill>
                <a:effectLst/>
                <a:latin typeface="Calibri"/>
                <a:ea typeface="Calibri"/>
                <a:cs typeface="Calibri"/>
              </a:rPr>
              <a:t>IC à action prolongée</a:t>
            </a:r>
          </a:p>
          <a:p>
            <a:r>
              <a:rPr lang="fr-CA" sz="2600" b="0" i="0" strike="noStrike" cap="none" spc="0" baseline="0">
                <a:solidFill>
                  <a:srgbClr val="000000"/>
                </a:solidFill>
                <a:effectLst/>
                <a:latin typeface="Calibri"/>
                <a:ea typeface="Calibri"/>
                <a:cs typeface="Calibri"/>
              </a:rPr>
              <a:t>Si la monothérapie à la posologie normale ne permet pas d’atteindre les valeurs cibles : </a:t>
            </a:r>
          </a:p>
          <a:p>
            <a:pPr lvl="1"/>
            <a:r>
              <a:rPr lang="fr-CA" sz="2200" b="0" i="0" strike="noStrike" cap="none" spc="0" baseline="0">
                <a:solidFill>
                  <a:srgbClr val="000000"/>
                </a:solidFill>
                <a:effectLst/>
                <a:latin typeface="Calibri"/>
                <a:ea typeface="Calibri"/>
                <a:cs typeface="Calibri"/>
              </a:rPr>
              <a:t>Ajouter d’autres agents de première intention. </a:t>
            </a:r>
          </a:p>
        </p:txBody>
      </p:sp>
      <p:sp>
        <p:nvSpPr>
          <p:cNvPr id="5" name="Content Placeholder 4">
            <a:extLst>
              <a:ext uri="{FF2B5EF4-FFF2-40B4-BE49-F238E27FC236}">
                <a16:creationId xmlns:a16="http://schemas.microsoft.com/office/drawing/2014/main" id="{931773A5-7250-4BD4-B417-7970722AC281}"/>
              </a:ext>
            </a:extLst>
          </p:cNvPr>
          <p:cNvSpPr>
            <a:spLocks noGrp="1"/>
          </p:cNvSpPr>
          <p:nvPr>
            <p:ph sz="half" idx="2"/>
            <p:custDataLst>
              <p:tags r:id="rId4"/>
            </p:custDataLst>
          </p:nvPr>
        </p:nvSpPr>
        <p:spPr/>
        <p:txBody>
          <a:bodyPr>
            <a:normAutofit/>
          </a:bodyPr>
          <a:lstStyle/>
          <a:p>
            <a:pPr marL="0" indent="0" algn="ctr">
              <a:buNone/>
            </a:pPr>
            <a:r>
              <a:rPr lang="fr-CA" sz="2600" b="1" i="0" strike="noStrike" cap="none" spc="0" baseline="0">
                <a:solidFill>
                  <a:srgbClr val="000000"/>
                </a:solidFill>
                <a:effectLst/>
                <a:latin typeface="Calibri"/>
                <a:ea typeface="Calibri"/>
                <a:cs typeface="Calibri"/>
              </a:rPr>
              <a:t>Hypertension systolique isolée</a:t>
            </a:r>
          </a:p>
          <a:p>
            <a:r>
              <a:rPr lang="fr-CA" sz="2600" b="0" i="0" strike="noStrike" cap="none" spc="0" baseline="0">
                <a:solidFill>
                  <a:srgbClr val="000000"/>
                </a:solidFill>
                <a:effectLst/>
                <a:latin typeface="Calibri"/>
                <a:ea typeface="Calibri"/>
                <a:cs typeface="Calibri"/>
              </a:rPr>
              <a:t>Traitement initial </a:t>
            </a:r>
          </a:p>
          <a:p>
            <a:pPr lvl="1"/>
            <a:r>
              <a:rPr lang="fr-CA" sz="2200" b="0" i="0" strike="noStrike" cap="none" spc="0" baseline="0">
                <a:solidFill>
                  <a:srgbClr val="000000"/>
                </a:solidFill>
                <a:effectLst/>
                <a:latin typeface="Calibri"/>
                <a:ea typeface="Calibri"/>
                <a:cs typeface="Calibri"/>
              </a:rPr>
              <a:t>Diurétique thiazidique/de type thiazidique</a:t>
            </a:r>
          </a:p>
          <a:p>
            <a:pPr lvl="1"/>
            <a:r>
              <a:rPr lang="fr-CA" sz="2200" b="0" i="0" strike="noStrike" cap="none" spc="0" baseline="0">
                <a:solidFill>
                  <a:srgbClr val="000000"/>
                </a:solidFill>
                <a:effectLst/>
                <a:latin typeface="Calibri"/>
                <a:ea typeface="Calibri"/>
                <a:cs typeface="Calibri"/>
              </a:rPr>
              <a:t>IC à action prolongée</a:t>
            </a:r>
          </a:p>
          <a:p>
            <a:pPr lvl="1"/>
            <a:r>
              <a:rPr lang="fr-CA" sz="2200" b="0" i="0" strike="noStrike" cap="none" spc="0" baseline="0">
                <a:solidFill>
                  <a:srgbClr val="000000"/>
                </a:solidFill>
                <a:effectLst/>
                <a:latin typeface="Calibri"/>
                <a:ea typeface="Calibri"/>
                <a:cs typeface="Calibri"/>
              </a:rPr>
              <a:t>ARA</a:t>
            </a:r>
          </a:p>
          <a:p>
            <a:r>
              <a:rPr lang="fr-CA" sz="2600" b="0" i="0" strike="noStrike" cap="none" spc="0" baseline="0">
                <a:solidFill>
                  <a:srgbClr val="000000"/>
                </a:solidFill>
                <a:effectLst/>
                <a:latin typeface="Calibri"/>
                <a:ea typeface="Calibri"/>
                <a:cs typeface="Calibri"/>
              </a:rPr>
              <a:t>Si la monothérapie à la posologie normale ne permet pas d’atteindre les valeurs cibles : </a:t>
            </a:r>
          </a:p>
          <a:p>
            <a:pPr lvl="1"/>
            <a:r>
              <a:rPr lang="fr-CA" sz="2200" b="0" i="0" strike="noStrike" cap="none" spc="0" baseline="0">
                <a:solidFill>
                  <a:srgbClr val="000000"/>
                </a:solidFill>
                <a:effectLst/>
                <a:latin typeface="Calibri"/>
                <a:ea typeface="Calibri"/>
                <a:cs typeface="Calibri"/>
              </a:rPr>
              <a:t>Ajouter d’autres agents de première intention. </a:t>
            </a:r>
          </a:p>
          <a:p>
            <a:pPr lvl="1"/>
            <a:endParaRPr lang="en-CA"/>
          </a:p>
        </p:txBody>
      </p:sp>
      <p:sp>
        <p:nvSpPr>
          <p:cNvPr id="6" name="TextBox 5">
            <a:extLst>
              <a:ext uri="{FF2B5EF4-FFF2-40B4-BE49-F238E27FC236}">
                <a16:creationId xmlns:a16="http://schemas.microsoft.com/office/drawing/2014/main" id="{B8297856-BEC7-4DFC-AA36-41D6A2C7F028}"/>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8" history="0"/>
              </a:rPr>
              <a:t>10.1016/j.cjca.2020.02.086</a:t>
            </a:r>
            <a:endParaRPr lang="en-CA" sz="1050">
              <a:effectLst/>
            </a:endParaRPr>
          </a:p>
        </p:txBody>
      </p:sp>
    </p:spTree>
    <p:custDataLst>
      <p:tags r:id="rId1"/>
    </p:custDataLst>
    <p:extLst>
      <p:ext uri="{BB962C8B-B14F-4D97-AF65-F5344CB8AC3E}">
        <p14:creationId xmlns:p14="http://schemas.microsoft.com/office/powerpoint/2010/main" val="889918786"/>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8CC5FB-7FFD-416E-9C2D-3247688F2110}"/>
              </a:ext>
            </a:extLst>
          </p:cNvPr>
          <p:cNvSpPr>
            <a:spLocks noGrp="1"/>
          </p:cNvSpPr>
          <p:nvPr>
            <p:ph type="title"/>
            <p:custDataLst>
              <p:tags r:id="rId2"/>
            </p:custDataLst>
          </p:nvPr>
        </p:nvSpPr>
        <p:spPr/>
        <p:txBody>
          <a:bodyPr/>
          <a:lstStyle/>
          <a:p>
            <a:r>
              <a:rPr lang="fr-CA" sz="6000" b="0" i="0" strike="noStrike" cap="none" spc="0" baseline="0">
                <a:solidFill>
                  <a:srgbClr val="000000"/>
                </a:solidFill>
                <a:effectLst/>
                <a:latin typeface="Calibri Light"/>
                <a:ea typeface="Calibri Light"/>
                <a:cs typeface="Calibri Light"/>
              </a:rPr>
              <a:t>4. Prise en charge : comorbidités complexes </a:t>
            </a:r>
          </a:p>
        </p:txBody>
      </p:sp>
      <p:sp>
        <p:nvSpPr>
          <p:cNvPr id="5" name="Text Placeholder 4">
            <a:extLst>
              <a:ext uri="{FF2B5EF4-FFF2-40B4-BE49-F238E27FC236}">
                <a16:creationId xmlns:a16="http://schemas.microsoft.com/office/drawing/2014/main" id="{DEDCFAAA-EB3A-4CE7-9AE4-5659CF95BED3}"/>
              </a:ext>
            </a:extLst>
          </p:cNvPr>
          <p:cNvSpPr>
            <a:spLocks noGrp="1"/>
          </p:cNvSpPr>
          <p:nvPr>
            <p:ph type="body" idx="1"/>
            <p:custDataLst>
              <p:tags r:id="rId3"/>
            </p:custDataLst>
          </p:nvPr>
        </p:nvSpPr>
        <p:spPr/>
        <p:txBody>
          <a:bodyPr/>
          <a:lstStyle/>
          <a:p>
            <a:endParaRPr lang="en-CA"/>
          </a:p>
        </p:txBody>
      </p:sp>
    </p:spTree>
    <p:custDataLst>
      <p:tags r:id="rId1"/>
    </p:custDataLst>
    <p:extLst>
      <p:ext uri="{BB962C8B-B14F-4D97-AF65-F5344CB8AC3E}">
        <p14:creationId xmlns:p14="http://schemas.microsoft.com/office/powerpoint/2010/main" val="3219476735"/>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D9604-B2DB-4844-9C56-F68F3DF5349F}"/>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Points saillants </a:t>
            </a:r>
          </a:p>
        </p:txBody>
      </p:sp>
      <p:sp>
        <p:nvSpPr>
          <p:cNvPr id="3" name="Content Placeholder 2">
            <a:extLst>
              <a:ext uri="{FF2B5EF4-FFF2-40B4-BE49-F238E27FC236}">
                <a16:creationId xmlns:a16="http://schemas.microsoft.com/office/drawing/2014/main" id="{FAB572BB-B044-407C-9C62-491094542C0D}"/>
              </a:ext>
            </a:extLst>
          </p:cNvPr>
          <p:cNvSpPr>
            <a:spLocks noGrp="1"/>
          </p:cNvSpPr>
          <p:nvPr>
            <p:ph idx="1"/>
            <p:custDataLst>
              <p:tags r:id="rId3"/>
            </p:custDataLst>
          </p:nvPr>
        </p:nvSpPr>
        <p:spPr/>
        <p:txBody>
          <a:bodyPr/>
          <a:lstStyle/>
          <a:p>
            <a:pPr marL="514350" indent="-514350">
              <a:buFont typeface="+mj-lt"/>
              <a:buAutoNum type="arabicPeriod"/>
            </a:pPr>
            <a:r>
              <a:rPr lang="fr-CA" sz="2800" b="0" i="0" strike="noStrike" cap="none" spc="0" baseline="0">
                <a:solidFill>
                  <a:srgbClr val="000000"/>
                </a:solidFill>
                <a:effectLst/>
                <a:latin typeface="Calibri"/>
                <a:ea typeface="Calibri"/>
                <a:cs typeface="Calibri"/>
              </a:rPr>
              <a:t>L’hypertension coexiste souvent avec d’autres affections qui influencent la prise de décision thérapeutique. La polymédication et les risques concurrents doivent être examinés attentivement.</a:t>
            </a:r>
          </a:p>
          <a:p>
            <a:pPr marL="514350" indent="-514350">
              <a:buFont typeface="+mj-lt"/>
              <a:buAutoNum type="arabicPeriod"/>
            </a:pPr>
            <a:r>
              <a:rPr lang="fr-CA" sz="2800" b="0" i="0" strike="noStrike" cap="none" spc="0" baseline="0">
                <a:solidFill>
                  <a:srgbClr val="000000"/>
                </a:solidFill>
                <a:effectLst/>
                <a:latin typeface="Calibri"/>
                <a:ea typeface="Calibri"/>
                <a:cs typeface="Calibri"/>
              </a:rPr>
              <a:t>Les adultes atteints de diabète et présentant certaines formes de maladie rénale chronique pourraient tirer avantage de cibles plus intensives de PA (c.-à-d. PS ≤ 130 mm Hg ou ≤ 120 mm Hg). </a:t>
            </a:r>
            <a:endParaRPr lang="en-CA"/>
          </a:p>
        </p:txBody>
      </p:sp>
      <p:sp>
        <p:nvSpPr>
          <p:cNvPr id="4" name="TextBox 3">
            <a:extLst>
              <a:ext uri="{FF2B5EF4-FFF2-40B4-BE49-F238E27FC236}">
                <a16:creationId xmlns:a16="http://schemas.microsoft.com/office/drawing/2014/main" id="{F68654DB-8D37-42AE-9771-BC5F2F1D37FA}"/>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6" history="0"/>
              </a:rPr>
              <a:t>10.1016/j.cjca.2020.02.086</a:t>
            </a:r>
            <a:endParaRPr lang="en-CA" sz="1050">
              <a:effectLst/>
            </a:endParaRPr>
          </a:p>
        </p:txBody>
      </p:sp>
    </p:spTree>
    <p:custDataLst>
      <p:tags r:id="rId1"/>
    </p:custDataLst>
    <p:extLst>
      <p:ext uri="{BB962C8B-B14F-4D97-AF65-F5344CB8AC3E}">
        <p14:creationId xmlns:p14="http://schemas.microsoft.com/office/powerpoint/2010/main" val="3032288018"/>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0A66D-268E-4DC8-9FED-F0C403D5CFB7}"/>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Prise en charge de l’hypertension chez les patients atteints de diabète sucré </a:t>
            </a:r>
          </a:p>
        </p:txBody>
      </p:sp>
      <p:sp>
        <p:nvSpPr>
          <p:cNvPr id="3" name="Content Placeholder 2">
            <a:extLst>
              <a:ext uri="{FF2B5EF4-FFF2-40B4-BE49-F238E27FC236}">
                <a16:creationId xmlns:a16="http://schemas.microsoft.com/office/drawing/2014/main" id="{CDD800D8-ED81-4A4A-B682-00CFCEA988E4}"/>
              </a:ext>
            </a:extLst>
          </p:cNvPr>
          <p:cNvSpPr>
            <a:spLocks noGrp="1"/>
          </p:cNvSpPr>
          <p:nvPr>
            <p:ph idx="1"/>
            <p:custDataLst>
              <p:tags r:id="rId3"/>
            </p:custDataLst>
          </p:nvPr>
        </p:nvSpPr>
        <p:spPr/>
        <p:txBody>
          <a:bodyPr>
            <a:normAutofit fontScale="92500" lnSpcReduction="10000"/>
          </a:bodyPr>
          <a:lstStyle/>
          <a:p>
            <a:r>
              <a:rPr lang="fr-CA" sz="2800" b="1" i="0" strike="noStrike" cap="none" spc="0" baseline="0">
                <a:solidFill>
                  <a:srgbClr val="000000"/>
                </a:solidFill>
                <a:effectLst/>
                <a:latin typeface="Calibri"/>
                <a:ea typeface="Calibri"/>
                <a:cs typeface="Calibri"/>
              </a:rPr>
              <a:t>Valeur cible : </a:t>
            </a:r>
            <a:r>
              <a:rPr lang="fr-CA" sz="2800" b="0" i="0" strike="noStrike" cap="none" spc="0" baseline="0">
                <a:solidFill>
                  <a:srgbClr val="000000"/>
                </a:solidFill>
                <a:effectLst/>
                <a:latin typeface="Calibri"/>
                <a:ea typeface="Calibri"/>
                <a:cs typeface="Calibri"/>
              </a:rPr>
              <a:t>PS &lt; 130 mm Hg et PD &lt; 80 mm Hg</a:t>
            </a:r>
          </a:p>
          <a:p>
            <a:r>
              <a:rPr lang="fr-CA" sz="2800" b="1" i="0" strike="noStrike" cap="none" spc="0" baseline="0">
                <a:solidFill>
                  <a:srgbClr val="000000"/>
                </a:solidFill>
                <a:effectLst/>
                <a:latin typeface="Calibri"/>
                <a:ea typeface="Calibri"/>
                <a:cs typeface="Calibri"/>
              </a:rPr>
              <a:t>Patients atteints de diabète et présentant une MCVAS, une maladie rénale chronique (MRC) ou des facteurs de risque CV :</a:t>
            </a:r>
          </a:p>
          <a:p>
            <a:pPr lvl="1"/>
            <a:r>
              <a:rPr lang="fr-CA" sz="2400" b="0" i="0" strike="noStrike" cap="none" spc="0" baseline="0">
                <a:solidFill>
                  <a:srgbClr val="000000"/>
                </a:solidFill>
                <a:effectLst/>
                <a:latin typeface="Calibri"/>
                <a:ea typeface="Calibri"/>
                <a:cs typeface="Calibri"/>
              </a:rPr>
              <a:t>IECA ou ARA comme traitement initial </a:t>
            </a:r>
          </a:p>
          <a:p>
            <a:r>
              <a:rPr lang="fr-CA" sz="2800" b="1" i="0" strike="noStrike" cap="none" spc="0" baseline="0">
                <a:solidFill>
                  <a:srgbClr val="000000"/>
                </a:solidFill>
                <a:effectLst/>
                <a:latin typeface="Calibri"/>
                <a:ea typeface="Calibri"/>
                <a:cs typeface="Calibri"/>
              </a:rPr>
              <a:t>Patients diabétiques sans ces indications</a:t>
            </a:r>
          </a:p>
          <a:p>
            <a:pPr lvl="1"/>
            <a:r>
              <a:rPr lang="fr-CA" sz="2400" b="0" i="0" strike="noStrike" cap="none" spc="0" baseline="0">
                <a:solidFill>
                  <a:srgbClr val="000000"/>
                </a:solidFill>
                <a:effectLst/>
                <a:latin typeface="Calibri"/>
                <a:ea typeface="Calibri"/>
                <a:cs typeface="Calibri"/>
              </a:rPr>
              <a:t>IECA, ARA, IC dihydropyridinique ou diurétiques thiazidiques/de type thiazidique comme traitement initial</a:t>
            </a:r>
          </a:p>
          <a:p>
            <a:r>
              <a:rPr lang="fr-CA" sz="2800" b="1" i="0" strike="noStrike" cap="none" spc="0" baseline="0">
                <a:solidFill>
                  <a:srgbClr val="000000"/>
                </a:solidFill>
                <a:effectLst/>
                <a:latin typeface="Calibri"/>
                <a:ea typeface="Calibri"/>
                <a:cs typeface="Calibri"/>
              </a:rPr>
              <a:t>Si la monothérapie à la posologie normale ne permet pas d’atteindre les valeurs cibles :</a:t>
            </a:r>
          </a:p>
          <a:p>
            <a:pPr lvl="1"/>
            <a:r>
              <a:rPr lang="fr-CA" sz="2400" b="0" i="0" strike="noStrike" cap="none" spc="0" baseline="0">
                <a:solidFill>
                  <a:srgbClr val="000000"/>
                </a:solidFill>
                <a:effectLst/>
                <a:latin typeface="Calibri"/>
                <a:ea typeface="Calibri"/>
                <a:cs typeface="Calibri"/>
              </a:rPr>
              <a:t>Ajouter d’autres agents de première intention.</a:t>
            </a:r>
          </a:p>
          <a:p>
            <a:pPr lvl="1"/>
            <a:r>
              <a:rPr lang="fr-CA" sz="2400" b="0" i="0" strike="noStrike" cap="none" spc="0" baseline="0">
                <a:solidFill>
                  <a:srgbClr val="000000"/>
                </a:solidFill>
                <a:effectLst/>
                <a:latin typeface="Calibri"/>
                <a:ea typeface="Calibri"/>
                <a:cs typeface="Calibri"/>
              </a:rPr>
              <a:t>Si le patient est sous un IECA, un IC dihydropyridinique est préférable à un diurétique thiazidique/de type thiazidique.</a:t>
            </a:r>
            <a:endParaRPr lang="en-CA"/>
          </a:p>
          <a:p>
            <a:endParaRPr lang="en-CA"/>
          </a:p>
        </p:txBody>
      </p:sp>
      <p:sp>
        <p:nvSpPr>
          <p:cNvPr id="4" name="TextBox 3">
            <a:extLst>
              <a:ext uri="{FF2B5EF4-FFF2-40B4-BE49-F238E27FC236}">
                <a16:creationId xmlns:a16="http://schemas.microsoft.com/office/drawing/2014/main" id="{82A3550C-2CF4-48A8-9F44-6B45627E05E8}"/>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185983511"/>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6D507-71C7-4BC6-A152-514C3089BF77}"/>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Hypertension dans la maladie rénale chronique</a:t>
            </a:r>
            <a:endParaRPr lang="en-CA"/>
          </a:p>
        </p:txBody>
      </p:sp>
      <p:sp>
        <p:nvSpPr>
          <p:cNvPr id="3" name="Content Placeholder 2">
            <a:extLst>
              <a:ext uri="{FF2B5EF4-FFF2-40B4-BE49-F238E27FC236}">
                <a16:creationId xmlns:a16="http://schemas.microsoft.com/office/drawing/2014/main" id="{4DA6D39C-636E-4A3D-82CC-7248194EAC6B}"/>
              </a:ext>
            </a:extLst>
          </p:cNvPr>
          <p:cNvSpPr>
            <a:spLocks noGrp="1"/>
          </p:cNvSpPr>
          <p:nvPr>
            <p:ph idx="1"/>
            <p:custDataLst>
              <p:tags r:id="rId3"/>
            </p:custDataLst>
          </p:nvPr>
        </p:nvSpPr>
        <p:spPr/>
        <p:txBody>
          <a:bodyPr>
            <a:normAutofit/>
          </a:bodyPr>
          <a:lstStyle/>
          <a:p>
            <a:r>
              <a:rPr lang="fr-CA" sz="2800" b="1" i="0" strike="noStrike" cap="none" spc="0" baseline="0">
                <a:solidFill>
                  <a:srgbClr val="000000"/>
                </a:solidFill>
                <a:effectLst/>
                <a:latin typeface="Calibri"/>
                <a:ea typeface="Calibri"/>
                <a:cs typeface="Calibri"/>
              </a:rPr>
              <a:t>Personnaliser les valeurs cibles de PA chez les patients atteints de MRC.</a:t>
            </a:r>
            <a:r>
              <a:rPr lang="fr-CA" sz="2800" b="0" i="0" strike="noStrike" cap="none" spc="0" baseline="0">
                <a:solidFill>
                  <a:srgbClr val="000000"/>
                </a:solidFill>
                <a:effectLst/>
                <a:latin typeface="Calibri"/>
                <a:ea typeface="Calibri"/>
                <a:cs typeface="Calibri"/>
              </a:rPr>
              <a:t> </a:t>
            </a:r>
          </a:p>
          <a:p>
            <a:pPr lvl="1"/>
            <a:r>
              <a:rPr lang="fr-CA" sz="2400" b="0" i="0" strike="noStrike" cap="none" spc="0" baseline="0">
                <a:solidFill>
                  <a:srgbClr val="000000"/>
                </a:solidFill>
                <a:effectLst/>
                <a:latin typeface="Calibri"/>
                <a:ea typeface="Calibri"/>
                <a:cs typeface="Calibri"/>
              </a:rPr>
              <a:t>Envisager des cibles intensives (PS &lt; 120 mm Hg) chez les patients appropriés.</a:t>
            </a:r>
          </a:p>
          <a:p>
            <a:r>
              <a:rPr lang="fr-CA" sz="2800" b="1" i="0" strike="noStrike" cap="none" spc="0" baseline="0">
                <a:solidFill>
                  <a:srgbClr val="000000"/>
                </a:solidFill>
                <a:effectLst/>
                <a:latin typeface="Calibri"/>
                <a:ea typeface="Calibri"/>
                <a:cs typeface="Calibri"/>
              </a:rPr>
              <a:t>Chez les patients hypertendus atteints de MRC protéinurique</a:t>
            </a:r>
            <a:r>
              <a:rPr lang="fr-CA" sz="2800" b="0" i="0" strike="noStrike" cap="none" spc="0" baseline="0">
                <a:solidFill>
                  <a:srgbClr val="000000"/>
                </a:solidFill>
                <a:effectLst/>
                <a:latin typeface="Calibri"/>
                <a:ea typeface="Calibri"/>
                <a:cs typeface="Calibri"/>
              </a:rPr>
              <a:t>, le traitement initial doit :</a:t>
            </a:r>
          </a:p>
          <a:p>
            <a:pPr lvl="1"/>
            <a:r>
              <a:rPr lang="fr-CA" sz="2400" b="0" i="0" strike="noStrike" cap="none" spc="0" baseline="0">
                <a:solidFill>
                  <a:srgbClr val="000000"/>
                </a:solidFill>
                <a:effectLst/>
                <a:latin typeface="Calibri"/>
                <a:ea typeface="Calibri"/>
                <a:cs typeface="Calibri"/>
              </a:rPr>
              <a:t>IECA ou ARA </a:t>
            </a:r>
          </a:p>
          <a:p>
            <a:r>
              <a:rPr lang="fr-CA" sz="2800" b="1" i="0" strike="noStrike" cap="none" spc="0" baseline="0">
                <a:solidFill>
                  <a:srgbClr val="000000"/>
                </a:solidFill>
                <a:effectLst/>
                <a:latin typeface="Calibri"/>
                <a:ea typeface="Calibri"/>
                <a:cs typeface="Calibri"/>
              </a:rPr>
              <a:t>Dans la plupart des cas, une polythérapie </a:t>
            </a:r>
            <a:r>
              <a:rPr lang="fr-CA" sz="2800" b="0" i="0" strike="noStrike" cap="none" spc="0" baseline="0">
                <a:solidFill>
                  <a:srgbClr val="000000"/>
                </a:solidFill>
                <a:effectLst/>
                <a:latin typeface="Calibri"/>
                <a:ea typeface="Calibri"/>
                <a:cs typeface="Calibri"/>
              </a:rPr>
              <a:t>comprenant d’autres antihypertenseurs pourrait être nécessaire pour atteindre les valeurs cibles de PA.</a:t>
            </a:r>
          </a:p>
          <a:p>
            <a:pPr lvl="1"/>
            <a:r>
              <a:rPr lang="fr-CA" sz="2400" b="0" i="0" strike="noStrike" cap="none" spc="0" baseline="0">
                <a:solidFill>
                  <a:srgbClr val="000000"/>
                </a:solidFill>
                <a:effectLst/>
                <a:latin typeface="Calibri"/>
                <a:ea typeface="Calibri"/>
                <a:cs typeface="Calibri"/>
              </a:rPr>
              <a:t>L’association d’un IECA et d’un ARA n’est pas recommandée.</a:t>
            </a:r>
            <a:endParaRPr lang="en-CA"/>
          </a:p>
        </p:txBody>
      </p:sp>
      <p:sp>
        <p:nvSpPr>
          <p:cNvPr id="4" name="Wave 3">
            <a:extLst>
              <a:ext uri="{FF2B5EF4-FFF2-40B4-BE49-F238E27FC236}">
                <a16:creationId xmlns:a16="http://schemas.microsoft.com/office/drawing/2014/main" id="{3CADED2F-1218-4AA4-A0C6-D13519062CB5}"/>
              </a:ext>
            </a:extLst>
          </p:cNvPr>
          <p:cNvSpPr/>
          <p:nvPr>
            <p:custDataLst>
              <p:tags r:id="rId4"/>
            </p:custDataLst>
          </p:nvPr>
        </p:nvSpPr>
        <p:spPr>
          <a:xfrm>
            <a:off x="10432463" y="2007265"/>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0" i="0" strike="noStrike" cap="none" spc="0" baseline="0">
                <a:solidFill>
                  <a:srgbClr val="FFFFFF"/>
                </a:solidFill>
                <a:effectLst/>
                <a:latin typeface="Calibri"/>
                <a:ea typeface="Calibri"/>
                <a:cs typeface="Calibri"/>
              </a:rPr>
              <a:t>2020</a:t>
            </a:r>
          </a:p>
        </p:txBody>
      </p:sp>
      <p:sp>
        <p:nvSpPr>
          <p:cNvPr id="5" name="TextBox 4">
            <a:extLst>
              <a:ext uri="{FF2B5EF4-FFF2-40B4-BE49-F238E27FC236}">
                <a16:creationId xmlns:a16="http://schemas.microsoft.com/office/drawing/2014/main" id="{A016998E-BD7C-4029-9850-3C15E9F64EB6}"/>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8" history="0"/>
              </a:rPr>
              <a:t>10.1016/j.cjca.2020.02.086</a:t>
            </a:r>
            <a:endParaRPr lang="en-CA" sz="1050">
              <a:effectLst/>
            </a:endParaRPr>
          </a:p>
        </p:txBody>
      </p:sp>
    </p:spTree>
    <p:custDataLst>
      <p:tags r:id="rId1"/>
    </p:custDataLst>
    <p:extLst>
      <p:ext uri="{BB962C8B-B14F-4D97-AF65-F5344CB8AC3E}">
        <p14:creationId xmlns:p14="http://schemas.microsoft.com/office/powerpoint/2010/main" val="876555388"/>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DBD48-316F-425E-914F-19424F98B440}"/>
              </a:ext>
            </a:extLst>
          </p:cNvPr>
          <p:cNvSpPr>
            <a:spLocks noGrp="1"/>
          </p:cNvSpPr>
          <p:nvPr>
            <p:ph type="title"/>
            <p:custDataLst>
              <p:tags r:id="rId2"/>
            </p:custDataLst>
          </p:nvPr>
        </p:nvSpPr>
        <p:spPr/>
        <p:txBody>
          <a:bodyPr>
            <a:normAutofit/>
          </a:bodyPr>
          <a:lstStyle/>
          <a:p>
            <a:r>
              <a:rPr lang="fr-CA" sz="4400" b="0" i="0" strike="noStrike" cap="none" spc="0" baseline="0">
                <a:solidFill>
                  <a:srgbClr val="000000"/>
                </a:solidFill>
                <a:effectLst/>
                <a:latin typeface="Calibri Light"/>
                <a:ea typeface="Calibri Light"/>
                <a:cs typeface="Calibri Light"/>
              </a:rPr>
              <a:t>PS cibles chez les patients atteints d’une MRC non diabétique</a:t>
            </a:r>
            <a:endParaRPr lang="en-CA"/>
          </a:p>
        </p:txBody>
      </p:sp>
      <p:graphicFrame>
        <p:nvGraphicFramePr>
          <p:cNvPr id="5" name="Table 5">
            <a:extLst>
              <a:ext uri="{FF2B5EF4-FFF2-40B4-BE49-F238E27FC236}">
                <a16:creationId xmlns:a16="http://schemas.microsoft.com/office/drawing/2014/main" id="{EC6ECF43-F79E-454A-B1D2-BC078C71FA85}"/>
              </a:ext>
            </a:extLst>
          </p:cNvPr>
          <p:cNvGraphicFramePr>
            <a:graphicFrameLocks noGrp="1"/>
          </p:cNvGraphicFramePr>
          <p:nvPr>
            <p:ph idx="1"/>
            <p:custDataLst>
              <p:tags r:id="rId3"/>
            </p:custDataLst>
            <p:extLst>
              <p:ext uri="{D42A27DB-BD31-4B8C-83A1-F6EECF244321}">
                <p14:modId xmlns:p14="http://schemas.microsoft.com/office/powerpoint/2010/main" val="829721114"/>
              </p:ext>
            </p:extLst>
          </p:nvPr>
        </p:nvGraphicFramePr>
        <p:xfrm>
          <a:off x="838200" y="1825625"/>
          <a:ext cx="10515600" cy="1584960"/>
        </p:xfrm>
        <a:graphic>
          <a:graphicData uri="http://schemas.openxmlformats.org/drawingml/2006/table">
            <a:tbl>
              <a:tblPr firstRow="1" bandRow="1">
                <a:tableStyleId>{5C22544A-7EE6-4342-B048-85BDC9FD1C3A}</a:tableStyleId>
              </a:tblPr>
              <a:tblGrid>
                <a:gridCol w="6270523">
                  <a:extLst>
                    <a:ext uri="{9D8B030D-6E8A-4147-A177-3AD203B41FA5}">
                      <a16:colId xmlns:a16="http://schemas.microsoft.com/office/drawing/2014/main" val="2432127992"/>
                    </a:ext>
                  </a:extLst>
                </a:gridCol>
                <a:gridCol w="4245077">
                  <a:extLst>
                    <a:ext uri="{9D8B030D-6E8A-4147-A177-3AD203B41FA5}">
                      <a16:colId xmlns:a16="http://schemas.microsoft.com/office/drawing/2014/main" val="1415938711"/>
                    </a:ext>
                  </a:extLst>
                </a:gridCol>
              </a:tblGrid>
              <a:tr h="370840">
                <a:tc>
                  <a:txBody>
                    <a:bodyPr/>
                    <a:lstStyle/>
                    <a:p>
                      <a:pPr algn="ctr"/>
                      <a:r>
                        <a:rPr lang="fr-CA" sz="2000" b="1" i="0" strike="noStrike" cap="none" spc="0" baseline="0">
                          <a:solidFill>
                            <a:srgbClr val="FFFFFF"/>
                          </a:solidFill>
                          <a:effectLst/>
                          <a:latin typeface="Calibri"/>
                          <a:ea typeface="Calibri"/>
                          <a:cs typeface="Calibri"/>
                        </a:rPr>
                        <a:t>MRC non diabétique</a:t>
                      </a:r>
                    </a:p>
                  </a:txBody>
                  <a:tcPr/>
                </a:tc>
                <a:tc>
                  <a:txBody>
                    <a:bodyPr/>
                    <a:lstStyle/>
                    <a:p>
                      <a:pPr algn="ctr"/>
                      <a:r>
                        <a:rPr lang="fr-CA" sz="2000" b="1" i="0" strike="noStrike" cap="none" spc="0" baseline="0">
                          <a:solidFill>
                            <a:srgbClr val="FFFFFF"/>
                          </a:solidFill>
                          <a:effectLst/>
                          <a:latin typeface="Calibri"/>
                          <a:ea typeface="Calibri"/>
                          <a:cs typeface="Calibri"/>
                        </a:rPr>
                        <a:t>PA systolique cible</a:t>
                      </a:r>
                    </a:p>
                  </a:txBody>
                  <a:tcPr/>
                </a:tc>
                <a:extLst>
                  <a:ext uri="{0D108BD9-81ED-4DB2-BD59-A6C34878D82A}">
                    <a16:rowId xmlns:a16="http://schemas.microsoft.com/office/drawing/2014/main" val="905394379"/>
                  </a:ext>
                </a:extLst>
              </a:tr>
              <a:tr h="370840">
                <a:tc>
                  <a:txBody>
                    <a:bodyPr/>
                    <a:lstStyle/>
                    <a:p>
                      <a:r>
                        <a:rPr lang="fr-CA" sz="2000" b="0" i="0" strike="noStrike" cap="none" spc="0" baseline="0">
                          <a:solidFill>
                            <a:srgbClr val="000000"/>
                          </a:solidFill>
                          <a:effectLst/>
                          <a:latin typeface="Calibri"/>
                          <a:ea typeface="Calibri"/>
                          <a:cs typeface="Calibri"/>
                        </a:rPr>
                        <a:t>Patients répondant aux critères de l’étude SPRINT*</a:t>
                      </a:r>
                      <a:endParaRPr lang="en-CA" sz="2000"/>
                    </a:p>
                  </a:txBody>
                  <a:tcPr/>
                </a:tc>
                <a:tc>
                  <a:txBody>
                    <a:bodyPr/>
                    <a:lstStyle/>
                    <a:p>
                      <a:pPr algn="ctr"/>
                      <a:r>
                        <a:rPr lang="fr-CA" sz="2000" b="0" i="0" strike="noStrike" cap="none" spc="0" baseline="0">
                          <a:solidFill>
                            <a:srgbClr val="000000"/>
                          </a:solidFill>
                          <a:effectLst/>
                          <a:latin typeface="Calibri"/>
                          <a:ea typeface="Calibri"/>
                          <a:cs typeface="Calibri"/>
                        </a:rPr>
                        <a:t>&lt; 120 mm Hg</a:t>
                      </a:r>
                      <a:r>
                        <a:rPr lang="fr-CA" sz="2000" b="0" i="0" strike="noStrike" cap="none" spc="0" baseline="30000">
                          <a:solidFill>
                            <a:srgbClr val="000000"/>
                          </a:solidFill>
                          <a:effectLst/>
                          <a:latin typeface="Calibri"/>
                          <a:ea typeface="Calibri"/>
                          <a:cs typeface="Calibri"/>
                        </a:rPr>
                        <a:t>a</a:t>
                      </a:r>
                      <a:endParaRPr lang="en-CA" sz="2000" baseline="30000"/>
                    </a:p>
                  </a:txBody>
                  <a:tcPr/>
                </a:tc>
                <a:extLst>
                  <a:ext uri="{0D108BD9-81ED-4DB2-BD59-A6C34878D82A}">
                    <a16:rowId xmlns:a16="http://schemas.microsoft.com/office/drawing/2014/main" val="4116881251"/>
                  </a:ext>
                </a:extLst>
              </a:tr>
              <a:tr h="370840">
                <a:tc>
                  <a:txBody>
                    <a:bodyPr/>
                    <a:lstStyle/>
                    <a:p>
                      <a:r>
                        <a:rPr lang="fr-CA" sz="2000" b="0" i="0" strike="noStrike" cap="none" spc="0" baseline="0" dirty="0">
                          <a:solidFill>
                            <a:srgbClr val="000000"/>
                          </a:solidFill>
                          <a:effectLst/>
                          <a:latin typeface="Calibri"/>
                          <a:ea typeface="Calibri"/>
                          <a:cs typeface="Calibri"/>
                        </a:rPr>
                        <a:t>Patients adultes atteints de maladie polykystique des reins </a:t>
                      </a:r>
                    </a:p>
                  </a:txBody>
                  <a:tcPr/>
                </a:tc>
                <a:tc>
                  <a:txBody>
                    <a:bodyPr/>
                    <a:lstStyle/>
                    <a:p>
                      <a:pPr algn="ctr"/>
                      <a:r>
                        <a:rPr lang="fr-CA" sz="2000" b="0" i="0" strike="noStrike" cap="none" spc="0" baseline="0">
                          <a:solidFill>
                            <a:srgbClr val="000000"/>
                          </a:solidFill>
                          <a:effectLst/>
                          <a:latin typeface="Calibri"/>
                          <a:ea typeface="Calibri"/>
                          <a:cs typeface="Calibri"/>
                        </a:rPr>
                        <a:t>&lt; 110 mm Hg</a:t>
                      </a:r>
                      <a:r>
                        <a:rPr lang="fr-CA" sz="2000" b="0" i="0" strike="noStrike" cap="none" spc="0" baseline="30000">
                          <a:solidFill>
                            <a:srgbClr val="000000"/>
                          </a:solidFill>
                          <a:effectLst/>
                          <a:latin typeface="Calibri"/>
                          <a:ea typeface="Calibri"/>
                          <a:cs typeface="Calibri"/>
                        </a:rPr>
                        <a:t>b</a:t>
                      </a:r>
                      <a:endParaRPr lang="en-CA" sz="2000" baseline="30000"/>
                    </a:p>
                  </a:txBody>
                  <a:tcPr/>
                </a:tc>
                <a:extLst>
                  <a:ext uri="{0D108BD9-81ED-4DB2-BD59-A6C34878D82A}">
                    <a16:rowId xmlns:a16="http://schemas.microsoft.com/office/drawing/2014/main" val="3643112077"/>
                  </a:ext>
                </a:extLst>
              </a:tr>
              <a:tr h="370840">
                <a:tc>
                  <a:txBody>
                    <a:bodyPr/>
                    <a:lstStyle/>
                    <a:p>
                      <a:r>
                        <a:rPr lang="fr-CA" sz="2000" b="0" i="0" strike="noStrike" cap="none" spc="0" baseline="0">
                          <a:solidFill>
                            <a:srgbClr val="000000"/>
                          </a:solidFill>
                          <a:effectLst/>
                          <a:latin typeface="Calibri"/>
                          <a:ea typeface="Calibri"/>
                          <a:cs typeface="Calibri"/>
                        </a:rPr>
                        <a:t>Tous les autres patients atteints d’une MRC non diabétique</a:t>
                      </a:r>
                    </a:p>
                  </a:txBody>
                  <a:tcPr/>
                </a:tc>
                <a:tc>
                  <a:txBody>
                    <a:bodyPr/>
                    <a:lstStyle/>
                    <a:p>
                      <a:pPr algn="ctr"/>
                      <a:r>
                        <a:rPr lang="fr-CA" sz="2000" b="0" i="0" strike="noStrike" cap="none" spc="0" baseline="0" dirty="0">
                          <a:solidFill>
                            <a:srgbClr val="000000"/>
                          </a:solidFill>
                          <a:effectLst/>
                          <a:latin typeface="Calibri"/>
                          <a:ea typeface="Calibri"/>
                          <a:cs typeface="Calibri"/>
                        </a:rPr>
                        <a:t>&lt; 140 mm </a:t>
                      </a:r>
                      <a:r>
                        <a:rPr lang="fr-CA" sz="2000" b="0" i="0" strike="noStrike" cap="none" spc="0" baseline="0" dirty="0" err="1">
                          <a:solidFill>
                            <a:srgbClr val="000000"/>
                          </a:solidFill>
                          <a:effectLst/>
                          <a:latin typeface="Calibri"/>
                          <a:ea typeface="Calibri"/>
                          <a:cs typeface="Calibri"/>
                        </a:rPr>
                        <a:t>Hg</a:t>
                      </a:r>
                      <a:r>
                        <a:rPr lang="fr-CA" sz="2000" b="0" i="0" strike="noStrike" cap="none" spc="0" baseline="30000" dirty="0" err="1">
                          <a:solidFill>
                            <a:srgbClr val="000000"/>
                          </a:solidFill>
                          <a:effectLst/>
                          <a:latin typeface="Calibri"/>
                          <a:ea typeface="Calibri"/>
                          <a:cs typeface="Calibri"/>
                        </a:rPr>
                        <a:t>c</a:t>
                      </a:r>
                      <a:endParaRPr lang="en-CA" sz="2000" baseline="30000" dirty="0"/>
                    </a:p>
                  </a:txBody>
                  <a:tcPr/>
                </a:tc>
                <a:extLst>
                  <a:ext uri="{0D108BD9-81ED-4DB2-BD59-A6C34878D82A}">
                    <a16:rowId xmlns:a16="http://schemas.microsoft.com/office/drawing/2014/main" val="528323135"/>
                  </a:ext>
                </a:extLst>
              </a:tr>
            </a:tbl>
          </a:graphicData>
        </a:graphic>
      </p:graphicFrame>
      <p:sp>
        <p:nvSpPr>
          <p:cNvPr id="7" name="TextBox 6">
            <a:extLst>
              <a:ext uri="{FF2B5EF4-FFF2-40B4-BE49-F238E27FC236}">
                <a16:creationId xmlns:a16="http://schemas.microsoft.com/office/drawing/2014/main" id="{1F6A523D-91C1-4621-9BA7-4C46675C1789}"/>
              </a:ext>
            </a:extLst>
          </p:cNvPr>
          <p:cNvSpPr txBox="1"/>
          <p:nvPr>
            <p:custDataLst>
              <p:tags r:id="rId4"/>
            </p:custDataLst>
          </p:nvPr>
        </p:nvSpPr>
        <p:spPr>
          <a:xfrm>
            <a:off x="838199" y="3636170"/>
            <a:ext cx="10515600" cy="2560320"/>
          </a:xfrm>
          <a:prstGeom prst="rect">
            <a:avLst/>
          </a:prstGeom>
          <a:noFill/>
        </p:spPr>
        <p:txBody>
          <a:bodyPr wrap="square">
            <a:spAutoFit/>
          </a:bodyPr>
          <a:lstStyle/>
          <a:p>
            <a:pPr algn="l"/>
            <a:r>
              <a:rPr lang="fr-CA" sz="1800" b="0" i="0" strike="noStrike" cap="none" spc="0" baseline="0" dirty="0">
                <a:solidFill>
                  <a:srgbClr val="000000"/>
                </a:solidFill>
                <a:effectLst/>
                <a:latin typeface="AdvOT35fdff1a"/>
                <a:ea typeface="AdvOT35fdff1a"/>
                <a:cs typeface="AdvOT35fdff1a"/>
              </a:rPr>
              <a:t>* Patients </a:t>
            </a:r>
            <a:r>
              <a:rPr lang="fr-CA" sz="1800" b="0" i="0" strike="noStrike" cap="none" spc="0" baseline="0" dirty="0">
                <a:solidFill>
                  <a:srgbClr val="000000"/>
                </a:solidFill>
                <a:effectLst/>
                <a:latin typeface="AdvP4C4E51"/>
                <a:ea typeface="AdvP4C4E51"/>
                <a:cs typeface="AdvP4C4E51"/>
              </a:rPr>
              <a:t>&gt; </a:t>
            </a:r>
            <a:r>
              <a:rPr lang="fr-CA" sz="1800" b="0" i="0" strike="noStrike" cap="none" spc="0" baseline="0" dirty="0">
                <a:solidFill>
                  <a:srgbClr val="000000"/>
                </a:solidFill>
                <a:effectLst/>
                <a:latin typeface="AdvOT35fdff1a"/>
                <a:ea typeface="AdvOT35fdff1a"/>
                <a:cs typeface="AdvOT35fdff1a"/>
              </a:rPr>
              <a:t>50 ans présentant un risque de maladie cardiovasculaire élevé et une PA systolique de 130-180 mm Hg.</a:t>
            </a:r>
          </a:p>
          <a:p>
            <a:pPr marL="342900" indent="-342900" algn="l">
              <a:buFont typeface="+mj-lt"/>
              <a:buAutoNum type="alphaLcPeriod"/>
            </a:pPr>
            <a:r>
              <a:rPr lang="fr-CA" sz="1800" b="0" i="0" strike="noStrike" cap="none" spc="0" baseline="0" dirty="0">
                <a:solidFill>
                  <a:srgbClr val="000000"/>
                </a:solidFill>
                <a:effectLst/>
                <a:latin typeface="AdvOT35fdff1a"/>
                <a:ea typeface="AdvOT35fdff1a"/>
                <a:cs typeface="AdvOT35fdff1a"/>
              </a:rPr>
              <a:t>Valeur basée sur une MPAC-O</a:t>
            </a:r>
            <a:r>
              <a:rPr lang="fr-CA" sz="1800" b="0" i="0" strike="noStrike" cap="none" spc="0" baseline="0" dirty="0">
                <a:solidFill>
                  <a:srgbClr val="000000"/>
                </a:solidFill>
                <a:effectLst/>
                <a:latin typeface="AdvOT35fdff1a+fb"/>
                <a:ea typeface="AdvOT35fdff1a+fb"/>
                <a:cs typeface="AdvOT35fdff1a+fb"/>
              </a:rPr>
              <a:t>S</a:t>
            </a:r>
            <a:r>
              <a:rPr lang="fr-CA" sz="1800" b="0" i="0" strike="noStrike" cap="none" spc="0" baseline="0" dirty="0">
                <a:solidFill>
                  <a:srgbClr val="000000"/>
                </a:solidFill>
                <a:effectLst/>
                <a:latin typeface="AdvOT35fdff1a"/>
                <a:ea typeface="AdvOT35fdff1a"/>
                <a:cs typeface="AdvOT35fdff1a"/>
              </a:rPr>
              <a:t>.</a:t>
            </a:r>
          </a:p>
          <a:p>
            <a:pPr marL="342900" indent="-342900" algn="l">
              <a:buFont typeface="+mj-lt"/>
              <a:buAutoNum type="alphaLcPeriod"/>
            </a:pPr>
            <a:r>
              <a:rPr lang="fr-CA" sz="1800" b="0" i="0" strike="noStrike" cap="none" spc="0" baseline="0" dirty="0">
                <a:solidFill>
                  <a:srgbClr val="000000"/>
                </a:solidFill>
                <a:effectLst/>
                <a:latin typeface="AdvOT35fdff1a"/>
                <a:ea typeface="AdvOT35fdff1a"/>
                <a:cs typeface="AdvOT35fdff1a"/>
              </a:rPr>
              <a:t>Valeur basée sur la MPAD.</a:t>
            </a:r>
          </a:p>
          <a:p>
            <a:pPr marL="342900" indent="-342900" algn="l">
              <a:buFont typeface="+mj-lt"/>
              <a:buAutoNum type="alphaLcPeriod"/>
            </a:pPr>
            <a:r>
              <a:rPr lang="fr-CA" sz="1800" b="0" i="0" strike="noStrike" cap="none" spc="0" baseline="0" dirty="0">
                <a:solidFill>
                  <a:srgbClr val="000000"/>
                </a:solidFill>
                <a:effectLst/>
                <a:latin typeface="AdvOT35fdff1a"/>
                <a:ea typeface="AdvOT35fdff1a"/>
                <a:cs typeface="AdvOT35fdff1a"/>
              </a:rPr>
              <a:t>Valeur basée sur une PA prise en clinique. Une baisse supplémentaire de la PS cible peut être personnalisée à la discrétion du médecin traitant en tenant compte de la maladie rénale, des comorbidités et de l’âge propres au patient. De plus, nous recommandons de discuter avec chaque patient des avantages et des effets indésirables possibles liés aux valeurs cibles de PA systolique plus basses et de prendre des décisions thérapeutiques concertées.</a:t>
            </a:r>
            <a:endParaRPr lang="en-CA" sz="1800" b="0" i="0" u="none" strike="noStrike" baseline="0" dirty="0">
              <a:latin typeface="AdvOT35fdff1a"/>
            </a:endParaRPr>
          </a:p>
        </p:txBody>
      </p:sp>
      <p:sp>
        <p:nvSpPr>
          <p:cNvPr id="8" name="TextBox 7">
            <a:extLst>
              <a:ext uri="{FF2B5EF4-FFF2-40B4-BE49-F238E27FC236}">
                <a16:creationId xmlns:a16="http://schemas.microsoft.com/office/drawing/2014/main" id="{9BCF4455-A3A2-43B4-9312-78C5D06887C1}"/>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8" history="0"/>
              </a:rPr>
              <a:t>10.1016/j.cjca.2020.02.086</a:t>
            </a:r>
            <a:endParaRPr lang="en-CA" sz="1050">
              <a:effectLst/>
            </a:endParaRPr>
          </a:p>
        </p:txBody>
      </p:sp>
      <p:sp>
        <p:nvSpPr>
          <p:cNvPr id="9" name="Wave 8">
            <a:extLst>
              <a:ext uri="{FF2B5EF4-FFF2-40B4-BE49-F238E27FC236}">
                <a16:creationId xmlns:a16="http://schemas.microsoft.com/office/drawing/2014/main" id="{7CEBD562-F2F5-4BC3-A529-5356A0F45DE0}"/>
              </a:ext>
            </a:extLst>
          </p:cNvPr>
          <p:cNvSpPr/>
          <p:nvPr>
            <p:custDataLst>
              <p:tags r:id="rId6"/>
            </p:custDataLst>
          </p:nvPr>
        </p:nvSpPr>
        <p:spPr>
          <a:xfrm>
            <a:off x="5635331" y="1057486"/>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0" i="0" strike="noStrike" cap="none" spc="0" baseline="0" dirty="0">
                <a:solidFill>
                  <a:srgbClr val="FFFFFF"/>
                </a:solidFill>
                <a:effectLst/>
                <a:latin typeface="Calibri"/>
                <a:ea typeface="Calibri"/>
                <a:cs typeface="Calibri"/>
              </a:rPr>
              <a:t>2020</a:t>
            </a:r>
          </a:p>
        </p:txBody>
      </p:sp>
    </p:spTree>
    <p:custDataLst>
      <p:tags r:id="rId1"/>
    </p:custDataLst>
    <p:extLst>
      <p:ext uri="{BB962C8B-B14F-4D97-AF65-F5344CB8AC3E}">
        <p14:creationId xmlns:p14="http://schemas.microsoft.com/office/powerpoint/2010/main" val="3688023136"/>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1DB7E7-AB0C-4DB2-A1B0-EF73AF3BA9E0}"/>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Points saillants </a:t>
            </a:r>
          </a:p>
        </p:txBody>
      </p:sp>
      <p:sp>
        <p:nvSpPr>
          <p:cNvPr id="5" name="Content Placeholder 4">
            <a:extLst>
              <a:ext uri="{FF2B5EF4-FFF2-40B4-BE49-F238E27FC236}">
                <a16:creationId xmlns:a16="http://schemas.microsoft.com/office/drawing/2014/main" id="{EDF09E74-C98A-4C67-8410-AD5A9405A7CE}"/>
              </a:ext>
            </a:extLst>
          </p:cNvPr>
          <p:cNvSpPr>
            <a:spLocks noGrp="1"/>
          </p:cNvSpPr>
          <p:nvPr>
            <p:ph idx="1"/>
            <p:custDataLst>
              <p:tags r:id="rId3"/>
            </p:custDataLst>
          </p:nvPr>
        </p:nvSpPr>
        <p:spPr/>
        <p:txBody>
          <a:bodyPr>
            <a:normAutofit fontScale="92500" lnSpcReduction="10000"/>
          </a:bodyPr>
          <a:lstStyle/>
          <a:p>
            <a:pPr marL="514350" indent="-514350">
              <a:buFont typeface="+mj-lt"/>
              <a:buAutoNum type="arabicPeriod"/>
            </a:pPr>
            <a:r>
              <a:rPr lang="fr-CA" sz="2800" b="0" i="0" strike="noStrike" cap="none" spc="0" baseline="0">
                <a:solidFill>
                  <a:srgbClr val="000000"/>
                </a:solidFill>
                <a:effectLst/>
                <a:latin typeface="Calibri"/>
                <a:ea typeface="Calibri"/>
                <a:cs typeface="Calibri"/>
              </a:rPr>
              <a:t>L’hypertension demeure le facteur de risque le plus fréquent de maladie cardiovasculaire au Canada.</a:t>
            </a:r>
          </a:p>
          <a:p>
            <a:pPr marL="514350" indent="-514350">
              <a:buFont typeface="+mj-lt"/>
              <a:buAutoNum type="arabicPeriod"/>
            </a:pPr>
            <a:r>
              <a:rPr lang="fr-CA" sz="2800" b="0" i="0" strike="noStrike" cap="none" spc="0" baseline="0">
                <a:solidFill>
                  <a:srgbClr val="000000"/>
                </a:solidFill>
                <a:effectLst/>
                <a:latin typeface="Calibri"/>
                <a:ea typeface="Calibri"/>
                <a:cs typeface="Calibri"/>
              </a:rPr>
              <a:t>Une mesure normalisée de la pression artérielle (PA), à l’aide de protocoles et d’appareils reconnus, continue d’être recommandée pour le dépistage des cas d’hypertension.</a:t>
            </a:r>
          </a:p>
          <a:p>
            <a:pPr marL="514350" indent="-514350">
              <a:buFont typeface="+mj-lt"/>
              <a:buAutoNum type="arabicPeriod"/>
            </a:pPr>
            <a:r>
              <a:rPr lang="fr-CA" sz="2800" b="0" i="0" strike="noStrike" cap="none" spc="0" baseline="0">
                <a:solidFill>
                  <a:srgbClr val="000000"/>
                </a:solidFill>
                <a:effectLst/>
                <a:latin typeface="Calibri"/>
                <a:ea typeface="Calibri"/>
                <a:cs typeface="Calibri"/>
              </a:rPr>
              <a:t>La fréquence et le moment du dépistage peuvent être adaptés au risque d’hypertension de chaque patient. Voici les facteurs de risque d’hypertension : </a:t>
            </a:r>
          </a:p>
          <a:p>
            <a:pPr lvl="1"/>
            <a:r>
              <a:rPr lang="fr-CA" sz="2400" b="0" i="0" strike="noStrike" cap="none" spc="0" baseline="0">
                <a:solidFill>
                  <a:srgbClr val="000000"/>
                </a:solidFill>
                <a:effectLst/>
                <a:latin typeface="Calibri"/>
                <a:ea typeface="Calibri"/>
                <a:cs typeface="Calibri"/>
              </a:rPr>
              <a:t>Diabète sucré</a:t>
            </a:r>
          </a:p>
          <a:p>
            <a:pPr lvl="1"/>
            <a:r>
              <a:rPr lang="fr-CA" sz="2400" b="0" i="0" strike="noStrike" cap="none" spc="0" baseline="0">
                <a:solidFill>
                  <a:srgbClr val="000000"/>
                </a:solidFill>
                <a:effectLst/>
                <a:latin typeface="Calibri"/>
                <a:ea typeface="Calibri"/>
                <a:cs typeface="Calibri"/>
              </a:rPr>
              <a:t>Maladie rénale chronique</a:t>
            </a:r>
          </a:p>
          <a:p>
            <a:pPr lvl="1"/>
            <a:r>
              <a:rPr lang="fr-CA" sz="2400" b="0" i="0" strike="noStrike" cap="none" spc="0" baseline="0">
                <a:solidFill>
                  <a:srgbClr val="000000"/>
                </a:solidFill>
                <a:effectLst/>
                <a:latin typeface="Calibri"/>
                <a:ea typeface="Calibri"/>
                <a:cs typeface="Calibri"/>
              </a:rPr>
              <a:t>Faible consommation de fruits et de légumes frais</a:t>
            </a:r>
          </a:p>
          <a:p>
            <a:pPr lvl="1"/>
            <a:r>
              <a:rPr lang="fr-CA" sz="2400" b="0" i="0" strike="noStrike" cap="none" spc="0" baseline="0">
                <a:solidFill>
                  <a:srgbClr val="000000"/>
                </a:solidFill>
                <a:effectLst/>
                <a:latin typeface="Calibri"/>
                <a:ea typeface="Calibri"/>
                <a:cs typeface="Calibri"/>
              </a:rPr>
              <a:t>Comportement sédentaire</a:t>
            </a:r>
            <a:endParaRPr lang="en-US"/>
          </a:p>
        </p:txBody>
      </p:sp>
      <p:sp>
        <p:nvSpPr>
          <p:cNvPr id="6" name="TextBox 5">
            <a:extLst>
              <a:ext uri="{FF2B5EF4-FFF2-40B4-BE49-F238E27FC236}">
                <a16:creationId xmlns:a16="http://schemas.microsoft.com/office/drawing/2014/main" id="{8686A7B2-EE74-4970-9F4B-305991B46911}"/>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6" history="0"/>
              </a:rPr>
              <a:t>10.1016/j.cjca.2020.02.086</a:t>
            </a:r>
            <a:endParaRPr lang="en-CA" sz="1050">
              <a:effectLst/>
            </a:endParaRPr>
          </a:p>
        </p:txBody>
      </p:sp>
    </p:spTree>
    <p:custDataLst>
      <p:tags r:id="rId1"/>
    </p:custDataLst>
    <p:extLst>
      <p:ext uri="{BB962C8B-B14F-4D97-AF65-F5344CB8AC3E}">
        <p14:creationId xmlns:p14="http://schemas.microsoft.com/office/powerpoint/2010/main" val="1777492365"/>
      </p:ext>
    </p:extLst>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FDD08-EC18-4A93-9C7B-A52F3B32BD66}"/>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Hypertension et AVC </a:t>
            </a:r>
          </a:p>
        </p:txBody>
      </p:sp>
      <p:sp>
        <p:nvSpPr>
          <p:cNvPr id="3" name="Content Placeholder 2">
            <a:extLst>
              <a:ext uri="{FF2B5EF4-FFF2-40B4-BE49-F238E27FC236}">
                <a16:creationId xmlns:a16="http://schemas.microsoft.com/office/drawing/2014/main" id="{30CFCE8F-D1A6-4967-B086-584BECA5B3C7}"/>
              </a:ext>
            </a:extLst>
          </p:cNvPr>
          <p:cNvSpPr>
            <a:spLocks noGrp="1"/>
          </p:cNvSpPr>
          <p:nvPr>
            <p:ph idx="1"/>
            <p:custDataLst>
              <p:tags r:id="rId3"/>
            </p:custDataLst>
          </p:nvPr>
        </p:nvSpPr>
        <p:spPr/>
        <p:txBody>
          <a:bodyPr>
            <a:normAutofit fontScale="90000" lnSpcReduction="20000"/>
          </a:bodyPr>
          <a:lstStyle/>
          <a:p>
            <a:r>
              <a:rPr lang="fr-CA" sz="2800" b="1" i="0" strike="noStrike" cap="none" spc="0" baseline="0">
                <a:solidFill>
                  <a:srgbClr val="000000"/>
                </a:solidFill>
                <a:effectLst/>
                <a:latin typeface="Calibri"/>
                <a:ea typeface="Calibri"/>
                <a:cs typeface="Calibri"/>
              </a:rPr>
              <a:t>Prise en charge de la PA en cas d’AVC ischémique aigu (72 heures suivant l’apparition)</a:t>
            </a:r>
          </a:p>
          <a:p>
            <a:pPr lvl="1"/>
            <a:r>
              <a:rPr lang="fr-CA" sz="2400" b="0" i="0" strike="noStrike" cap="none" spc="0" baseline="0">
                <a:solidFill>
                  <a:srgbClr val="000000"/>
                </a:solidFill>
                <a:effectLst/>
                <a:latin typeface="Calibri"/>
                <a:ea typeface="Calibri"/>
                <a:cs typeface="Calibri"/>
              </a:rPr>
              <a:t>Consulter les Recommandations canadiennes pour les pratiques optimales de soins de l’AVC en vigueur (</a:t>
            </a:r>
            <a:r>
              <a:rPr lang="fr-CA" sz="2400" b="0" i="0" strike="noStrike" cap="none" spc="0" baseline="0">
                <a:solidFill>
                  <a:srgbClr val="000000"/>
                </a:solidFill>
                <a:latin typeface="Calibri"/>
                <a:ea typeface="Calibri"/>
                <a:cs typeface="Calibri"/>
                <a:hlinkClick r:id="rId7" history="0"/>
              </a:rPr>
              <a:t>www.strokebestpractices.ca/recommendations</a:t>
            </a:r>
            <a:r>
              <a:rPr lang="fr-CA" sz="2400" b="0" i="0" strike="noStrike" cap="none" spc="0" baseline="0">
                <a:solidFill>
                  <a:srgbClr val="000000"/>
                </a:solidFill>
                <a:effectLst/>
                <a:latin typeface="Calibri"/>
                <a:ea typeface="Calibri"/>
                <a:cs typeface="Calibri"/>
              </a:rPr>
              <a:t>).</a:t>
            </a:r>
          </a:p>
          <a:p>
            <a:r>
              <a:rPr lang="fr-CA" sz="2800" b="1" i="0" strike="noStrike" cap="none" spc="0" baseline="0">
                <a:solidFill>
                  <a:srgbClr val="000000"/>
                </a:solidFill>
                <a:effectLst/>
                <a:latin typeface="Calibri"/>
                <a:ea typeface="Calibri"/>
                <a:cs typeface="Calibri"/>
              </a:rPr>
              <a:t>Prise en charge de la PA après un AVC ischémique aigu</a:t>
            </a:r>
          </a:p>
          <a:p>
            <a:pPr lvl="1"/>
            <a:r>
              <a:rPr lang="fr-CA" sz="2400" b="0" i="0" strike="noStrike" cap="none" spc="0" baseline="0">
                <a:solidFill>
                  <a:srgbClr val="000000"/>
                </a:solidFill>
                <a:effectLst/>
                <a:latin typeface="Calibri"/>
                <a:ea typeface="Calibri"/>
                <a:cs typeface="Calibri"/>
              </a:rPr>
              <a:t>Envisager l’instauration d’un traitement antihypertensif après la phase aiguë. </a:t>
            </a:r>
          </a:p>
          <a:p>
            <a:pPr lvl="1"/>
            <a:r>
              <a:rPr lang="fr-CA" sz="2400" b="0" i="0" strike="noStrike" cap="none" spc="0" baseline="0">
                <a:solidFill>
                  <a:srgbClr val="000000"/>
                </a:solidFill>
                <a:effectLst/>
                <a:latin typeface="Calibri"/>
                <a:ea typeface="Calibri"/>
                <a:cs typeface="Calibri"/>
              </a:rPr>
              <a:t>PA cible &lt; 140/90 mm Hg</a:t>
            </a:r>
          </a:p>
          <a:p>
            <a:pPr lvl="1"/>
            <a:r>
              <a:rPr lang="fr-CA" sz="2400" b="0" i="0" strike="noStrike" cap="none" spc="0" baseline="0">
                <a:solidFill>
                  <a:srgbClr val="000000"/>
                </a:solidFill>
                <a:effectLst/>
                <a:latin typeface="Calibri"/>
                <a:ea typeface="Calibri"/>
                <a:cs typeface="Calibri"/>
              </a:rPr>
              <a:t>Privilégier l’association d’un IECA et d’un diurétique thiazidique/de type thiazidique.</a:t>
            </a:r>
          </a:p>
          <a:p>
            <a:pPr lvl="1"/>
            <a:r>
              <a:rPr lang="fr-CA" sz="2400" b="0" i="0" strike="noStrike" cap="none" spc="0" baseline="0">
                <a:solidFill>
                  <a:srgbClr val="000000"/>
                </a:solidFill>
                <a:effectLst/>
                <a:latin typeface="Calibri"/>
                <a:ea typeface="Calibri"/>
                <a:cs typeface="Calibri"/>
              </a:rPr>
              <a:t>Chez les patients atteints d’un AVC, l’utilisation d’un IECA en concomitance avec un ARA n’est pas recommandée.</a:t>
            </a:r>
          </a:p>
          <a:p>
            <a:pPr algn="l"/>
            <a:r>
              <a:rPr lang="fr-CA" sz="2800" b="1" i="0" strike="noStrike" cap="none" spc="0" baseline="0">
                <a:solidFill>
                  <a:srgbClr val="000000"/>
                </a:solidFill>
                <a:effectLst/>
                <a:latin typeface="Calibri"/>
                <a:ea typeface="Calibri"/>
                <a:cs typeface="Calibri"/>
              </a:rPr>
              <a:t>Prise en charge de la PA en cas d’AVC hémorragique (72 heures suivant l’apparition)</a:t>
            </a:r>
          </a:p>
          <a:p>
            <a:pPr lvl="1"/>
            <a:r>
              <a:rPr lang="fr-CA" sz="2400" b="0" i="0" strike="noStrike" cap="none" spc="0" baseline="0">
                <a:solidFill>
                  <a:srgbClr val="000000"/>
                </a:solidFill>
                <a:effectLst/>
                <a:latin typeface="Calibri"/>
                <a:ea typeface="Calibri"/>
                <a:cs typeface="Calibri"/>
              </a:rPr>
              <a:t>Consulter les Recommandations canadiennes pour les pratiques optimales de soins de l’AVC en vigueur.</a:t>
            </a:r>
            <a:endParaRPr lang="en-CA"/>
          </a:p>
        </p:txBody>
      </p:sp>
      <p:sp>
        <p:nvSpPr>
          <p:cNvPr id="4" name="TextBox 3">
            <a:extLst>
              <a:ext uri="{FF2B5EF4-FFF2-40B4-BE49-F238E27FC236}">
                <a16:creationId xmlns:a16="http://schemas.microsoft.com/office/drawing/2014/main" id="{DBD2BEC4-D70B-400A-BAAD-BFBC84E4EC97}"/>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8" history="0"/>
              </a:rPr>
              <a:t>10.1016/j.cjca.2020.02.086</a:t>
            </a:r>
            <a:endParaRPr lang="en-CA" sz="1050">
              <a:effectLst/>
            </a:endParaRPr>
          </a:p>
        </p:txBody>
      </p:sp>
    </p:spTree>
    <p:custDataLst>
      <p:tags r:id="rId1"/>
    </p:custDataLst>
    <p:extLst>
      <p:ext uri="{BB962C8B-B14F-4D97-AF65-F5344CB8AC3E}">
        <p14:creationId xmlns:p14="http://schemas.microsoft.com/office/powerpoint/2010/main" val="2980447947"/>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B902B-392B-441D-8848-1EED52D83577}"/>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Hypertension avec coronaropathie</a:t>
            </a:r>
          </a:p>
        </p:txBody>
      </p:sp>
      <p:sp>
        <p:nvSpPr>
          <p:cNvPr id="3" name="Content Placeholder 2">
            <a:extLst>
              <a:ext uri="{FF2B5EF4-FFF2-40B4-BE49-F238E27FC236}">
                <a16:creationId xmlns:a16="http://schemas.microsoft.com/office/drawing/2014/main" id="{D2FD3009-4C74-4D04-BEBD-3F922852D9A6}"/>
              </a:ext>
            </a:extLst>
          </p:cNvPr>
          <p:cNvSpPr>
            <a:spLocks noGrp="1"/>
          </p:cNvSpPr>
          <p:nvPr>
            <p:ph idx="1"/>
            <p:custDataLst>
              <p:tags r:id="rId3"/>
            </p:custDataLst>
          </p:nvPr>
        </p:nvSpPr>
        <p:spPr/>
        <p:txBody>
          <a:bodyPr/>
          <a:lstStyle/>
          <a:p>
            <a:r>
              <a:rPr lang="fr-CA" sz="2800" b="1" i="0" strike="noStrike" cap="none" spc="0" baseline="0">
                <a:solidFill>
                  <a:srgbClr val="000000"/>
                </a:solidFill>
                <a:effectLst/>
                <a:latin typeface="Calibri"/>
                <a:ea typeface="Calibri"/>
                <a:cs typeface="Calibri"/>
              </a:rPr>
              <a:t>Traitement initial </a:t>
            </a:r>
          </a:p>
          <a:p>
            <a:pPr lvl="1"/>
            <a:r>
              <a:rPr lang="fr-CA" sz="2400" b="0" i="0" strike="noStrike" cap="none" spc="0" baseline="0">
                <a:solidFill>
                  <a:srgbClr val="000000"/>
                </a:solidFill>
                <a:effectLst/>
                <a:latin typeface="Calibri"/>
                <a:ea typeface="Calibri"/>
                <a:cs typeface="Calibri"/>
              </a:rPr>
              <a:t>IECA ou ARA</a:t>
            </a:r>
          </a:p>
          <a:p>
            <a:r>
              <a:rPr lang="fr-CA" sz="2800" b="1" i="0" strike="noStrike" cap="none" spc="0" baseline="0">
                <a:solidFill>
                  <a:srgbClr val="000000"/>
                </a:solidFill>
                <a:effectLst/>
                <a:latin typeface="Calibri"/>
                <a:ea typeface="Calibri"/>
                <a:cs typeface="Calibri"/>
              </a:rPr>
              <a:t>Association </a:t>
            </a:r>
          </a:p>
          <a:p>
            <a:pPr lvl="1"/>
            <a:r>
              <a:rPr lang="fr-CA" sz="2400" b="0" i="0" strike="noStrike" cap="none" spc="0" baseline="0">
                <a:solidFill>
                  <a:srgbClr val="000000"/>
                </a:solidFill>
                <a:effectLst/>
                <a:latin typeface="Calibri"/>
                <a:ea typeface="Calibri"/>
                <a:cs typeface="Calibri"/>
              </a:rPr>
              <a:t>Privilégier un IECA et un IC dihydropyridinique à un IECA et à un diurétique thiazidique/de type thiazidique.</a:t>
            </a:r>
          </a:p>
          <a:p>
            <a:r>
              <a:rPr lang="fr-CA" sz="2800" b="1" i="0" strike="noStrike" cap="none" spc="0" baseline="0">
                <a:solidFill>
                  <a:srgbClr val="000000"/>
                </a:solidFill>
                <a:effectLst/>
                <a:latin typeface="Calibri"/>
                <a:ea typeface="Calibri"/>
                <a:cs typeface="Calibri"/>
              </a:rPr>
              <a:t>Angine de poitrine stable (sans insuffisance cardiaque, IM ou pontage aortocoronarien [PAC])</a:t>
            </a:r>
          </a:p>
          <a:p>
            <a:pPr lvl="1"/>
            <a:r>
              <a:rPr lang="fr-CA" sz="2400" b="0" i="0" strike="noStrike" cap="none" spc="0" baseline="0">
                <a:solidFill>
                  <a:srgbClr val="000000"/>
                </a:solidFill>
                <a:effectLst/>
                <a:latin typeface="Calibri"/>
                <a:ea typeface="Calibri"/>
                <a:cs typeface="Calibri"/>
              </a:rPr>
              <a:t>ß-bloquant ou IC </a:t>
            </a:r>
          </a:p>
          <a:p>
            <a:r>
              <a:rPr lang="fr-CA" sz="2800" b="1" i="0" strike="noStrike" cap="none" spc="0" baseline="0">
                <a:solidFill>
                  <a:srgbClr val="000000"/>
                </a:solidFill>
                <a:effectLst/>
                <a:latin typeface="Calibri"/>
                <a:ea typeface="Calibri"/>
                <a:cs typeface="Calibri"/>
              </a:rPr>
              <a:t>À éviter</a:t>
            </a:r>
          </a:p>
          <a:p>
            <a:pPr lvl="1"/>
            <a:r>
              <a:rPr lang="fr-CA" sz="2400" b="0" i="0" strike="noStrike" cap="none" spc="0" baseline="0">
                <a:solidFill>
                  <a:srgbClr val="000000"/>
                </a:solidFill>
                <a:effectLst/>
                <a:latin typeface="Calibri"/>
                <a:ea typeface="Calibri"/>
                <a:cs typeface="Calibri"/>
              </a:rPr>
              <a:t>Nifédipine à courte durée d’action </a:t>
            </a:r>
            <a:endParaRPr lang="en-CA"/>
          </a:p>
        </p:txBody>
      </p:sp>
      <p:sp>
        <p:nvSpPr>
          <p:cNvPr id="4" name="TextBox 3">
            <a:extLst>
              <a:ext uri="{FF2B5EF4-FFF2-40B4-BE49-F238E27FC236}">
                <a16:creationId xmlns:a16="http://schemas.microsoft.com/office/drawing/2014/main" id="{F8867DBD-64A1-4E4E-8549-38F7BD3F6F36}"/>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2524485994"/>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5B902B-392B-441D-8848-1EED52D83577}"/>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Hypertension associée à un infarctus du myocarde récent</a:t>
            </a:r>
            <a:endParaRPr lang="en-CA"/>
          </a:p>
        </p:txBody>
      </p:sp>
      <p:sp>
        <p:nvSpPr>
          <p:cNvPr id="3" name="Content Placeholder 2">
            <a:extLst>
              <a:ext uri="{FF2B5EF4-FFF2-40B4-BE49-F238E27FC236}">
                <a16:creationId xmlns:a16="http://schemas.microsoft.com/office/drawing/2014/main" id="{D2FD3009-4C74-4D04-BEBD-3F922852D9A6}"/>
              </a:ext>
            </a:extLst>
          </p:cNvPr>
          <p:cNvSpPr>
            <a:spLocks noGrp="1"/>
          </p:cNvSpPr>
          <p:nvPr>
            <p:ph idx="1"/>
            <p:custDataLst>
              <p:tags r:id="rId3"/>
            </p:custDataLst>
          </p:nvPr>
        </p:nvSpPr>
        <p:spPr/>
        <p:txBody>
          <a:bodyPr/>
          <a:lstStyle/>
          <a:p>
            <a:r>
              <a:rPr lang="fr-CA" sz="2800" b="1" i="0" strike="noStrike" cap="none" spc="0" baseline="0">
                <a:solidFill>
                  <a:srgbClr val="000000"/>
                </a:solidFill>
                <a:effectLst/>
                <a:latin typeface="Calibri"/>
                <a:ea typeface="Calibri"/>
                <a:cs typeface="Calibri"/>
              </a:rPr>
              <a:t>Traitement initial </a:t>
            </a:r>
          </a:p>
          <a:p>
            <a:pPr lvl="1"/>
            <a:r>
              <a:rPr lang="fr-CA" sz="2400" b="0" i="0" strike="noStrike" cap="none" spc="0" baseline="0">
                <a:solidFill>
                  <a:srgbClr val="000000"/>
                </a:solidFill>
                <a:effectLst/>
                <a:latin typeface="Calibri"/>
                <a:ea typeface="Calibri"/>
                <a:cs typeface="Calibri"/>
              </a:rPr>
              <a:t>ß-bloquants et IECA </a:t>
            </a:r>
          </a:p>
          <a:p>
            <a:pPr lvl="1"/>
            <a:r>
              <a:rPr lang="fr-CA" sz="2400" b="0" i="0" strike="noStrike" cap="none" spc="0" baseline="0">
                <a:solidFill>
                  <a:srgbClr val="000000"/>
                </a:solidFill>
                <a:effectLst/>
                <a:latin typeface="Calibri"/>
                <a:ea typeface="Calibri"/>
                <a:cs typeface="Calibri"/>
              </a:rPr>
              <a:t>Les ARA peuvent être utilisés chez les patients qui ne tolèrent pas les IECA.</a:t>
            </a:r>
          </a:p>
          <a:p>
            <a:r>
              <a:rPr lang="fr-CA" sz="2800" b="1" i="0" strike="noStrike" cap="none" spc="0" baseline="0">
                <a:solidFill>
                  <a:srgbClr val="000000"/>
                </a:solidFill>
                <a:effectLst/>
                <a:latin typeface="Calibri"/>
                <a:ea typeface="Calibri"/>
                <a:cs typeface="Calibri"/>
              </a:rPr>
              <a:t>Traitement supplémentaire </a:t>
            </a:r>
          </a:p>
          <a:p>
            <a:pPr lvl="1"/>
            <a:r>
              <a:rPr lang="fr-CA" sz="2400" b="0" i="0" strike="noStrike" cap="none" spc="0" baseline="0">
                <a:solidFill>
                  <a:srgbClr val="000000"/>
                </a:solidFill>
                <a:effectLst/>
                <a:latin typeface="Calibri"/>
                <a:ea typeface="Calibri"/>
                <a:cs typeface="Calibri"/>
              </a:rPr>
              <a:t>Les IC peuvent être utilisés après un IM lorsque les ß-bloquants sont contre-indiqués.</a:t>
            </a:r>
          </a:p>
          <a:p>
            <a:pPr lvl="1"/>
            <a:r>
              <a:rPr lang="fr-CA" sz="2400" b="0" i="0" strike="noStrike" cap="none" spc="0" baseline="0">
                <a:solidFill>
                  <a:srgbClr val="000000"/>
                </a:solidFill>
                <a:effectLst/>
                <a:latin typeface="Calibri"/>
                <a:ea typeface="Calibri"/>
                <a:cs typeface="Calibri"/>
              </a:rPr>
              <a:t>Éviter les IC non dihydropyridiniques en présence d’insuffisance cardiaque. </a:t>
            </a:r>
          </a:p>
        </p:txBody>
      </p:sp>
      <p:sp>
        <p:nvSpPr>
          <p:cNvPr id="4" name="TextBox 3">
            <a:extLst>
              <a:ext uri="{FF2B5EF4-FFF2-40B4-BE49-F238E27FC236}">
                <a16:creationId xmlns:a16="http://schemas.microsoft.com/office/drawing/2014/main" id="{3D0EA49C-82C4-4B78-B428-C37D9CB30A72}"/>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2280734853"/>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68EBF5-D154-4BAF-94F5-F541FCF8C10A}"/>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Hypertension et insuffisance cardiaque </a:t>
            </a:r>
          </a:p>
        </p:txBody>
      </p:sp>
      <p:sp>
        <p:nvSpPr>
          <p:cNvPr id="3" name="Content Placeholder 2">
            <a:extLst>
              <a:ext uri="{FF2B5EF4-FFF2-40B4-BE49-F238E27FC236}">
                <a16:creationId xmlns:a16="http://schemas.microsoft.com/office/drawing/2014/main" id="{18EF01DC-26C2-4942-A066-A4C54EF2E588}"/>
              </a:ext>
            </a:extLst>
          </p:cNvPr>
          <p:cNvSpPr>
            <a:spLocks noGrp="1"/>
          </p:cNvSpPr>
          <p:nvPr>
            <p:ph idx="1"/>
            <p:custDataLst>
              <p:tags r:id="rId3"/>
            </p:custDataLst>
          </p:nvPr>
        </p:nvSpPr>
        <p:spPr/>
        <p:txBody>
          <a:bodyPr>
            <a:normAutofit fontScale="90000" lnSpcReduction="10000"/>
          </a:bodyPr>
          <a:lstStyle/>
          <a:p>
            <a:r>
              <a:rPr lang="fr-CA" sz="2800" b="1" i="0" strike="noStrike" cap="none" spc="0" baseline="0">
                <a:solidFill>
                  <a:srgbClr val="000000"/>
                </a:solidFill>
                <a:effectLst/>
                <a:latin typeface="Calibri"/>
                <a:ea typeface="Calibri"/>
                <a:cs typeface="Calibri"/>
              </a:rPr>
              <a:t>Traitement initial (fraction d’éjection ventriculaire gauche [FEVG] &lt; 40 %)</a:t>
            </a:r>
          </a:p>
          <a:p>
            <a:pPr lvl="1"/>
            <a:r>
              <a:rPr lang="fr-CA" sz="2400" b="0" i="0" strike="noStrike" cap="none" spc="0" baseline="0">
                <a:solidFill>
                  <a:srgbClr val="000000"/>
                </a:solidFill>
                <a:effectLst/>
                <a:latin typeface="Calibri"/>
                <a:ea typeface="Calibri"/>
                <a:cs typeface="Calibri"/>
              </a:rPr>
              <a:t>IECA (ARA en cas d’intolérance) </a:t>
            </a:r>
          </a:p>
          <a:p>
            <a:pPr lvl="1"/>
            <a:r>
              <a:rPr lang="fr-CA" sz="2400" b="0" i="0" strike="noStrike" cap="none" spc="0" baseline="0">
                <a:solidFill>
                  <a:srgbClr val="000000"/>
                </a:solidFill>
                <a:effectLst/>
                <a:latin typeface="Calibri"/>
                <a:ea typeface="Calibri"/>
                <a:cs typeface="Calibri"/>
              </a:rPr>
              <a:t>ß-bloquants </a:t>
            </a:r>
          </a:p>
          <a:p>
            <a:r>
              <a:rPr lang="fr-CA" sz="2800" b="1" i="0" strike="noStrike" cap="none" spc="0" baseline="0">
                <a:solidFill>
                  <a:srgbClr val="000000"/>
                </a:solidFill>
                <a:effectLst/>
                <a:latin typeface="Calibri"/>
                <a:ea typeface="Calibri"/>
                <a:cs typeface="Calibri"/>
              </a:rPr>
              <a:t>Traitement supplémentaire </a:t>
            </a:r>
          </a:p>
          <a:p>
            <a:pPr lvl="1"/>
            <a:r>
              <a:rPr lang="fr-CA" sz="2400" b="0" i="0" strike="noStrike" cap="none" spc="0" baseline="0">
                <a:solidFill>
                  <a:srgbClr val="000000"/>
                </a:solidFill>
                <a:effectLst/>
                <a:latin typeface="Calibri"/>
                <a:ea typeface="Calibri"/>
                <a:cs typeface="Calibri"/>
              </a:rPr>
              <a:t>Des antagonistes des récepteurs des minéralocorticoïdes peuvent être ajoutés. </a:t>
            </a:r>
          </a:p>
          <a:p>
            <a:pPr lvl="1"/>
            <a:r>
              <a:rPr lang="fr-CA" sz="2400" b="0" i="0" strike="noStrike" cap="none" spc="0" baseline="0">
                <a:solidFill>
                  <a:srgbClr val="000000"/>
                </a:solidFill>
                <a:effectLst/>
                <a:latin typeface="Calibri"/>
                <a:ea typeface="Calibri"/>
                <a:cs typeface="Calibri"/>
              </a:rPr>
              <a:t>D’autres diurétiques peuvent être ajoutés au besoin. </a:t>
            </a:r>
          </a:p>
          <a:p>
            <a:pPr lvl="1"/>
            <a:r>
              <a:rPr lang="fr-CA" sz="2400" b="0" i="0" strike="noStrike" cap="none" spc="0" baseline="0">
                <a:solidFill>
                  <a:srgbClr val="000000"/>
                </a:solidFill>
                <a:effectLst/>
                <a:latin typeface="Calibri"/>
                <a:ea typeface="Calibri"/>
                <a:cs typeface="Calibri"/>
              </a:rPr>
              <a:t>Hydralazine et dinitrate d’isosorbide (IECA ou ARA ne peuvent pas être utilisés)</a:t>
            </a:r>
          </a:p>
          <a:p>
            <a:r>
              <a:rPr lang="fr-CA" sz="2800" b="1" i="0" strike="noStrike" cap="none" spc="0" baseline="0">
                <a:solidFill>
                  <a:srgbClr val="000000"/>
                </a:solidFill>
                <a:effectLst/>
                <a:latin typeface="Calibri"/>
                <a:ea typeface="Calibri"/>
                <a:cs typeface="Calibri"/>
              </a:rPr>
              <a:t>Autre traitement </a:t>
            </a:r>
          </a:p>
          <a:p>
            <a:pPr lvl="1"/>
            <a:r>
              <a:rPr lang="fr-CA" sz="2400" b="0" i="0" strike="noStrike" cap="none" spc="0" baseline="0">
                <a:solidFill>
                  <a:srgbClr val="000000"/>
                </a:solidFill>
                <a:effectLst/>
                <a:latin typeface="Calibri"/>
                <a:ea typeface="Calibri"/>
                <a:cs typeface="Calibri"/>
              </a:rPr>
              <a:t>Un inhibiteur des récepteurs angiotensine-néprilysine peut être utilisé à la place d’un IECA ou d’un ARA chez les patients atteints d’insuffisance cardiaque à fraction d’éjectionréduite (ICFER) (FEVG &lt; 40 %) qui demeurent symptomatiques malgré le traitement initial. </a:t>
            </a:r>
          </a:p>
          <a:p>
            <a:pPr lvl="1"/>
            <a:endParaRPr lang="en-CA" b="1"/>
          </a:p>
        </p:txBody>
      </p:sp>
      <p:sp>
        <p:nvSpPr>
          <p:cNvPr id="4" name="TextBox 3">
            <a:extLst>
              <a:ext uri="{FF2B5EF4-FFF2-40B4-BE49-F238E27FC236}">
                <a16:creationId xmlns:a16="http://schemas.microsoft.com/office/drawing/2014/main" id="{ADC5557A-1A55-4EC9-B105-0E4F47E4CD18}"/>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899905973"/>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9DBBC8-8724-44E0-8AC1-F10D8C355F38}"/>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Hypertension et hypertrophie ventriculaire gauche</a:t>
            </a:r>
          </a:p>
        </p:txBody>
      </p:sp>
      <p:sp>
        <p:nvSpPr>
          <p:cNvPr id="3" name="Content Placeholder 2">
            <a:extLst>
              <a:ext uri="{FF2B5EF4-FFF2-40B4-BE49-F238E27FC236}">
                <a16:creationId xmlns:a16="http://schemas.microsoft.com/office/drawing/2014/main" id="{D7C29BBE-C78A-42E9-8291-5717CFF057B5}"/>
              </a:ext>
            </a:extLst>
          </p:cNvPr>
          <p:cNvSpPr>
            <a:spLocks noGrp="1"/>
          </p:cNvSpPr>
          <p:nvPr>
            <p:ph idx="1"/>
            <p:custDataLst>
              <p:tags r:id="rId3"/>
            </p:custDataLst>
          </p:nvPr>
        </p:nvSpPr>
        <p:spPr/>
        <p:txBody>
          <a:bodyPr/>
          <a:lstStyle/>
          <a:p>
            <a:r>
              <a:rPr lang="fr-CA" sz="2800" b="1" i="0" strike="noStrike" cap="none" spc="0" baseline="0">
                <a:solidFill>
                  <a:srgbClr val="000000"/>
                </a:solidFill>
                <a:effectLst/>
                <a:latin typeface="Calibri"/>
                <a:ea typeface="Calibri"/>
                <a:cs typeface="Calibri"/>
              </a:rPr>
              <a:t>Traitement initial </a:t>
            </a:r>
          </a:p>
          <a:p>
            <a:pPr lvl="1"/>
            <a:r>
              <a:rPr lang="fr-CA" sz="2400" b="0" i="0" strike="noStrike" cap="none" spc="0" baseline="0">
                <a:solidFill>
                  <a:srgbClr val="000000"/>
                </a:solidFill>
                <a:effectLst/>
                <a:latin typeface="Calibri"/>
                <a:ea typeface="Calibri"/>
                <a:cs typeface="Calibri"/>
              </a:rPr>
              <a:t>IECA</a:t>
            </a:r>
          </a:p>
          <a:p>
            <a:pPr lvl="1"/>
            <a:r>
              <a:rPr lang="fr-CA" sz="2400" b="0" i="0" strike="noStrike" cap="none" spc="0" baseline="0">
                <a:solidFill>
                  <a:srgbClr val="000000"/>
                </a:solidFill>
                <a:effectLst/>
                <a:latin typeface="Calibri"/>
                <a:ea typeface="Calibri"/>
                <a:cs typeface="Calibri"/>
              </a:rPr>
              <a:t>ARA</a:t>
            </a:r>
          </a:p>
          <a:p>
            <a:pPr lvl="1"/>
            <a:r>
              <a:rPr lang="fr-CA" sz="2400" b="0" i="0" strike="noStrike" cap="none" spc="0" baseline="0">
                <a:solidFill>
                  <a:srgbClr val="000000"/>
                </a:solidFill>
                <a:effectLst/>
                <a:latin typeface="Calibri"/>
                <a:ea typeface="Calibri"/>
                <a:cs typeface="Calibri"/>
              </a:rPr>
              <a:t>IC à action prolongée</a:t>
            </a:r>
          </a:p>
          <a:p>
            <a:pPr lvl="1"/>
            <a:r>
              <a:rPr lang="fr-CA" sz="2400" b="0" i="0" strike="noStrike" cap="none" spc="0" baseline="0">
                <a:solidFill>
                  <a:srgbClr val="000000"/>
                </a:solidFill>
                <a:effectLst/>
                <a:latin typeface="Calibri"/>
                <a:ea typeface="Calibri"/>
                <a:cs typeface="Calibri"/>
              </a:rPr>
              <a:t>Diurétiques thiazidiques/de type thiazidique</a:t>
            </a:r>
          </a:p>
          <a:p>
            <a:r>
              <a:rPr lang="fr-CA" sz="2800" b="1" i="0" strike="noStrike" cap="none" spc="0" baseline="0">
                <a:solidFill>
                  <a:srgbClr val="000000"/>
                </a:solidFill>
                <a:effectLst/>
                <a:latin typeface="Calibri"/>
                <a:ea typeface="Calibri"/>
                <a:cs typeface="Calibri"/>
              </a:rPr>
              <a:t>À éviter</a:t>
            </a:r>
          </a:p>
          <a:p>
            <a:pPr lvl="1"/>
            <a:r>
              <a:rPr lang="fr-CA" sz="2400" b="0" i="0" strike="noStrike" cap="none" spc="0" baseline="0">
                <a:solidFill>
                  <a:srgbClr val="000000"/>
                </a:solidFill>
                <a:effectLst/>
                <a:latin typeface="Calibri"/>
                <a:ea typeface="Calibri"/>
                <a:cs typeface="Calibri"/>
              </a:rPr>
              <a:t>Vasodilatateurs artériels directs, comme l’hydralazine ou le minoxidil</a:t>
            </a:r>
            <a:endParaRPr lang="en-CA" b="1"/>
          </a:p>
          <a:p>
            <a:pPr lvl="1"/>
            <a:endParaRPr lang="en-CA" b="1"/>
          </a:p>
        </p:txBody>
      </p:sp>
      <p:sp>
        <p:nvSpPr>
          <p:cNvPr id="4" name="TextBox 3">
            <a:extLst>
              <a:ext uri="{FF2B5EF4-FFF2-40B4-BE49-F238E27FC236}">
                <a16:creationId xmlns:a16="http://schemas.microsoft.com/office/drawing/2014/main" id="{88946A25-95DE-4CFF-8D1F-EDB9926293BD}"/>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126439912"/>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8CC5FB-7FFD-416E-9C2D-3247688F2110}"/>
              </a:ext>
            </a:extLst>
          </p:cNvPr>
          <p:cNvSpPr>
            <a:spLocks noGrp="1"/>
          </p:cNvSpPr>
          <p:nvPr>
            <p:ph type="title"/>
            <p:custDataLst>
              <p:tags r:id="rId2"/>
            </p:custDataLst>
          </p:nvPr>
        </p:nvSpPr>
        <p:spPr/>
        <p:txBody>
          <a:bodyPr/>
          <a:lstStyle/>
          <a:p>
            <a:r>
              <a:rPr lang="fr-CA" sz="6000" b="0" i="0" strike="noStrike" cap="none" spc="0" baseline="0">
                <a:solidFill>
                  <a:srgbClr val="000000"/>
                </a:solidFill>
                <a:effectLst/>
                <a:latin typeface="Calibri Light"/>
                <a:ea typeface="Calibri Light"/>
                <a:cs typeface="Calibri Light"/>
              </a:rPr>
              <a:t>5. Hypertension réfractaire</a:t>
            </a:r>
          </a:p>
        </p:txBody>
      </p:sp>
      <p:sp>
        <p:nvSpPr>
          <p:cNvPr id="5" name="Text Placeholder 4">
            <a:extLst>
              <a:ext uri="{FF2B5EF4-FFF2-40B4-BE49-F238E27FC236}">
                <a16:creationId xmlns:a16="http://schemas.microsoft.com/office/drawing/2014/main" id="{DEDCFAAA-EB3A-4CE7-9AE4-5659CF95BED3}"/>
              </a:ext>
            </a:extLst>
          </p:cNvPr>
          <p:cNvSpPr>
            <a:spLocks noGrp="1"/>
          </p:cNvSpPr>
          <p:nvPr>
            <p:ph type="body" idx="1"/>
            <p:custDataLst>
              <p:tags r:id="rId3"/>
            </p:custDataLst>
          </p:nvPr>
        </p:nvSpPr>
        <p:spPr/>
        <p:txBody>
          <a:bodyPr/>
          <a:lstStyle/>
          <a:p>
            <a:endParaRPr lang="en-CA"/>
          </a:p>
        </p:txBody>
      </p:sp>
    </p:spTree>
    <p:custDataLst>
      <p:tags r:id="rId1"/>
    </p:custDataLst>
    <p:extLst>
      <p:ext uri="{BB962C8B-B14F-4D97-AF65-F5344CB8AC3E}">
        <p14:creationId xmlns:p14="http://schemas.microsoft.com/office/powerpoint/2010/main" val="516241279"/>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F62AB2C-8932-405B-B3B6-2724DDA2ADDF}"/>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Points saillants </a:t>
            </a:r>
          </a:p>
        </p:txBody>
      </p:sp>
      <p:sp>
        <p:nvSpPr>
          <p:cNvPr id="5" name="Content Placeholder 4">
            <a:extLst>
              <a:ext uri="{FF2B5EF4-FFF2-40B4-BE49-F238E27FC236}">
                <a16:creationId xmlns:a16="http://schemas.microsoft.com/office/drawing/2014/main" id="{BC839629-9F59-4E3A-BB9D-2A3378650343}"/>
              </a:ext>
            </a:extLst>
          </p:cNvPr>
          <p:cNvSpPr>
            <a:spLocks noGrp="1"/>
          </p:cNvSpPr>
          <p:nvPr>
            <p:ph idx="1"/>
            <p:custDataLst>
              <p:tags r:id="rId3"/>
            </p:custDataLst>
          </p:nvPr>
        </p:nvSpPr>
        <p:spPr/>
        <p:txBody>
          <a:bodyPr>
            <a:normAutofit fontScale="92500" lnSpcReduction="10000"/>
          </a:bodyPr>
          <a:lstStyle/>
          <a:p>
            <a:pPr marL="514350" indent="-514350">
              <a:buFont typeface="+mj-lt"/>
              <a:buAutoNum type="arabicPeriod"/>
            </a:pPr>
            <a:r>
              <a:rPr lang="fr-CA" sz="2600" b="0" i="0" strike="noStrike" cap="none" spc="0" baseline="0">
                <a:solidFill>
                  <a:srgbClr val="000000"/>
                </a:solidFill>
                <a:effectLst/>
                <a:latin typeface="Calibri"/>
                <a:ea typeface="Calibri"/>
                <a:cs typeface="Calibri"/>
              </a:rPr>
              <a:t>L’hypertension réfractaire est définie comme une PA supérieure aux valeurs cibles malgré au moins trois médicaments hypotenseurs à des doses optimales, de préférence un diurétique (et habituellement un inhibiteur du système rénine-angiotensine-aldostérone et un IC).</a:t>
            </a:r>
          </a:p>
          <a:p>
            <a:pPr marL="514350" indent="-514350">
              <a:buFont typeface="+mj-lt"/>
              <a:buAutoNum type="arabicPeriod"/>
            </a:pPr>
            <a:r>
              <a:rPr lang="fr-CA" sz="2600" b="0" i="0" strike="noStrike" cap="none" spc="0" baseline="0">
                <a:solidFill>
                  <a:srgbClr val="000000"/>
                </a:solidFill>
                <a:effectLst/>
                <a:latin typeface="Calibri"/>
                <a:ea typeface="Calibri"/>
                <a:cs typeface="Calibri"/>
              </a:rPr>
              <a:t>Une mesure précise de la PA en clinique et hors clinique est essentielle.</a:t>
            </a:r>
          </a:p>
          <a:p>
            <a:pPr marL="514350" indent="-514350">
              <a:buFont typeface="+mj-lt"/>
              <a:buAutoNum type="arabicPeriod"/>
            </a:pPr>
            <a:r>
              <a:rPr lang="fr-CA" sz="2600" b="0" i="0" strike="noStrike" cap="none" spc="0" baseline="0">
                <a:solidFill>
                  <a:srgbClr val="000000"/>
                </a:solidFill>
                <a:effectLst/>
                <a:latin typeface="Calibri"/>
                <a:ea typeface="Calibri"/>
                <a:cs typeface="Calibri"/>
              </a:rPr>
              <a:t>Les autres raisons expliquant l’hypertension réfractaire apparente doivent être éliminées avant de diagnostiquer une hypertension réfractaire réelle, y compris l’inobservance thérapeutique, l’effet du sarrau blanc et une hypertension secondaire.</a:t>
            </a:r>
          </a:p>
          <a:p>
            <a:pPr marL="514350" indent="-514350">
              <a:buFont typeface="+mj-lt"/>
              <a:buAutoNum type="arabicPeriod"/>
            </a:pPr>
            <a:r>
              <a:rPr lang="fr-CA" sz="2600" b="0" i="0" strike="noStrike" cap="none" spc="0" baseline="0">
                <a:solidFill>
                  <a:srgbClr val="000000"/>
                </a:solidFill>
                <a:effectLst/>
                <a:latin typeface="Calibri"/>
                <a:ea typeface="Calibri"/>
                <a:cs typeface="Calibri"/>
              </a:rPr>
              <a:t>La pharmacothérapie associée à l’utilisation additionnelle de spironolactone, de bisoprolol, de doxazosine, d’amimiloride, d’éplérénone ou de clonidine avec le schéma initial abaisse la PA de façon significative, la baisse la plus importante de la PA étant démontrée avec la spironolactone.</a:t>
            </a:r>
          </a:p>
          <a:p>
            <a:endParaRPr lang="en-CA"/>
          </a:p>
        </p:txBody>
      </p:sp>
      <p:sp>
        <p:nvSpPr>
          <p:cNvPr id="6" name="TextBox 5">
            <a:extLst>
              <a:ext uri="{FF2B5EF4-FFF2-40B4-BE49-F238E27FC236}">
                <a16:creationId xmlns:a16="http://schemas.microsoft.com/office/drawing/2014/main" id="{17987FA4-6BF9-4624-9364-F8021E429288}"/>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6" history="0"/>
              </a:rPr>
              <a:t>10.1016/j.cjca.2020.02.086</a:t>
            </a:r>
            <a:endParaRPr lang="en-CA" sz="1050">
              <a:effectLst/>
            </a:endParaRPr>
          </a:p>
        </p:txBody>
      </p:sp>
    </p:spTree>
    <p:custDataLst>
      <p:tags r:id="rId1"/>
    </p:custDataLst>
    <p:extLst>
      <p:ext uri="{BB962C8B-B14F-4D97-AF65-F5344CB8AC3E}">
        <p14:creationId xmlns:p14="http://schemas.microsoft.com/office/powerpoint/2010/main" val="2980121201"/>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FA7CA-DBB2-4C2F-B7D0-1F7DCDB756C9}"/>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Hypertension réfractaire </a:t>
            </a:r>
          </a:p>
        </p:txBody>
      </p:sp>
      <p:sp>
        <p:nvSpPr>
          <p:cNvPr id="3" name="Content Placeholder 2">
            <a:extLst>
              <a:ext uri="{FF2B5EF4-FFF2-40B4-BE49-F238E27FC236}">
                <a16:creationId xmlns:a16="http://schemas.microsoft.com/office/drawing/2014/main" id="{CDDBEAD0-6BAD-42CC-8C34-2328286C7A2D}"/>
              </a:ext>
            </a:extLst>
          </p:cNvPr>
          <p:cNvSpPr>
            <a:spLocks noGrp="1"/>
          </p:cNvSpPr>
          <p:nvPr>
            <p:ph idx="1"/>
            <p:custDataLst>
              <p:tags r:id="rId3"/>
            </p:custDataLst>
          </p:nvPr>
        </p:nvSpPr>
        <p:spPr/>
        <p:txBody>
          <a:bodyPr/>
          <a:lstStyle/>
          <a:p>
            <a:r>
              <a:rPr lang="fr-CA" sz="2800" b="0" i="0" strike="noStrike" cap="none" spc="0" baseline="0">
                <a:solidFill>
                  <a:srgbClr val="000000"/>
                </a:solidFill>
                <a:effectLst/>
                <a:latin typeface="Calibri"/>
                <a:ea typeface="Calibri"/>
                <a:cs typeface="Calibri"/>
              </a:rPr>
              <a:t>Hypertension réfractaire : PA élevée malgré l’utilisation de ≥ 3 antihypertenseurs à des doses optimales</a:t>
            </a:r>
          </a:p>
          <a:p>
            <a:pPr lvl="1"/>
            <a:r>
              <a:rPr lang="fr-CA" sz="2400" b="0" i="0" strike="noStrike" cap="none" spc="0" baseline="0">
                <a:solidFill>
                  <a:srgbClr val="000000"/>
                </a:solidFill>
                <a:effectLst/>
                <a:latin typeface="Calibri"/>
                <a:ea typeface="Calibri"/>
                <a:cs typeface="Calibri"/>
              </a:rPr>
              <a:t>Les patients présentent un risque élevé d’événements cardiovasculaires indésirables. </a:t>
            </a:r>
          </a:p>
          <a:p>
            <a:r>
              <a:rPr lang="fr-CA" sz="2800" b="0" i="0" strike="noStrike" cap="none" spc="0" baseline="0">
                <a:solidFill>
                  <a:srgbClr val="000000"/>
                </a:solidFill>
                <a:effectLst/>
                <a:latin typeface="Calibri"/>
                <a:ea typeface="Calibri"/>
                <a:cs typeface="Calibri"/>
              </a:rPr>
              <a:t>Les patients atteints d’hypertension réfractaire doivent être orientés vers des professionnels de la santé spécialisés dans le diagnostic et la prise en charge de l’hypertension.</a:t>
            </a:r>
          </a:p>
          <a:p>
            <a:r>
              <a:rPr lang="fr-CA" sz="2800" b="1" i="0" strike="noStrike" cap="none" spc="0" baseline="0">
                <a:solidFill>
                  <a:srgbClr val="000000"/>
                </a:solidFill>
                <a:effectLst/>
                <a:latin typeface="Calibri"/>
                <a:ea typeface="Calibri"/>
                <a:cs typeface="Calibri"/>
              </a:rPr>
              <a:t>Traitement </a:t>
            </a:r>
          </a:p>
          <a:p>
            <a:pPr lvl="1"/>
            <a:r>
              <a:rPr lang="fr-CA" sz="2400" b="0" i="0" strike="noStrike" cap="none" spc="0" baseline="0">
                <a:solidFill>
                  <a:srgbClr val="000000"/>
                </a:solidFill>
                <a:effectLst/>
                <a:latin typeface="Calibri"/>
                <a:ea typeface="Calibri"/>
                <a:cs typeface="Calibri"/>
              </a:rPr>
              <a:t>L’association d’un IECA/ARA, d’un IC et d’un diurétique est utilisée pour s’assurer que différents mécanismes d’augmentation de la PA sont bloqués.</a:t>
            </a:r>
          </a:p>
          <a:p>
            <a:endParaRPr lang="en-CA"/>
          </a:p>
        </p:txBody>
      </p:sp>
      <p:sp>
        <p:nvSpPr>
          <p:cNvPr id="4" name="Wave 3">
            <a:extLst>
              <a:ext uri="{FF2B5EF4-FFF2-40B4-BE49-F238E27FC236}">
                <a16:creationId xmlns:a16="http://schemas.microsoft.com/office/drawing/2014/main" id="{63C82459-21C5-4021-8D03-9817FF2BA998}"/>
              </a:ext>
            </a:extLst>
          </p:cNvPr>
          <p:cNvSpPr/>
          <p:nvPr>
            <p:custDataLst>
              <p:tags r:id="rId4"/>
            </p:custDataLst>
          </p:nvPr>
        </p:nvSpPr>
        <p:spPr>
          <a:xfrm>
            <a:off x="10990400" y="2967264"/>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0" i="0" strike="noStrike" cap="none" spc="0" baseline="0">
                <a:solidFill>
                  <a:srgbClr val="FFFFFF"/>
                </a:solidFill>
                <a:effectLst/>
                <a:latin typeface="Calibri"/>
                <a:ea typeface="Calibri"/>
                <a:cs typeface="Calibri"/>
              </a:rPr>
              <a:t>2020</a:t>
            </a:r>
          </a:p>
        </p:txBody>
      </p:sp>
      <p:sp>
        <p:nvSpPr>
          <p:cNvPr id="5" name="TextBox 4">
            <a:extLst>
              <a:ext uri="{FF2B5EF4-FFF2-40B4-BE49-F238E27FC236}">
                <a16:creationId xmlns:a16="http://schemas.microsoft.com/office/drawing/2014/main" id="{D8A963A4-DD7E-4D8B-BF78-B13A382EDD6A}"/>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8" history="0"/>
              </a:rPr>
              <a:t>10.1016/j.cjca.2020.02.086</a:t>
            </a:r>
            <a:endParaRPr lang="en-CA" sz="1050">
              <a:effectLst/>
            </a:endParaRPr>
          </a:p>
        </p:txBody>
      </p:sp>
    </p:spTree>
    <p:custDataLst>
      <p:tags r:id="rId1"/>
    </p:custDataLst>
    <p:extLst>
      <p:ext uri="{BB962C8B-B14F-4D97-AF65-F5344CB8AC3E}">
        <p14:creationId xmlns:p14="http://schemas.microsoft.com/office/powerpoint/2010/main" val="3582338402"/>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58420-35DC-4484-B98B-568B495795E6}"/>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Aspects diagnostiques de la présomption d’hypertension réfractaire</a:t>
            </a:r>
            <a:endParaRPr lang="en-CA"/>
          </a:p>
        </p:txBody>
      </p:sp>
      <p:sp>
        <p:nvSpPr>
          <p:cNvPr id="3" name="Content Placeholder 2">
            <a:extLst>
              <a:ext uri="{FF2B5EF4-FFF2-40B4-BE49-F238E27FC236}">
                <a16:creationId xmlns:a16="http://schemas.microsoft.com/office/drawing/2014/main" id="{C2BB0888-7E84-4718-9787-E3C26A26CA10}"/>
              </a:ext>
            </a:extLst>
          </p:cNvPr>
          <p:cNvSpPr>
            <a:spLocks noGrp="1"/>
          </p:cNvSpPr>
          <p:nvPr>
            <p:ph idx="1"/>
            <p:custDataLst>
              <p:tags r:id="rId3"/>
            </p:custDataLst>
          </p:nvPr>
        </p:nvSpPr>
        <p:spPr/>
        <p:txBody>
          <a:bodyPr>
            <a:noAutofit/>
          </a:bodyPr>
          <a:lstStyle/>
          <a:p>
            <a:r>
              <a:rPr lang="fr-CA" sz="2200" b="0" i="0" strike="noStrike" cap="none" spc="0" baseline="0" dirty="0">
                <a:solidFill>
                  <a:srgbClr val="000000"/>
                </a:solidFill>
                <a:effectLst/>
                <a:latin typeface="Calibri"/>
                <a:ea typeface="Calibri"/>
                <a:cs typeface="Calibri"/>
              </a:rPr>
              <a:t>Mesure précise de la pression artérielle en clinique</a:t>
            </a:r>
          </a:p>
          <a:p>
            <a:r>
              <a:rPr lang="fr-CA" sz="2200" b="0" i="0" strike="noStrike" cap="none" spc="0" baseline="0" dirty="0">
                <a:solidFill>
                  <a:srgbClr val="000000"/>
                </a:solidFill>
                <a:effectLst/>
                <a:latin typeface="Calibri"/>
                <a:ea typeface="Calibri"/>
                <a:cs typeface="Calibri"/>
              </a:rPr>
              <a:t>Mesure de la pression artérielle hors clinique, de préférence avec monitorage ambulatoire de la pression artérielle sur 24 heures</a:t>
            </a:r>
          </a:p>
          <a:p>
            <a:r>
              <a:rPr lang="fr-CA" sz="2200" b="0" i="0" strike="noStrike" cap="none" spc="0" baseline="0" dirty="0">
                <a:solidFill>
                  <a:srgbClr val="000000"/>
                </a:solidFill>
                <a:effectLst/>
                <a:latin typeface="Calibri"/>
                <a:ea typeface="Calibri"/>
                <a:cs typeface="Calibri"/>
              </a:rPr>
              <a:t>Optimisation du choix et de la posologie des médicaments pour réduire la pression artérielle</a:t>
            </a:r>
          </a:p>
          <a:p>
            <a:r>
              <a:rPr lang="fr-CA" sz="2200" b="0" i="0" strike="noStrike" cap="none" spc="0" baseline="0" dirty="0">
                <a:solidFill>
                  <a:srgbClr val="000000"/>
                </a:solidFill>
                <a:effectLst/>
                <a:latin typeface="Calibri"/>
                <a:ea typeface="Calibri"/>
                <a:cs typeface="Calibri"/>
              </a:rPr>
              <a:t>Évaluation des lésions des organes cibles</a:t>
            </a:r>
          </a:p>
          <a:p>
            <a:r>
              <a:rPr lang="fr-CA" sz="2200" b="0" i="0" strike="noStrike" cap="none" spc="0" baseline="0" dirty="0">
                <a:solidFill>
                  <a:srgbClr val="000000"/>
                </a:solidFill>
                <a:effectLst/>
                <a:latin typeface="Calibri"/>
                <a:ea typeface="Calibri"/>
                <a:cs typeface="Calibri"/>
              </a:rPr>
              <a:t>Examen de l’observance</a:t>
            </a:r>
          </a:p>
          <a:p>
            <a:r>
              <a:rPr lang="fr-CA" sz="2200" b="0" i="0" strike="noStrike" cap="none" spc="0" baseline="0" dirty="0">
                <a:solidFill>
                  <a:srgbClr val="000000"/>
                </a:solidFill>
                <a:effectLst/>
                <a:latin typeface="Calibri"/>
                <a:ea typeface="Calibri"/>
                <a:cs typeface="Calibri"/>
              </a:rPr>
              <a:t>Mesures indirectes (p. ex., nombre de comprimés, données sur le renouvellement de l’ordonnance en pharmacie)</a:t>
            </a:r>
          </a:p>
          <a:p>
            <a:r>
              <a:rPr lang="fr-CA" sz="2200" b="0" i="0" strike="noStrike" cap="none" spc="0" baseline="0" dirty="0">
                <a:solidFill>
                  <a:srgbClr val="000000"/>
                </a:solidFill>
                <a:effectLst/>
                <a:latin typeface="Calibri"/>
                <a:ea typeface="Calibri"/>
                <a:cs typeface="Calibri"/>
              </a:rPr>
              <a:t>Mesures directes appropriées (pharmacovigilance thérapeutique, tests sous observation directe)</a:t>
            </a:r>
          </a:p>
          <a:p>
            <a:r>
              <a:rPr lang="fr-CA" sz="2200" b="0" i="0" strike="noStrike" cap="none" spc="0" baseline="0" dirty="0">
                <a:solidFill>
                  <a:srgbClr val="000000"/>
                </a:solidFill>
                <a:effectLst/>
                <a:latin typeface="Calibri"/>
                <a:ea typeface="Calibri"/>
                <a:cs typeface="Calibri"/>
              </a:rPr>
              <a:t>Évaluation de l’apnée du sommeil</a:t>
            </a:r>
            <a:endParaRPr lang="en-CA" sz="2200" dirty="0"/>
          </a:p>
        </p:txBody>
      </p:sp>
      <p:sp>
        <p:nvSpPr>
          <p:cNvPr id="4" name="TextBox 3">
            <a:extLst>
              <a:ext uri="{FF2B5EF4-FFF2-40B4-BE49-F238E27FC236}">
                <a16:creationId xmlns:a16="http://schemas.microsoft.com/office/drawing/2014/main" id="{0C0D4131-9C9B-47D2-BE83-C98FE8C81280}"/>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6" history="0"/>
              </a:rPr>
              <a:t>10.1016/j.cjca.2020.02.086</a:t>
            </a:r>
            <a:endParaRPr lang="en-CA" sz="1050">
              <a:effectLst/>
            </a:endParaRPr>
          </a:p>
        </p:txBody>
      </p:sp>
    </p:spTree>
    <p:custDataLst>
      <p:tags r:id="rId1"/>
    </p:custDataLst>
    <p:extLst>
      <p:ext uri="{BB962C8B-B14F-4D97-AF65-F5344CB8AC3E}">
        <p14:creationId xmlns:p14="http://schemas.microsoft.com/office/powerpoint/2010/main" val="3062897952"/>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28EDD-6A4A-42AC-8841-61331AE2B954}"/>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Stratégies thérapeutiques dans l’hypertension réfractaire</a:t>
            </a:r>
          </a:p>
        </p:txBody>
      </p:sp>
      <p:sp>
        <p:nvSpPr>
          <p:cNvPr id="3" name="Content Placeholder 2">
            <a:extLst>
              <a:ext uri="{FF2B5EF4-FFF2-40B4-BE49-F238E27FC236}">
                <a16:creationId xmlns:a16="http://schemas.microsoft.com/office/drawing/2014/main" id="{645E6DAF-1DA7-406E-A7C4-0B6EAB4E515F}"/>
              </a:ext>
            </a:extLst>
          </p:cNvPr>
          <p:cNvSpPr>
            <a:spLocks noGrp="1"/>
          </p:cNvSpPr>
          <p:nvPr>
            <p:ph idx="1"/>
            <p:custDataLst>
              <p:tags r:id="rId3"/>
            </p:custDataLst>
          </p:nvPr>
        </p:nvSpPr>
        <p:spPr>
          <a:xfrm>
            <a:off x="838200" y="1825624"/>
            <a:ext cx="10515600" cy="4539779"/>
          </a:xfrm>
        </p:spPr>
        <p:txBody>
          <a:bodyPr>
            <a:normAutofit fontScale="92500" lnSpcReduction="20000"/>
          </a:bodyPr>
          <a:lstStyle/>
          <a:p>
            <a:r>
              <a:rPr lang="fr-CA" sz="2400" b="0" i="0" strike="noStrike" cap="none" spc="0" baseline="0">
                <a:solidFill>
                  <a:srgbClr val="000000"/>
                </a:solidFill>
                <a:effectLst/>
                <a:latin typeface="Calibri"/>
                <a:ea typeface="Calibri"/>
                <a:cs typeface="Calibri"/>
              </a:rPr>
              <a:t>Passer en revue et réitérer les mesures liées à un mode de vie sain.</a:t>
            </a:r>
          </a:p>
          <a:p>
            <a:r>
              <a:rPr lang="fr-CA" sz="2400" b="0" i="0" strike="noStrike" cap="none" spc="0" baseline="0">
                <a:solidFill>
                  <a:srgbClr val="000000"/>
                </a:solidFill>
                <a:effectLst/>
                <a:latin typeface="Calibri"/>
                <a:ea typeface="Calibri"/>
                <a:cs typeface="Calibri"/>
              </a:rPr>
              <a:t>Améliorer l’observance.</a:t>
            </a:r>
          </a:p>
          <a:p>
            <a:r>
              <a:rPr lang="fr-CA" sz="2400" b="0" i="0" strike="noStrike" cap="none" spc="0" baseline="0">
                <a:solidFill>
                  <a:srgbClr val="000000"/>
                </a:solidFill>
                <a:effectLst/>
                <a:latin typeface="Calibri"/>
                <a:ea typeface="Calibri"/>
                <a:cs typeface="Calibri"/>
              </a:rPr>
              <a:t>Dans la mesure du possible, éliminer les médicaments et les substances qui causent une pression artérielle plus élevée.</a:t>
            </a:r>
          </a:p>
          <a:p>
            <a:r>
              <a:rPr lang="fr-CA" sz="2400" b="0" i="0" strike="noStrike" cap="none" spc="0" baseline="0">
                <a:solidFill>
                  <a:srgbClr val="000000"/>
                </a:solidFill>
                <a:effectLst/>
                <a:latin typeface="Calibri"/>
                <a:ea typeface="Calibri"/>
                <a:cs typeface="Calibri"/>
              </a:rPr>
              <a:t>Ajouter une pharmacothérapie.</a:t>
            </a:r>
          </a:p>
          <a:p>
            <a:r>
              <a:rPr lang="fr-CA" sz="2400" b="0" i="0" strike="noStrike" cap="none" spc="0" baseline="0">
                <a:solidFill>
                  <a:srgbClr val="000000"/>
                </a:solidFill>
                <a:effectLst/>
                <a:latin typeface="Calibri"/>
                <a:ea typeface="Calibri"/>
                <a:cs typeface="Calibri"/>
              </a:rPr>
              <a:t>Données probantes sur des signes de réduction significative de la pression artérielle pour :</a:t>
            </a:r>
          </a:p>
          <a:p>
            <a:pPr lvl="1"/>
            <a:r>
              <a:rPr lang="fr-CA" sz="2000" b="0" i="0" strike="noStrike" cap="none" spc="0" baseline="0">
                <a:solidFill>
                  <a:srgbClr val="000000"/>
                </a:solidFill>
                <a:effectLst/>
                <a:latin typeface="Calibri"/>
                <a:ea typeface="Calibri"/>
                <a:cs typeface="Calibri"/>
              </a:rPr>
              <a:t>Spironolactone, éplérénone, amiloride, antagonistes des récepteurs α-adrénergiques et ß-adrénergiques et clonidine</a:t>
            </a:r>
          </a:p>
          <a:p>
            <a:r>
              <a:rPr lang="fr-CA" sz="2400" b="0" i="0" strike="noStrike" cap="none" spc="0" baseline="0">
                <a:solidFill>
                  <a:srgbClr val="000000"/>
                </a:solidFill>
                <a:effectLst/>
                <a:latin typeface="Calibri"/>
                <a:ea typeface="Calibri"/>
                <a:cs typeface="Calibri"/>
              </a:rPr>
              <a:t>Évaluer le patient et l’orienter en cas de présomption d’hypertension secondaire.</a:t>
            </a:r>
          </a:p>
          <a:p>
            <a:r>
              <a:rPr lang="fr-CA" sz="2400" b="0" i="0" strike="noStrike" cap="none" spc="0" baseline="0">
                <a:solidFill>
                  <a:srgbClr val="000000"/>
                </a:solidFill>
                <a:effectLst/>
                <a:latin typeface="Calibri"/>
                <a:ea typeface="Calibri"/>
                <a:cs typeface="Calibri"/>
              </a:rPr>
              <a:t>Aldostéronisme primitif</a:t>
            </a:r>
          </a:p>
          <a:p>
            <a:r>
              <a:rPr lang="fr-CA" sz="2400" b="0" i="0" strike="noStrike" cap="none" spc="0" baseline="0">
                <a:solidFill>
                  <a:srgbClr val="000000"/>
                </a:solidFill>
                <a:effectLst/>
                <a:latin typeface="Calibri"/>
                <a:ea typeface="Calibri"/>
                <a:cs typeface="Calibri"/>
              </a:rPr>
              <a:t>Hypertension rénovasculaire </a:t>
            </a:r>
          </a:p>
          <a:p>
            <a:r>
              <a:rPr lang="fr-CA" sz="2400" b="0" i="0" strike="noStrike" cap="none" spc="0" baseline="0">
                <a:solidFill>
                  <a:srgbClr val="000000"/>
                </a:solidFill>
                <a:effectLst/>
                <a:latin typeface="Calibri"/>
                <a:ea typeface="Calibri"/>
                <a:cs typeface="Calibri"/>
              </a:rPr>
              <a:t>Phéochromocytome et pargangliome</a:t>
            </a:r>
          </a:p>
          <a:p>
            <a:r>
              <a:rPr lang="fr-CA" sz="2400" b="0" i="0" strike="noStrike" cap="none" spc="0" baseline="0">
                <a:solidFill>
                  <a:srgbClr val="000000"/>
                </a:solidFill>
                <a:effectLst/>
                <a:latin typeface="Calibri"/>
                <a:ea typeface="Calibri"/>
                <a:cs typeface="Calibri"/>
              </a:rPr>
              <a:t>Autres causes de l’hypertension secondaire</a:t>
            </a:r>
          </a:p>
        </p:txBody>
      </p:sp>
      <p:sp>
        <p:nvSpPr>
          <p:cNvPr id="4" name="TextBox 3">
            <a:extLst>
              <a:ext uri="{FF2B5EF4-FFF2-40B4-BE49-F238E27FC236}">
                <a16:creationId xmlns:a16="http://schemas.microsoft.com/office/drawing/2014/main" id="{B87F2295-BE2F-4007-8029-DA63E6656488}"/>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3436648274"/>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11DB7E7-AB0C-4DB2-A1B0-EF73AF3BA9E0}"/>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Points saillants </a:t>
            </a:r>
          </a:p>
        </p:txBody>
      </p:sp>
      <p:sp>
        <p:nvSpPr>
          <p:cNvPr id="5" name="Content Placeholder 4">
            <a:extLst>
              <a:ext uri="{FF2B5EF4-FFF2-40B4-BE49-F238E27FC236}">
                <a16:creationId xmlns:a16="http://schemas.microsoft.com/office/drawing/2014/main" id="{EDF09E74-C98A-4C67-8410-AD5A9405A7CE}"/>
              </a:ext>
            </a:extLst>
          </p:cNvPr>
          <p:cNvSpPr>
            <a:spLocks noGrp="1"/>
          </p:cNvSpPr>
          <p:nvPr>
            <p:ph idx="1"/>
            <p:custDataLst>
              <p:tags r:id="rId3"/>
            </p:custDataLst>
          </p:nvPr>
        </p:nvSpPr>
        <p:spPr/>
        <p:txBody>
          <a:bodyPr>
            <a:normAutofit fontScale="92500" lnSpcReduction="20000"/>
          </a:bodyPr>
          <a:lstStyle/>
          <a:p>
            <a:pPr marL="514350" indent="-514350">
              <a:buFont typeface="+mj-lt"/>
              <a:buAutoNum type="arabicPeriod" startAt="4"/>
            </a:pPr>
            <a:r>
              <a:rPr lang="fr-CA" sz="2400" b="0" i="0" strike="noStrike" cap="none" spc="0" baseline="0">
                <a:solidFill>
                  <a:srgbClr val="000000"/>
                </a:solidFill>
                <a:effectLst/>
                <a:latin typeface="Calibri"/>
                <a:ea typeface="Calibri"/>
                <a:cs typeface="Calibri"/>
              </a:rPr>
              <a:t>L’utilisation d’une mesure hors clinique (monitorage ambulatoire de la PA [MAPA] pendant 24 heures ou mesure de la pression artérielle à domicile [MPAD]) est recommandée pour tous les adultes présentant : </a:t>
            </a:r>
          </a:p>
          <a:p>
            <a:pPr lvl="1"/>
            <a:r>
              <a:rPr lang="fr-CA" sz="2000" b="0" i="0" strike="noStrike" cap="none" spc="0" baseline="0">
                <a:solidFill>
                  <a:srgbClr val="000000"/>
                </a:solidFill>
                <a:effectLst/>
                <a:latin typeface="Calibri"/>
                <a:ea typeface="Calibri"/>
                <a:cs typeface="Calibri"/>
              </a:rPr>
              <a:t>une PA élevée en clinique pour écarter le syndrome du sarrau blanc;</a:t>
            </a:r>
          </a:p>
          <a:p>
            <a:pPr lvl="1"/>
            <a:r>
              <a:rPr lang="fr-CA" sz="2000" b="0" i="0" strike="noStrike" cap="none" spc="0" baseline="0">
                <a:solidFill>
                  <a:srgbClr val="000000"/>
                </a:solidFill>
                <a:effectLst/>
                <a:latin typeface="Calibri"/>
                <a:ea typeface="Calibri"/>
                <a:cs typeface="Calibri"/>
              </a:rPr>
              <a:t>une hypertension soupçonnée (y compris chez les adultes diabétiques) pour écarter une hypertension masquée.</a:t>
            </a:r>
          </a:p>
          <a:p>
            <a:pPr marL="514350" indent="-514350">
              <a:buFont typeface="+mj-lt"/>
              <a:buAutoNum type="arabicPeriod" startAt="4"/>
            </a:pPr>
            <a:r>
              <a:rPr lang="fr-CA" sz="2400" b="0" i="0" strike="noStrike" cap="none" spc="0" baseline="0">
                <a:solidFill>
                  <a:srgbClr val="000000"/>
                </a:solidFill>
                <a:effectLst/>
                <a:latin typeface="Calibri"/>
                <a:ea typeface="Calibri"/>
                <a:cs typeface="Calibri"/>
              </a:rPr>
              <a:t>Les adultes ayant reçu un diagnostic confirmé d’hypertension devraient faire l’objet d’une évaluation initiale :</a:t>
            </a:r>
          </a:p>
          <a:p>
            <a:pPr lvl="1"/>
            <a:r>
              <a:rPr lang="fr-CA" sz="2000" b="0" i="0" strike="noStrike" cap="none" spc="0" baseline="0">
                <a:solidFill>
                  <a:srgbClr val="000000"/>
                </a:solidFill>
                <a:effectLst/>
                <a:latin typeface="Calibri"/>
                <a:ea typeface="Calibri"/>
                <a:cs typeface="Calibri"/>
              </a:rPr>
              <a:t>des facteurs de risque de maladie cardiovasculaire cardiovasculaire (y compris le dépistage du diabète, d’une hyperlipidémie et d’une néphropathie);</a:t>
            </a:r>
          </a:p>
          <a:p>
            <a:pPr lvl="1"/>
            <a:r>
              <a:rPr lang="fr-CA" sz="2000" b="0" i="0" strike="noStrike" cap="none" spc="0" baseline="0">
                <a:solidFill>
                  <a:srgbClr val="000000"/>
                </a:solidFill>
                <a:effectLst/>
                <a:latin typeface="Calibri"/>
                <a:ea typeface="Calibri"/>
                <a:cs typeface="Calibri"/>
              </a:rPr>
              <a:t>des lésions des organes cibles;</a:t>
            </a:r>
          </a:p>
          <a:p>
            <a:pPr lvl="1"/>
            <a:r>
              <a:rPr lang="fr-CA" sz="2000" b="0" i="0" strike="noStrike" cap="none" spc="0" baseline="0">
                <a:solidFill>
                  <a:srgbClr val="000000"/>
                </a:solidFill>
                <a:effectLst/>
                <a:latin typeface="Calibri"/>
                <a:ea typeface="Calibri"/>
                <a:cs typeface="Calibri"/>
              </a:rPr>
              <a:t>des examens de laboratoire courants.</a:t>
            </a:r>
          </a:p>
          <a:p>
            <a:pPr marL="514350" indent="-514350">
              <a:buFont typeface="+mj-lt"/>
              <a:buAutoNum type="arabicPeriod" startAt="4"/>
            </a:pPr>
            <a:r>
              <a:rPr lang="fr-CA" sz="2400" b="0" i="0" strike="noStrike" cap="none" spc="0" baseline="0">
                <a:solidFill>
                  <a:srgbClr val="000000"/>
                </a:solidFill>
                <a:effectLst/>
                <a:latin typeface="Calibri"/>
                <a:ea typeface="Calibri"/>
                <a:cs typeface="Calibri"/>
              </a:rPr>
              <a:t>Il faudrait envisager, en cas de nouveau diagnostic d’hypertension, la possibilité de grossesse chez toutes les femmes en âge de procréer, ainsi que durant les visites de suivi. </a:t>
            </a:r>
            <a:endParaRPr lang="en-CA"/>
          </a:p>
        </p:txBody>
      </p:sp>
      <p:sp>
        <p:nvSpPr>
          <p:cNvPr id="6" name="TextBox 5">
            <a:extLst>
              <a:ext uri="{FF2B5EF4-FFF2-40B4-BE49-F238E27FC236}">
                <a16:creationId xmlns:a16="http://schemas.microsoft.com/office/drawing/2014/main" id="{711F794F-DDA0-4AB8-B323-EAE6173A2553}"/>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6" history="0"/>
              </a:rPr>
              <a:t>10.1016/j.cjca.2020.02.086</a:t>
            </a:r>
            <a:endParaRPr lang="en-CA" sz="1050">
              <a:effectLst/>
            </a:endParaRPr>
          </a:p>
        </p:txBody>
      </p:sp>
    </p:spTree>
    <p:custDataLst>
      <p:tags r:id="rId1"/>
    </p:custDataLst>
    <p:extLst>
      <p:ext uri="{BB962C8B-B14F-4D97-AF65-F5344CB8AC3E}">
        <p14:creationId xmlns:p14="http://schemas.microsoft.com/office/powerpoint/2010/main" val="2865383069"/>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20DCF-0E8A-4BE3-B21D-01A41D5A9F58}"/>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Évaluation de l’hypertension rénovasculaire</a:t>
            </a:r>
          </a:p>
        </p:txBody>
      </p:sp>
      <p:sp>
        <p:nvSpPr>
          <p:cNvPr id="4" name="Content Placeholder 3">
            <a:extLst>
              <a:ext uri="{FF2B5EF4-FFF2-40B4-BE49-F238E27FC236}">
                <a16:creationId xmlns:a16="http://schemas.microsoft.com/office/drawing/2014/main" id="{92A73DCC-DFE8-415C-9E58-94CCD0EE1150}"/>
              </a:ext>
            </a:extLst>
          </p:cNvPr>
          <p:cNvSpPr>
            <a:spLocks noGrp="1"/>
          </p:cNvSpPr>
          <p:nvPr>
            <p:ph sz="half" idx="1"/>
            <p:custDataLst>
              <p:tags r:id="rId3"/>
            </p:custDataLst>
          </p:nvPr>
        </p:nvSpPr>
        <p:spPr/>
        <p:txBody>
          <a:bodyPr>
            <a:normAutofit fontScale="92500" lnSpcReduction="10000"/>
          </a:bodyPr>
          <a:lstStyle/>
          <a:p>
            <a:pPr marL="0" indent="0">
              <a:buNone/>
            </a:pPr>
            <a:r>
              <a:rPr lang="fr-CA" sz="2600" b="0" i="0" strike="noStrike" cap="none" spc="0" baseline="0">
                <a:solidFill>
                  <a:srgbClr val="000000"/>
                </a:solidFill>
                <a:effectLst/>
                <a:latin typeface="Calibri"/>
                <a:ea typeface="Calibri"/>
                <a:cs typeface="Calibri"/>
              </a:rPr>
              <a:t>≥ 2 des éléments suivants portent à croire qu’il faut pousser l’exploration :</a:t>
            </a:r>
          </a:p>
          <a:p>
            <a:pPr lvl="1"/>
            <a:r>
              <a:rPr lang="fr-CA" sz="2200" b="0" i="0" strike="noStrike" cap="none" spc="0" baseline="0">
                <a:solidFill>
                  <a:srgbClr val="000000"/>
                </a:solidFill>
                <a:effectLst/>
                <a:latin typeface="Calibri"/>
                <a:ea typeface="Calibri"/>
                <a:cs typeface="Calibri"/>
              </a:rPr>
              <a:t>Apparition soudaine ou aggravation de l’hypertension et âge &gt; 55 ou &lt; 30 ans</a:t>
            </a:r>
          </a:p>
          <a:p>
            <a:pPr lvl="1"/>
            <a:r>
              <a:rPr lang="fr-CA" sz="2200" b="0" i="0" strike="noStrike" cap="none" spc="0" baseline="0">
                <a:solidFill>
                  <a:srgbClr val="000000"/>
                </a:solidFill>
                <a:effectLst/>
                <a:latin typeface="Calibri"/>
                <a:ea typeface="Calibri"/>
                <a:cs typeface="Calibri"/>
              </a:rPr>
              <a:t>Présence d’un bruit abdominal</a:t>
            </a:r>
          </a:p>
          <a:p>
            <a:pPr lvl="1"/>
            <a:r>
              <a:rPr lang="fr-CA" sz="2200" b="0" i="0" strike="noStrike" cap="none" spc="0" baseline="0">
                <a:solidFill>
                  <a:srgbClr val="000000"/>
                </a:solidFill>
                <a:effectLst/>
                <a:latin typeface="Calibri"/>
                <a:ea typeface="Calibri"/>
                <a:cs typeface="Calibri"/>
              </a:rPr>
              <a:t>Hypertension résistante à ≥ 3 médicaments </a:t>
            </a:r>
          </a:p>
          <a:p>
            <a:pPr lvl="1"/>
            <a:r>
              <a:rPr lang="fr-CA" sz="2400" b="0" i="0" strike="noStrike" cap="none" spc="0" baseline="0">
                <a:solidFill>
                  <a:srgbClr val="000000"/>
                </a:solidFill>
                <a:effectLst/>
                <a:latin typeface="Wingdings"/>
                <a:ea typeface="Calibri"/>
                <a:cs typeface="Calibri"/>
                <a:sym typeface="Wingdings"/>
              </a:rPr>
              <a:t></a:t>
            </a:r>
            <a:r>
              <a:rPr lang="fr-CA" sz="2200" b="0" i="0" strike="noStrike" cap="none" spc="0" baseline="0">
                <a:solidFill>
                  <a:srgbClr val="000000"/>
                </a:solidFill>
                <a:effectLst/>
                <a:latin typeface="Calibri"/>
                <a:ea typeface="Calibri"/>
                <a:cs typeface="Calibri"/>
              </a:rPr>
              <a:t> dans les cas de concentrations de créatinine sérique ≥ 30 % associés à l’utilisation d’un IECA ou d’un ARA</a:t>
            </a:r>
          </a:p>
          <a:p>
            <a:pPr lvl="1"/>
            <a:r>
              <a:rPr lang="fr-CA" sz="2200" b="0" i="0" strike="noStrike" cap="none" spc="0" baseline="0">
                <a:solidFill>
                  <a:srgbClr val="000000"/>
                </a:solidFill>
                <a:effectLst/>
                <a:latin typeface="Calibri"/>
                <a:ea typeface="Calibri"/>
                <a:cs typeface="Calibri"/>
              </a:rPr>
              <a:t>Autre MCVAS, en particulier chez les patients qui fument ou qui présentent une dyslipidémie</a:t>
            </a:r>
          </a:p>
          <a:p>
            <a:pPr lvl="1"/>
            <a:r>
              <a:rPr lang="fr-CA" sz="2200" b="0" i="0" strike="noStrike" cap="none" spc="0" baseline="0">
                <a:solidFill>
                  <a:srgbClr val="000000"/>
                </a:solidFill>
                <a:effectLst/>
                <a:latin typeface="Calibri"/>
                <a:ea typeface="Calibri"/>
                <a:cs typeface="Calibri"/>
              </a:rPr>
              <a:t>Œdème pulmonaire récurrent associé à des poussées hypertensives</a:t>
            </a:r>
          </a:p>
        </p:txBody>
      </p:sp>
      <p:sp>
        <p:nvSpPr>
          <p:cNvPr id="5" name="Content Placeholder 4">
            <a:extLst>
              <a:ext uri="{FF2B5EF4-FFF2-40B4-BE49-F238E27FC236}">
                <a16:creationId xmlns:a16="http://schemas.microsoft.com/office/drawing/2014/main" id="{46E3CF64-DDE8-4374-BA43-C38B7158085E}"/>
              </a:ext>
            </a:extLst>
          </p:cNvPr>
          <p:cNvSpPr>
            <a:spLocks noGrp="1"/>
          </p:cNvSpPr>
          <p:nvPr>
            <p:ph sz="half" idx="2"/>
            <p:custDataLst>
              <p:tags r:id="rId4"/>
            </p:custDataLst>
          </p:nvPr>
        </p:nvSpPr>
        <p:spPr/>
        <p:txBody>
          <a:bodyPr>
            <a:normAutofit/>
          </a:bodyPr>
          <a:lstStyle/>
          <a:p>
            <a:r>
              <a:rPr lang="fr-CA" sz="2600" b="0" i="0" strike="noStrike" cap="none" spc="0" baseline="0">
                <a:solidFill>
                  <a:srgbClr val="000000"/>
                </a:solidFill>
                <a:effectLst/>
                <a:latin typeface="Calibri"/>
                <a:ea typeface="Calibri"/>
                <a:cs typeface="Calibri"/>
              </a:rPr>
              <a:t>≥ 2 des éléments suivants, étudier la possibilité d’une sténose de l’artère rénale liée à une dysplasie fibromusculaire (DFM).</a:t>
            </a:r>
          </a:p>
          <a:p>
            <a:pPr lvl="1"/>
            <a:r>
              <a:rPr lang="fr-CA" sz="2200" b="0" i="0" strike="noStrike" cap="none" spc="0" baseline="0">
                <a:solidFill>
                  <a:srgbClr val="000000"/>
                </a:solidFill>
                <a:effectLst/>
                <a:latin typeface="Calibri"/>
                <a:ea typeface="Calibri"/>
                <a:cs typeface="Calibri"/>
              </a:rPr>
              <a:t>Asymétrie significative (&gt; 1,5 cm) et inexpliquée de la taille des reins</a:t>
            </a:r>
          </a:p>
          <a:p>
            <a:pPr lvl="1"/>
            <a:r>
              <a:rPr lang="fr-CA" sz="2200" b="0" i="0" strike="noStrike" cap="none" spc="0" baseline="0">
                <a:solidFill>
                  <a:srgbClr val="000000"/>
                </a:solidFill>
                <a:effectLst/>
                <a:latin typeface="Calibri"/>
                <a:ea typeface="Calibri"/>
                <a:cs typeface="Calibri"/>
              </a:rPr>
              <a:t>Bruit abdominal sans athérosclérose apparente</a:t>
            </a:r>
          </a:p>
          <a:p>
            <a:pPr lvl="1"/>
            <a:r>
              <a:rPr lang="fr-CA" sz="2200" b="0" i="0" strike="noStrike" cap="none" spc="0" baseline="0">
                <a:solidFill>
                  <a:srgbClr val="000000"/>
                </a:solidFill>
                <a:effectLst/>
                <a:latin typeface="Calibri"/>
                <a:ea typeface="Calibri"/>
                <a:cs typeface="Calibri"/>
              </a:rPr>
              <a:t>DFM dans un autre territoire vasculaire</a:t>
            </a:r>
          </a:p>
          <a:p>
            <a:pPr lvl="1"/>
            <a:r>
              <a:rPr lang="fr-CA" sz="2200" b="0" i="0" strike="noStrike" cap="none" spc="0" baseline="0">
                <a:solidFill>
                  <a:srgbClr val="000000"/>
                </a:solidFill>
                <a:effectLst/>
                <a:latin typeface="Calibri"/>
                <a:ea typeface="Calibri"/>
                <a:cs typeface="Calibri"/>
              </a:rPr>
              <a:t>Antécédents familiaux de DFM</a:t>
            </a:r>
            <a:endParaRPr lang="en-CA"/>
          </a:p>
        </p:txBody>
      </p:sp>
      <p:sp>
        <p:nvSpPr>
          <p:cNvPr id="6" name="TextBox 5">
            <a:extLst>
              <a:ext uri="{FF2B5EF4-FFF2-40B4-BE49-F238E27FC236}">
                <a16:creationId xmlns:a16="http://schemas.microsoft.com/office/drawing/2014/main" id="{53FEA7AC-3E3F-4F84-AF1A-3F30DB3470A7}"/>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8" history="0"/>
              </a:rPr>
              <a:t>10.1016/j.cjca.2020.02.086</a:t>
            </a:r>
            <a:endParaRPr lang="en-CA" sz="1050">
              <a:effectLst/>
            </a:endParaRPr>
          </a:p>
        </p:txBody>
      </p:sp>
    </p:spTree>
    <p:custDataLst>
      <p:tags r:id="rId1"/>
    </p:custDataLst>
    <p:extLst>
      <p:ext uri="{BB962C8B-B14F-4D97-AF65-F5344CB8AC3E}">
        <p14:creationId xmlns:p14="http://schemas.microsoft.com/office/powerpoint/2010/main" val="1690504109"/>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4AC9DFB-8F5A-4597-98C2-6B82E76EC637}"/>
              </a:ext>
            </a:extLst>
          </p:cNvPr>
          <p:cNvSpPr>
            <a:spLocks noGrp="1"/>
          </p:cNvSpPr>
          <p:nvPr>
            <p:ph type="title"/>
            <p:custDataLst>
              <p:tags r:id="rId2"/>
            </p:custDataLst>
          </p:nvPr>
        </p:nvSpPr>
        <p:spPr/>
        <p:txBody>
          <a:bodyPr>
            <a:normAutofit/>
          </a:bodyPr>
          <a:lstStyle/>
          <a:p>
            <a:r>
              <a:rPr lang="fr-CA" sz="4400" b="0" i="0" strike="noStrike" cap="none" spc="0" baseline="0">
                <a:solidFill>
                  <a:srgbClr val="000000"/>
                </a:solidFill>
                <a:effectLst/>
                <a:latin typeface="Calibri Light"/>
                <a:ea typeface="Calibri Light"/>
                <a:cs typeface="Calibri Light"/>
              </a:rPr>
              <a:t>Traitement de l’hypertension associée à une maladie rénovasculaire</a:t>
            </a:r>
            <a:endParaRPr lang="en-CA"/>
          </a:p>
        </p:txBody>
      </p:sp>
      <p:sp>
        <p:nvSpPr>
          <p:cNvPr id="6" name="Content Placeholder 5">
            <a:extLst>
              <a:ext uri="{FF2B5EF4-FFF2-40B4-BE49-F238E27FC236}">
                <a16:creationId xmlns:a16="http://schemas.microsoft.com/office/drawing/2014/main" id="{B9954308-4BBF-4731-AEE4-A1D8C5E34004}"/>
              </a:ext>
            </a:extLst>
          </p:cNvPr>
          <p:cNvSpPr>
            <a:spLocks noGrp="1"/>
          </p:cNvSpPr>
          <p:nvPr>
            <p:ph idx="1"/>
            <p:custDataLst>
              <p:tags r:id="rId3"/>
            </p:custDataLst>
          </p:nvPr>
        </p:nvSpPr>
        <p:spPr/>
        <p:txBody>
          <a:bodyPr/>
          <a:lstStyle/>
          <a:p>
            <a:r>
              <a:rPr lang="fr-CA" sz="2800" b="1" i="0" strike="noStrike" cap="none" spc="0" baseline="0">
                <a:solidFill>
                  <a:srgbClr val="000000"/>
                </a:solidFill>
                <a:effectLst/>
                <a:latin typeface="Calibri"/>
                <a:ea typeface="Calibri"/>
                <a:cs typeface="Calibri"/>
              </a:rPr>
              <a:t>Hypertension avec sténose athérosclérotique de l’artère rénale </a:t>
            </a:r>
          </a:p>
          <a:p>
            <a:pPr lvl="1"/>
            <a:r>
              <a:rPr lang="fr-CA" sz="2400" b="0" i="0" strike="noStrike" cap="none" spc="0" baseline="0">
                <a:solidFill>
                  <a:srgbClr val="000000"/>
                </a:solidFill>
                <a:effectLst/>
                <a:latin typeface="Calibri"/>
                <a:ea typeface="Calibri"/>
                <a:cs typeface="Calibri"/>
              </a:rPr>
              <a:t>Prise en charge principalement médicale</a:t>
            </a:r>
          </a:p>
          <a:p>
            <a:r>
              <a:rPr lang="fr-CA" sz="2800" b="1" i="0" strike="noStrike" cap="none" spc="0" baseline="0">
                <a:solidFill>
                  <a:srgbClr val="000000"/>
                </a:solidFill>
                <a:effectLst/>
                <a:latin typeface="Calibri"/>
                <a:ea typeface="Calibri"/>
                <a:cs typeface="Calibri"/>
              </a:rPr>
              <a:t>Envisager une angioplastie des artères rénales et l’implantation d’endoprothèse vasculaire :</a:t>
            </a:r>
          </a:p>
          <a:p>
            <a:pPr lvl="1"/>
            <a:r>
              <a:rPr lang="fr-CA" sz="2400" b="0" i="0" strike="noStrike" cap="none" spc="0" baseline="0">
                <a:solidFill>
                  <a:srgbClr val="000000"/>
                </a:solidFill>
                <a:effectLst/>
                <a:latin typeface="Calibri"/>
                <a:ea typeface="Calibri"/>
                <a:cs typeface="Calibri"/>
              </a:rPr>
              <a:t>Hypertension non maîtrisée résistante à la pharmacothérapie maximale tolérée</a:t>
            </a:r>
          </a:p>
          <a:p>
            <a:pPr lvl="1"/>
            <a:r>
              <a:rPr lang="fr-CA" sz="2400" b="0" i="0" strike="noStrike" cap="none" spc="0" baseline="0">
                <a:solidFill>
                  <a:srgbClr val="000000"/>
                </a:solidFill>
                <a:effectLst/>
                <a:latin typeface="Calibri"/>
                <a:ea typeface="Calibri"/>
                <a:cs typeface="Calibri"/>
              </a:rPr>
              <a:t>Perte progressive de la fonction rénale</a:t>
            </a:r>
          </a:p>
          <a:p>
            <a:pPr lvl="1"/>
            <a:r>
              <a:rPr lang="fr-CA" sz="2400" b="0" i="0" strike="noStrike" cap="none" spc="0" baseline="0">
                <a:solidFill>
                  <a:srgbClr val="000000"/>
                </a:solidFill>
                <a:effectLst/>
                <a:latin typeface="Calibri"/>
                <a:ea typeface="Calibri"/>
                <a:cs typeface="Calibri"/>
              </a:rPr>
              <a:t>Œdème pulmonaire aigu</a:t>
            </a:r>
          </a:p>
          <a:p>
            <a:pPr algn="l"/>
            <a:r>
              <a:rPr lang="fr-CA" sz="2800" b="1" i="0" strike="noStrike" cap="none" spc="0" baseline="0">
                <a:solidFill>
                  <a:srgbClr val="000000"/>
                </a:solidFill>
                <a:effectLst/>
                <a:latin typeface="Calibri"/>
                <a:ea typeface="Calibri"/>
                <a:cs typeface="Calibri"/>
              </a:rPr>
              <a:t>Patients atteints de DFM rénale confirmée </a:t>
            </a:r>
          </a:p>
          <a:p>
            <a:pPr lvl="1"/>
            <a:r>
              <a:rPr lang="fr-CA" sz="2400" b="0" i="0" strike="noStrike" cap="none" spc="0" baseline="0">
                <a:solidFill>
                  <a:srgbClr val="000000"/>
                </a:solidFill>
                <a:effectLst/>
                <a:latin typeface="Calibri"/>
                <a:ea typeface="Calibri"/>
                <a:cs typeface="Calibri"/>
              </a:rPr>
              <a:t>Orienter le patient vers un spécialiste de l’hypertension.</a:t>
            </a:r>
            <a:endParaRPr lang="en-CA"/>
          </a:p>
        </p:txBody>
      </p:sp>
      <p:sp>
        <p:nvSpPr>
          <p:cNvPr id="7" name="TextBox 6">
            <a:extLst>
              <a:ext uri="{FF2B5EF4-FFF2-40B4-BE49-F238E27FC236}">
                <a16:creationId xmlns:a16="http://schemas.microsoft.com/office/drawing/2014/main" id="{9C3E2B8E-F2C7-46AA-801D-B7482F186ADB}"/>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3628130181"/>
      </p:ext>
    </p:extLst>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784736-1A63-4C35-BD40-D3AD9BDE01B2}"/>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Hypertension endocrinienne </a:t>
            </a:r>
          </a:p>
        </p:txBody>
      </p:sp>
      <p:sp>
        <p:nvSpPr>
          <p:cNvPr id="3" name="Content Placeholder 2">
            <a:extLst>
              <a:ext uri="{FF2B5EF4-FFF2-40B4-BE49-F238E27FC236}">
                <a16:creationId xmlns:a16="http://schemas.microsoft.com/office/drawing/2014/main" id="{DB77E7D1-0610-4A3D-B4E8-894CEDB4F011}"/>
              </a:ext>
            </a:extLst>
          </p:cNvPr>
          <p:cNvSpPr>
            <a:spLocks noGrp="1"/>
          </p:cNvSpPr>
          <p:nvPr>
            <p:ph idx="1"/>
            <p:custDataLst>
              <p:tags r:id="rId3"/>
            </p:custDataLst>
          </p:nvPr>
        </p:nvSpPr>
        <p:spPr/>
        <p:txBody>
          <a:bodyPr/>
          <a:lstStyle/>
          <a:p>
            <a:r>
              <a:rPr lang="fr-CA" sz="2800" b="0" i="0" strike="noStrike" cap="none" spc="0" baseline="0">
                <a:solidFill>
                  <a:srgbClr val="000000"/>
                </a:solidFill>
                <a:effectLst/>
                <a:latin typeface="Calibri"/>
                <a:ea typeface="Calibri"/>
                <a:cs typeface="Calibri"/>
              </a:rPr>
              <a:t>Évaluation de l’hypertension endocrinienne</a:t>
            </a:r>
          </a:p>
          <a:p>
            <a:pPr lvl="1"/>
            <a:r>
              <a:rPr lang="fr-CA" sz="2400" b="0" i="0" strike="noStrike" cap="none" spc="0" baseline="0">
                <a:solidFill>
                  <a:srgbClr val="000000"/>
                </a:solidFill>
                <a:effectLst/>
                <a:latin typeface="Calibri"/>
                <a:ea typeface="Calibri"/>
                <a:cs typeface="Calibri"/>
              </a:rPr>
              <a:t>Aldostéronisme primitif : dépistage et diagnostic</a:t>
            </a:r>
          </a:p>
          <a:p>
            <a:pPr lvl="1"/>
            <a:r>
              <a:rPr lang="fr-CA" sz="2400" b="0" i="0" strike="noStrike" cap="none" spc="0" baseline="0">
                <a:solidFill>
                  <a:srgbClr val="000000"/>
                </a:solidFill>
                <a:effectLst/>
                <a:latin typeface="Calibri"/>
                <a:ea typeface="Calibri"/>
                <a:cs typeface="Calibri"/>
              </a:rPr>
              <a:t>Phéochromocytome et paragangliome : dépistage et diagnostic</a:t>
            </a:r>
          </a:p>
          <a:p>
            <a:r>
              <a:rPr lang="fr-CA" sz="2800" b="0" i="0" strike="noStrike" cap="none" spc="0" baseline="0">
                <a:solidFill>
                  <a:srgbClr val="000000"/>
                </a:solidFill>
                <a:effectLst/>
                <a:latin typeface="Calibri"/>
                <a:ea typeface="Calibri"/>
                <a:cs typeface="Calibri"/>
              </a:rPr>
              <a:t>Traitement de l’hypertension secondaire en raison de causes endocriniennes</a:t>
            </a:r>
          </a:p>
          <a:p>
            <a:pPr marL="457200" lvl="1" indent="0">
              <a:buNone/>
            </a:pPr>
            <a:endParaRPr lang="en-CA"/>
          </a:p>
        </p:txBody>
      </p:sp>
      <p:sp>
        <p:nvSpPr>
          <p:cNvPr id="4" name="Rectangle: Rounded Corners 3">
            <a:extLst>
              <a:ext uri="{FF2B5EF4-FFF2-40B4-BE49-F238E27FC236}">
                <a16:creationId xmlns:a16="http://schemas.microsoft.com/office/drawing/2014/main" id="{D5706A62-E3CC-473C-84C3-29F5D267FAEA}"/>
              </a:ext>
            </a:extLst>
          </p:cNvPr>
          <p:cNvSpPr/>
          <p:nvPr>
            <p:custDataLst>
              <p:tags r:id="rId4"/>
            </p:custDataLst>
          </p:nvPr>
        </p:nvSpPr>
        <p:spPr>
          <a:xfrm>
            <a:off x="676459" y="5209130"/>
            <a:ext cx="10760424" cy="1102770"/>
          </a:xfrm>
          <a:prstGeom prst="roundRect">
            <a:avLst/>
          </a:prstGeom>
          <a:solidFill>
            <a:srgbClr val="AD1F2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0" i="0" strike="noStrike" cap="none" spc="0" baseline="0">
                <a:solidFill>
                  <a:srgbClr val="FFFFFF"/>
                </a:solidFill>
                <a:effectLst/>
                <a:latin typeface="Calibri"/>
                <a:ea typeface="Calibri"/>
                <a:cs typeface="Calibri"/>
              </a:rPr>
              <a:t>L’évaluation et la prise en charge de l’hypertension endocrinienne sont passées en revue dans les lignes directrices 2020 d’Hypertension Canada (tableaux 13 et 14)</a:t>
            </a:r>
          </a:p>
        </p:txBody>
      </p:sp>
      <p:sp>
        <p:nvSpPr>
          <p:cNvPr id="5" name="TextBox 4">
            <a:extLst>
              <a:ext uri="{FF2B5EF4-FFF2-40B4-BE49-F238E27FC236}">
                <a16:creationId xmlns:a16="http://schemas.microsoft.com/office/drawing/2014/main" id="{D63DA458-C2E1-4556-BA7E-F8F3FDE012D9}"/>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159616349"/>
      </p:ext>
    </p:extLst>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8CC5FB-7FFD-416E-9C2D-3247688F2110}"/>
              </a:ext>
            </a:extLst>
          </p:cNvPr>
          <p:cNvSpPr>
            <a:spLocks noGrp="1"/>
          </p:cNvSpPr>
          <p:nvPr>
            <p:ph type="title"/>
            <p:custDataLst>
              <p:tags r:id="rId2"/>
            </p:custDataLst>
          </p:nvPr>
        </p:nvSpPr>
        <p:spPr/>
        <p:txBody>
          <a:bodyPr/>
          <a:lstStyle/>
          <a:p>
            <a:r>
              <a:rPr lang="fr-CA" sz="6000" b="0" i="0" strike="noStrike" cap="none" spc="0" baseline="0">
                <a:solidFill>
                  <a:srgbClr val="000000"/>
                </a:solidFill>
                <a:effectLst/>
                <a:latin typeface="Calibri Light"/>
                <a:ea typeface="Calibri Light"/>
                <a:cs typeface="Calibri Light"/>
              </a:rPr>
              <a:t>6. Prestation des soins </a:t>
            </a:r>
          </a:p>
        </p:txBody>
      </p:sp>
      <p:sp>
        <p:nvSpPr>
          <p:cNvPr id="5" name="Text Placeholder 4">
            <a:extLst>
              <a:ext uri="{FF2B5EF4-FFF2-40B4-BE49-F238E27FC236}">
                <a16:creationId xmlns:a16="http://schemas.microsoft.com/office/drawing/2014/main" id="{DEDCFAAA-EB3A-4CE7-9AE4-5659CF95BED3}"/>
              </a:ext>
            </a:extLst>
          </p:cNvPr>
          <p:cNvSpPr>
            <a:spLocks noGrp="1"/>
          </p:cNvSpPr>
          <p:nvPr>
            <p:ph type="body" idx="1"/>
            <p:custDataLst>
              <p:tags r:id="rId3"/>
            </p:custDataLst>
          </p:nvPr>
        </p:nvSpPr>
        <p:spPr/>
        <p:txBody>
          <a:bodyPr/>
          <a:lstStyle/>
          <a:p>
            <a:endParaRPr lang="en-CA"/>
          </a:p>
        </p:txBody>
      </p:sp>
    </p:spTree>
    <p:custDataLst>
      <p:tags r:id="rId1"/>
    </p:custDataLst>
    <p:extLst>
      <p:ext uri="{BB962C8B-B14F-4D97-AF65-F5344CB8AC3E}">
        <p14:creationId xmlns:p14="http://schemas.microsoft.com/office/powerpoint/2010/main" val="2652590859"/>
      </p:ext>
    </p:extLst>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30475A6-D9D3-407A-8864-FFD6F3256A88}"/>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Points saillants </a:t>
            </a:r>
          </a:p>
        </p:txBody>
      </p:sp>
      <p:sp>
        <p:nvSpPr>
          <p:cNvPr id="5" name="Content Placeholder 4">
            <a:extLst>
              <a:ext uri="{FF2B5EF4-FFF2-40B4-BE49-F238E27FC236}">
                <a16:creationId xmlns:a16="http://schemas.microsoft.com/office/drawing/2014/main" id="{FB6B75AF-A6AB-496B-9E60-13BF6A2DB29C}"/>
              </a:ext>
            </a:extLst>
          </p:cNvPr>
          <p:cNvSpPr>
            <a:spLocks noGrp="1"/>
          </p:cNvSpPr>
          <p:nvPr>
            <p:ph idx="1"/>
            <p:custDataLst>
              <p:tags r:id="rId3"/>
            </p:custDataLst>
          </p:nvPr>
        </p:nvSpPr>
        <p:spPr/>
        <p:txBody>
          <a:bodyPr/>
          <a:lstStyle/>
          <a:p>
            <a:pPr marL="514350" indent="-514350">
              <a:buFont typeface="+mj-lt"/>
              <a:buAutoNum type="arabicPeriod"/>
            </a:pPr>
            <a:r>
              <a:rPr lang="fr-CA" sz="2800" b="0" i="0" strike="noStrike" cap="none" spc="0" baseline="0">
                <a:solidFill>
                  <a:srgbClr val="000000"/>
                </a:solidFill>
                <a:effectLst/>
                <a:latin typeface="Calibri"/>
                <a:ea typeface="Calibri"/>
                <a:cs typeface="Calibri"/>
              </a:rPr>
              <a:t>Le recours à des interventions de santé en ligne peut être utilisé comme moyen d’améliorer la prise en charge de l’hypertension, de réduire le risque de maladies cardiovasculaires et d’améliorer la santé et le bien-être.</a:t>
            </a:r>
            <a:endParaRPr lang="en-CA"/>
          </a:p>
        </p:txBody>
      </p:sp>
      <p:sp>
        <p:nvSpPr>
          <p:cNvPr id="6" name="TextBox 5">
            <a:extLst>
              <a:ext uri="{FF2B5EF4-FFF2-40B4-BE49-F238E27FC236}">
                <a16:creationId xmlns:a16="http://schemas.microsoft.com/office/drawing/2014/main" id="{C48FF2D7-C0F4-4DE4-92A2-89CB4811E3F6}"/>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6" history="0"/>
              </a:rPr>
              <a:t>10.1016/j.cjca.2020.02.086</a:t>
            </a:r>
            <a:endParaRPr lang="en-CA" sz="1050">
              <a:effectLst/>
            </a:endParaRPr>
          </a:p>
        </p:txBody>
      </p:sp>
    </p:spTree>
    <p:custDataLst>
      <p:tags r:id="rId1"/>
    </p:custDataLst>
    <p:extLst>
      <p:ext uri="{BB962C8B-B14F-4D97-AF65-F5344CB8AC3E}">
        <p14:creationId xmlns:p14="http://schemas.microsoft.com/office/powerpoint/2010/main" val="692493029"/>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04C5BC-0F1C-4A82-A6D6-ECD899293C03}"/>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Stratégies pour améliorer l’observance thérapeutique</a:t>
            </a:r>
            <a:endParaRPr lang="en-CA"/>
          </a:p>
        </p:txBody>
      </p:sp>
      <p:sp>
        <p:nvSpPr>
          <p:cNvPr id="3" name="Content Placeholder 2">
            <a:extLst>
              <a:ext uri="{FF2B5EF4-FFF2-40B4-BE49-F238E27FC236}">
                <a16:creationId xmlns:a16="http://schemas.microsoft.com/office/drawing/2014/main" id="{0B446288-B712-46A0-88B9-49880A0E9372}"/>
              </a:ext>
            </a:extLst>
          </p:cNvPr>
          <p:cNvSpPr>
            <a:spLocks noGrp="1"/>
          </p:cNvSpPr>
          <p:nvPr>
            <p:ph idx="1"/>
            <p:custDataLst>
              <p:tags r:id="rId3"/>
            </p:custDataLst>
          </p:nvPr>
        </p:nvSpPr>
        <p:spPr>
          <a:xfrm>
            <a:off x="635000" y="1581028"/>
            <a:ext cx="11049000" cy="4695886"/>
          </a:xfrm>
        </p:spPr>
        <p:txBody>
          <a:bodyPr>
            <a:normAutofit fontScale="87500" lnSpcReduction="10000"/>
          </a:bodyPr>
          <a:lstStyle/>
          <a:p>
            <a:r>
              <a:rPr lang="fr-CA" sz="1900" b="0" i="0" strike="noStrike" cap="none" spc="0" baseline="0" dirty="0">
                <a:solidFill>
                  <a:srgbClr val="000000"/>
                </a:solidFill>
                <a:effectLst/>
                <a:latin typeface="Calibri"/>
                <a:ea typeface="Calibri"/>
                <a:cs typeface="Calibri"/>
              </a:rPr>
              <a:t>Adaptation de la prise de comprimés aux habitudes quotidiennes du patient. </a:t>
            </a:r>
          </a:p>
          <a:p>
            <a:r>
              <a:rPr lang="fr-CA" sz="1900" b="0" i="0" strike="noStrike" cap="none" spc="0" baseline="0" dirty="0">
                <a:solidFill>
                  <a:srgbClr val="000000"/>
                </a:solidFill>
                <a:effectLst/>
                <a:latin typeface="Calibri"/>
                <a:ea typeface="Calibri"/>
                <a:cs typeface="Calibri"/>
              </a:rPr>
              <a:t>Simplification des schémas thérapeutiques en intégrant une administration une fois par jour. </a:t>
            </a:r>
          </a:p>
          <a:p>
            <a:r>
              <a:rPr lang="fr-CA" sz="1900" b="0" i="0" strike="noStrike" cap="none" spc="0" baseline="0" dirty="0">
                <a:solidFill>
                  <a:srgbClr val="000000"/>
                </a:solidFill>
                <a:effectLst/>
                <a:latin typeface="Calibri"/>
                <a:ea typeface="Calibri"/>
                <a:cs typeface="Calibri"/>
              </a:rPr>
              <a:t>Remplacement des associations comprenant plusieurs médicaments antihypertenseurs par des associations en </a:t>
            </a:r>
            <a:r>
              <a:rPr lang="fr-CA" sz="1900" b="0" i="0" strike="noStrike" cap="none" spc="0" baseline="0" dirty="0" err="1">
                <a:solidFill>
                  <a:srgbClr val="000000"/>
                </a:solidFill>
                <a:effectLst/>
                <a:latin typeface="Calibri"/>
                <a:ea typeface="Calibri"/>
                <a:cs typeface="Calibri"/>
              </a:rPr>
              <a:t>monocomprimé</a:t>
            </a:r>
            <a:r>
              <a:rPr lang="fr-CA" sz="1900" b="0" i="0" strike="noStrike" cap="none" spc="0" baseline="0" dirty="0">
                <a:solidFill>
                  <a:srgbClr val="000000"/>
                </a:solidFill>
                <a:effectLst/>
                <a:latin typeface="Calibri"/>
                <a:ea typeface="Calibri"/>
                <a:cs typeface="Calibri"/>
              </a:rPr>
              <a:t>. </a:t>
            </a:r>
          </a:p>
          <a:p>
            <a:r>
              <a:rPr lang="fr-CA" sz="1900" b="0" i="0" strike="noStrike" cap="none" spc="0" baseline="0" dirty="0">
                <a:solidFill>
                  <a:srgbClr val="000000"/>
                </a:solidFill>
                <a:effectLst/>
                <a:latin typeface="Calibri"/>
                <a:ea typeface="Calibri"/>
                <a:cs typeface="Calibri"/>
              </a:rPr>
              <a:t>Utilisation d’emballages unitaires (de plusieurs médicaments à prendre ensemble). </a:t>
            </a:r>
          </a:p>
          <a:p>
            <a:r>
              <a:rPr lang="fr-CA" sz="1900" b="0" i="0" strike="noStrike" cap="none" spc="0" baseline="0" dirty="0">
                <a:solidFill>
                  <a:srgbClr val="000000"/>
                </a:solidFill>
                <a:effectLst/>
                <a:latin typeface="Calibri"/>
                <a:ea typeface="Calibri"/>
                <a:cs typeface="Calibri"/>
              </a:rPr>
              <a:t>Utilisation d’une approche d’équipe multidisciplinaire pour améliorer l’observance d’une ordonnance d’antihypertenseurs.</a:t>
            </a:r>
          </a:p>
          <a:p>
            <a:r>
              <a:rPr lang="fr-CA" sz="1900" b="0" i="0" strike="noStrike" cap="none" spc="0" baseline="0" dirty="0">
                <a:solidFill>
                  <a:srgbClr val="000000"/>
                </a:solidFill>
                <a:effectLst/>
                <a:latin typeface="Calibri"/>
                <a:ea typeface="Calibri"/>
                <a:cs typeface="Calibri"/>
              </a:rPr>
              <a:t>Soutien offert à vos patients pour qu’ils participent davantage à leur traitement en :</a:t>
            </a:r>
          </a:p>
          <a:p>
            <a:pPr lvl="1"/>
            <a:r>
              <a:rPr lang="fr-CA" sz="1500" b="0" i="0" strike="noStrike" cap="none" spc="0" baseline="0" dirty="0">
                <a:solidFill>
                  <a:srgbClr val="000000"/>
                </a:solidFill>
                <a:effectLst/>
                <a:latin typeface="Calibri"/>
                <a:ea typeface="Calibri"/>
                <a:cs typeface="Calibri"/>
              </a:rPr>
              <a:t>favorisant une plus grande responsabilité/autonomie des patients à surveiller leur pression artérielle et à ajuster leurs prescriptions;</a:t>
            </a:r>
          </a:p>
          <a:p>
            <a:pPr lvl="1"/>
            <a:r>
              <a:rPr lang="fr-CA" sz="1500" b="0" i="0" strike="noStrike" cap="none" spc="0" baseline="0" dirty="0">
                <a:solidFill>
                  <a:srgbClr val="000000"/>
                </a:solidFill>
                <a:effectLst/>
                <a:latin typeface="Calibri"/>
                <a:ea typeface="Calibri"/>
                <a:cs typeface="Calibri"/>
              </a:rPr>
              <a:t>informant les patients et leur famille au sujet de leur maladie et de leurs schémas thérapeutiques.</a:t>
            </a:r>
          </a:p>
          <a:p>
            <a:r>
              <a:rPr lang="fr-CA" sz="1900" b="0" i="0" strike="noStrike" cap="none" spc="0" baseline="0" dirty="0">
                <a:solidFill>
                  <a:srgbClr val="000000"/>
                </a:solidFill>
                <a:effectLst/>
                <a:latin typeface="Calibri"/>
                <a:ea typeface="Calibri"/>
                <a:cs typeface="Calibri"/>
              </a:rPr>
              <a:t>Amélioration de votre prise en charge en clinique et au-delà par ce qui suit :</a:t>
            </a:r>
          </a:p>
          <a:p>
            <a:pPr lvl="1"/>
            <a:r>
              <a:rPr lang="fr-CA" sz="1500" b="0" i="0" strike="noStrike" cap="none" spc="0" baseline="0" dirty="0">
                <a:solidFill>
                  <a:srgbClr val="000000"/>
                </a:solidFill>
                <a:effectLst/>
                <a:latin typeface="Calibri"/>
                <a:ea typeface="Calibri"/>
                <a:cs typeface="Calibri"/>
              </a:rPr>
              <a:t>Chez les patients hypertendus qui n’atteignent pas les valeurs cibles, il faut passer en revue toutes les recommandations relatives à l’observance de comportements liés à la santé (y compris l’utilisation de médicaments sur ordonnance) avant d’envisager un ajustement du traitement.</a:t>
            </a:r>
          </a:p>
          <a:p>
            <a:pPr lvl="1"/>
            <a:r>
              <a:rPr lang="fr-CA" sz="1500" b="0" i="0" strike="noStrike" cap="none" spc="0" baseline="0" dirty="0">
                <a:solidFill>
                  <a:srgbClr val="000000"/>
                </a:solidFill>
                <a:effectLst/>
                <a:latin typeface="Calibri"/>
                <a:ea typeface="Calibri"/>
                <a:cs typeface="Calibri"/>
              </a:rPr>
              <a:t>En encourageant l’observance thérapeutique en utilisant des contacts hors de la clinique (par téléphone ou par la poste), en particulier au cours des trois premiers mois de traitement</a:t>
            </a:r>
          </a:p>
          <a:p>
            <a:pPr lvl="1"/>
            <a:r>
              <a:rPr lang="fr-CA" sz="1500" b="0" i="0" strike="noStrike" cap="none" spc="0" baseline="0" dirty="0">
                <a:solidFill>
                  <a:srgbClr val="000000"/>
                </a:solidFill>
                <a:effectLst/>
                <a:latin typeface="Calibri"/>
                <a:ea typeface="Calibri"/>
                <a:cs typeface="Calibri"/>
              </a:rPr>
              <a:t>En coordonnant avec les pharmaciens et les aidants sur le lieu de travail pour améliorer la surveillance de l’observance des ordonnances pharmacologiques et de la modification des comportements liés à la santé.</a:t>
            </a:r>
          </a:p>
          <a:p>
            <a:pPr lvl="1"/>
            <a:r>
              <a:rPr lang="fr-CA" sz="1500" b="0" i="0" strike="noStrike" cap="none" spc="0" baseline="0" dirty="0">
                <a:solidFill>
                  <a:srgbClr val="000000"/>
                </a:solidFill>
                <a:effectLst/>
                <a:latin typeface="Calibri"/>
                <a:ea typeface="Calibri"/>
                <a:cs typeface="Calibri"/>
              </a:rPr>
              <a:t>En utilisant des outils électroniques d’aide à l’observance thérapeutique.</a:t>
            </a:r>
            <a:endParaRPr lang="en-CA" sz="1600" dirty="0"/>
          </a:p>
        </p:txBody>
      </p:sp>
      <p:sp>
        <p:nvSpPr>
          <p:cNvPr id="4" name="TextBox 3">
            <a:extLst>
              <a:ext uri="{FF2B5EF4-FFF2-40B4-BE49-F238E27FC236}">
                <a16:creationId xmlns:a16="http://schemas.microsoft.com/office/drawing/2014/main" id="{240568CF-BDE6-4DB9-9C0D-C27B5E34032F}"/>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7" history="0"/>
              </a:rPr>
              <a:t>10.1016/j.cjca.2020.02.086</a:t>
            </a:r>
            <a:endParaRPr lang="en-CA" sz="1050">
              <a:effectLst/>
            </a:endParaRPr>
          </a:p>
        </p:txBody>
      </p:sp>
    </p:spTree>
    <p:custDataLst>
      <p:tags r:id="rId1"/>
    </p:custDataLst>
    <p:extLst>
      <p:ext uri="{BB962C8B-B14F-4D97-AF65-F5344CB8AC3E}">
        <p14:creationId xmlns:p14="http://schemas.microsoft.com/office/powerpoint/2010/main" val="3151598272"/>
      </p:ext>
    </p:extLst>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8CC5FB-7FFD-416E-9C2D-3247688F2110}"/>
              </a:ext>
            </a:extLst>
          </p:cNvPr>
          <p:cNvSpPr>
            <a:spLocks noGrp="1"/>
          </p:cNvSpPr>
          <p:nvPr>
            <p:ph type="title"/>
            <p:custDataLst>
              <p:tags r:id="rId2"/>
            </p:custDataLst>
          </p:nvPr>
        </p:nvSpPr>
        <p:spPr/>
        <p:txBody>
          <a:bodyPr/>
          <a:lstStyle/>
          <a:p>
            <a:r>
              <a:rPr lang="fr-CA" sz="6000" b="0" i="0" strike="noStrike" cap="none" spc="0" baseline="0">
                <a:solidFill>
                  <a:srgbClr val="000000"/>
                </a:solidFill>
                <a:effectLst/>
                <a:latin typeface="Calibri Light"/>
                <a:ea typeface="Calibri Light"/>
                <a:cs typeface="Calibri Light"/>
              </a:rPr>
              <a:t>7. Populations particulières </a:t>
            </a:r>
          </a:p>
        </p:txBody>
      </p:sp>
      <p:sp>
        <p:nvSpPr>
          <p:cNvPr id="5" name="Text Placeholder 4">
            <a:extLst>
              <a:ext uri="{FF2B5EF4-FFF2-40B4-BE49-F238E27FC236}">
                <a16:creationId xmlns:a16="http://schemas.microsoft.com/office/drawing/2014/main" id="{DEDCFAAA-EB3A-4CE7-9AE4-5659CF95BED3}"/>
              </a:ext>
            </a:extLst>
          </p:cNvPr>
          <p:cNvSpPr>
            <a:spLocks noGrp="1"/>
          </p:cNvSpPr>
          <p:nvPr>
            <p:ph type="body" idx="1"/>
            <p:custDataLst>
              <p:tags r:id="rId3"/>
            </p:custDataLst>
          </p:nvPr>
        </p:nvSpPr>
        <p:spPr/>
        <p:txBody>
          <a:bodyPr/>
          <a:lstStyle/>
          <a:p>
            <a:endParaRPr lang="en-CA"/>
          </a:p>
        </p:txBody>
      </p:sp>
    </p:spTree>
    <p:custDataLst>
      <p:tags r:id="rId1"/>
    </p:custDataLst>
    <p:extLst>
      <p:ext uri="{BB962C8B-B14F-4D97-AF65-F5344CB8AC3E}">
        <p14:creationId xmlns:p14="http://schemas.microsoft.com/office/powerpoint/2010/main" val="1998255988"/>
      </p:ext>
    </p:extLst>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A7443B-2F77-4FD8-9F63-FB1A018CA70D}"/>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Points saillants relatifs à l’hypertension et à la pédiatrie </a:t>
            </a:r>
          </a:p>
        </p:txBody>
      </p:sp>
      <p:sp>
        <p:nvSpPr>
          <p:cNvPr id="5" name="Content Placeholder 4">
            <a:extLst>
              <a:ext uri="{FF2B5EF4-FFF2-40B4-BE49-F238E27FC236}">
                <a16:creationId xmlns:a16="http://schemas.microsoft.com/office/drawing/2014/main" id="{3019DC3C-169A-469D-BA79-D8D6AF665388}"/>
              </a:ext>
            </a:extLst>
          </p:cNvPr>
          <p:cNvSpPr>
            <a:spLocks noGrp="1"/>
          </p:cNvSpPr>
          <p:nvPr>
            <p:ph idx="1"/>
            <p:custDataLst>
              <p:tags r:id="rId3"/>
            </p:custDataLst>
          </p:nvPr>
        </p:nvSpPr>
        <p:spPr/>
        <p:txBody>
          <a:bodyPr>
            <a:normAutofit fontScale="85000" lnSpcReduction="10000"/>
          </a:bodyPr>
          <a:lstStyle/>
          <a:p>
            <a:pPr marL="514350" indent="-514350">
              <a:buFont typeface="+mj-lt"/>
              <a:buAutoNum type="arabicPeriod"/>
            </a:pPr>
            <a:r>
              <a:rPr lang="fr-CA" sz="1800" b="0" i="0" strike="noStrike" cap="none" spc="0" baseline="0">
                <a:solidFill>
                  <a:srgbClr val="000000"/>
                </a:solidFill>
                <a:effectLst/>
                <a:latin typeface="Calibri"/>
                <a:ea typeface="Calibri"/>
                <a:cs typeface="Calibri"/>
              </a:rPr>
              <a:t>La PA doit être mesurée régulièrement chez les enfants âgés de trois ans ou plus; la méthode auscultation est la norme de référence en vigueur.</a:t>
            </a:r>
          </a:p>
          <a:p>
            <a:pPr marL="514350" indent="-514350">
              <a:buFont typeface="+mj-lt"/>
              <a:buAutoNum type="arabicPeriod"/>
            </a:pPr>
            <a:r>
              <a:rPr lang="fr-CA" sz="1800" b="0" i="0" strike="noStrike" cap="none" spc="0" baseline="0">
                <a:solidFill>
                  <a:srgbClr val="000000"/>
                </a:solidFill>
                <a:effectLst/>
                <a:latin typeface="Calibri"/>
                <a:ea typeface="Calibri"/>
                <a:cs typeface="Calibri"/>
              </a:rPr>
              <a:t>Des seuils diagnostiques simplifiés peuvent être utilisés pour diagnostiquer l’hypertension chez les enfants et les adolescents.</a:t>
            </a:r>
          </a:p>
          <a:p>
            <a:pPr marL="514350" indent="-514350">
              <a:buFont typeface="+mj-lt"/>
              <a:buAutoNum type="arabicPeriod"/>
            </a:pPr>
            <a:r>
              <a:rPr lang="fr-CA" sz="1800" b="0" i="0" strike="noStrike" cap="none" spc="0" baseline="0">
                <a:solidFill>
                  <a:srgbClr val="000000"/>
                </a:solidFill>
                <a:effectLst/>
                <a:latin typeface="Calibri"/>
                <a:ea typeface="Calibri"/>
                <a:cs typeface="Calibri"/>
              </a:rPr>
              <a:t> Si les lectures de PA en clinique sont élevées, le MAPA est recommandé à l’aide d’appareils indépendants reconnus exacts chez les enfants et interprétés avec les données normatives pédiatriques appropriées.</a:t>
            </a:r>
          </a:p>
          <a:p>
            <a:pPr marL="514350" indent="-514350">
              <a:buFont typeface="+mj-lt"/>
              <a:buAutoNum type="arabicPeriod"/>
            </a:pPr>
            <a:r>
              <a:rPr lang="fr-CA" sz="1800" b="0" i="0" strike="noStrike" cap="none" spc="0" baseline="0">
                <a:solidFill>
                  <a:srgbClr val="000000"/>
                </a:solidFill>
                <a:effectLst/>
                <a:latin typeface="Calibri"/>
                <a:ea typeface="Calibri"/>
                <a:cs typeface="Calibri"/>
              </a:rPr>
              <a:t>Chez les enfants présentant une hypertension confirmée, une évaluation échocardiographique de routine doit être effectuée et les facteurs de risque de maladie cardiovasculaire doivent être évalués à l’aide d’examens de laboratoire courants. </a:t>
            </a:r>
          </a:p>
          <a:p>
            <a:pPr marL="514350" indent="-514350">
              <a:buFont typeface="+mj-lt"/>
              <a:buAutoNum type="arabicPeriod"/>
            </a:pPr>
            <a:r>
              <a:rPr lang="fr-CA" sz="1800" b="0" i="0" strike="noStrike" cap="none" spc="0" baseline="0">
                <a:solidFill>
                  <a:srgbClr val="000000"/>
                </a:solidFill>
                <a:effectLst/>
                <a:latin typeface="Calibri"/>
                <a:ea typeface="Calibri"/>
                <a:cs typeface="Calibri"/>
              </a:rPr>
              <a:t>La prise en charge des comportements liés à la santé doit viser un poids corporel sain grâce à une approche complète qui comprend une éducation nutritionnelle et une activité physique accrue.</a:t>
            </a:r>
          </a:p>
          <a:p>
            <a:pPr marL="514350" indent="-514350">
              <a:buFont typeface="+mj-lt"/>
              <a:buAutoNum type="arabicPeriod"/>
            </a:pPr>
            <a:r>
              <a:rPr lang="fr-CA" sz="1800" b="0" i="0" strike="noStrike" cap="none" spc="0" baseline="0">
                <a:solidFill>
                  <a:srgbClr val="000000"/>
                </a:solidFill>
                <a:effectLst/>
                <a:latin typeface="Calibri"/>
                <a:ea typeface="Calibri"/>
                <a:cs typeface="Calibri"/>
              </a:rPr>
              <a:t>L’hypertension secondaire doit être écartée avant l’instauration d’un traitement pharmacologique chez les enfants atteints d’hypertension symptomatique, de lésions des organes cibles, de comorbidités, d’hypertension persistante ou de stade 2.</a:t>
            </a:r>
          </a:p>
          <a:p>
            <a:pPr marL="514350" indent="-514350">
              <a:buFont typeface="+mj-lt"/>
              <a:buAutoNum type="arabicPeriod"/>
            </a:pPr>
            <a:r>
              <a:rPr lang="fr-CA" sz="1800" b="0" i="0" strike="noStrike" cap="none" spc="0" baseline="0">
                <a:solidFill>
                  <a:srgbClr val="000000"/>
                </a:solidFill>
                <a:effectLst/>
                <a:latin typeface="Calibri"/>
                <a:ea typeface="Calibri"/>
                <a:cs typeface="Calibri"/>
              </a:rPr>
              <a:t>Le traitement initial doit être administré en monothérapie, avec un IECA ou un ARA (et non en première intention chez les enfants noirs) ou avec un IC dihydropyridinique à action prolongée.</a:t>
            </a:r>
          </a:p>
          <a:p>
            <a:pPr marL="514350" indent="-514350">
              <a:buFont typeface="+mj-lt"/>
              <a:buAutoNum type="arabicPeriod"/>
            </a:pPr>
            <a:r>
              <a:rPr lang="fr-CA" sz="1800" b="0" i="0" strike="noStrike" cap="none" spc="0" baseline="0">
                <a:solidFill>
                  <a:srgbClr val="000000"/>
                </a:solidFill>
                <a:effectLst/>
                <a:latin typeface="Calibri"/>
                <a:ea typeface="Calibri"/>
                <a:cs typeface="Calibri"/>
              </a:rPr>
              <a:t>L’objectif du traitement est une PA systolique et diastolique et/ou une MAPA &lt; 95</a:t>
            </a:r>
            <a:r>
              <a:rPr lang="fr-CA" sz="1800" b="0" i="0" strike="noStrike" cap="none" spc="0" baseline="30000">
                <a:solidFill>
                  <a:srgbClr val="000000"/>
                </a:solidFill>
                <a:effectLst/>
                <a:latin typeface="Calibri"/>
                <a:ea typeface="Calibri"/>
                <a:cs typeface="Calibri"/>
              </a:rPr>
              <a:t>e</a:t>
            </a:r>
            <a:r>
              <a:rPr lang="fr-CA" sz="1800" b="0" i="0" strike="noStrike" cap="none" spc="0" baseline="0">
                <a:solidFill>
                  <a:srgbClr val="000000"/>
                </a:solidFill>
                <a:effectLst/>
                <a:latin typeface="Calibri"/>
                <a:ea typeface="Calibri"/>
                <a:cs typeface="Calibri"/>
              </a:rPr>
              <a:t> ou &lt; 90</a:t>
            </a:r>
            <a:r>
              <a:rPr lang="fr-CA" sz="1800" b="0" i="0" strike="noStrike" cap="none" spc="0" baseline="30000">
                <a:solidFill>
                  <a:srgbClr val="000000"/>
                </a:solidFill>
                <a:effectLst/>
                <a:latin typeface="Calibri"/>
                <a:ea typeface="Calibri"/>
                <a:cs typeface="Calibri"/>
              </a:rPr>
              <a:t>e</a:t>
            </a:r>
            <a:r>
              <a:rPr lang="fr-CA" sz="1800" b="0" i="0" strike="noStrike" cap="none" spc="0" baseline="0">
                <a:solidFill>
                  <a:srgbClr val="000000"/>
                </a:solidFill>
                <a:effectLst/>
                <a:latin typeface="Calibri"/>
                <a:ea typeface="Calibri"/>
                <a:cs typeface="Calibri"/>
              </a:rPr>
              <a:t> percentile chez les enfants présentant des facteurs de risque ou des lésions des organes cibles.</a:t>
            </a:r>
          </a:p>
          <a:p>
            <a:pPr marL="514350" indent="-514350">
              <a:buFont typeface="+mj-lt"/>
              <a:buAutoNum type="arabicPeriod"/>
            </a:pPr>
            <a:r>
              <a:rPr lang="fr-CA" sz="1800" b="0" i="0" strike="noStrike" cap="none" spc="0" baseline="0">
                <a:solidFill>
                  <a:srgbClr val="000000"/>
                </a:solidFill>
                <a:effectLst/>
                <a:latin typeface="Calibri"/>
                <a:ea typeface="Calibri"/>
                <a:cs typeface="Calibri"/>
              </a:rPr>
              <a:t>Les cas complexes doivent être orientés vers un expert en hypertension pédiatrique.</a:t>
            </a:r>
            <a:endParaRPr lang="en-CA"/>
          </a:p>
        </p:txBody>
      </p:sp>
      <p:sp>
        <p:nvSpPr>
          <p:cNvPr id="6" name="TextBox 5">
            <a:extLst>
              <a:ext uri="{FF2B5EF4-FFF2-40B4-BE49-F238E27FC236}">
                <a16:creationId xmlns:a16="http://schemas.microsoft.com/office/drawing/2014/main" id="{86708F3B-CA4F-48AF-A06D-FB2C6AAA5BD2}"/>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6" history="0"/>
              </a:rPr>
              <a:t>10.1016/j.cjca.2020.02.086</a:t>
            </a:r>
            <a:endParaRPr lang="en-CA" sz="1050">
              <a:effectLst/>
            </a:endParaRPr>
          </a:p>
        </p:txBody>
      </p:sp>
    </p:spTree>
    <p:custDataLst>
      <p:tags r:id="rId1"/>
    </p:custDataLst>
    <p:extLst>
      <p:ext uri="{BB962C8B-B14F-4D97-AF65-F5344CB8AC3E}">
        <p14:creationId xmlns:p14="http://schemas.microsoft.com/office/powerpoint/2010/main" val="3922492442"/>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C9EEF-F560-4799-80D5-B736817657F5}"/>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Points saillants sur l’hypertension et la grossesse </a:t>
            </a:r>
          </a:p>
        </p:txBody>
      </p:sp>
      <p:sp>
        <p:nvSpPr>
          <p:cNvPr id="3" name="Content Placeholder 2">
            <a:extLst>
              <a:ext uri="{FF2B5EF4-FFF2-40B4-BE49-F238E27FC236}">
                <a16:creationId xmlns:a16="http://schemas.microsoft.com/office/drawing/2014/main" id="{4CD3C0B9-07F1-4F4B-AB3A-D38D981CB675}"/>
              </a:ext>
            </a:extLst>
          </p:cNvPr>
          <p:cNvSpPr>
            <a:spLocks noGrp="1"/>
          </p:cNvSpPr>
          <p:nvPr>
            <p:ph idx="1"/>
            <p:custDataLst>
              <p:tags r:id="rId3"/>
            </p:custDataLst>
          </p:nvPr>
        </p:nvSpPr>
        <p:spPr/>
        <p:txBody>
          <a:bodyPr>
            <a:normAutofit fontScale="92500" lnSpcReduction="20000"/>
          </a:bodyPr>
          <a:lstStyle/>
          <a:p>
            <a:pPr marL="342900" indent="-342900">
              <a:buFont typeface="+mj-lt"/>
              <a:buAutoNum type="arabicPeriod"/>
            </a:pPr>
            <a:r>
              <a:rPr lang="fr-CA" sz="1700" b="0" i="0" strike="noStrike" cap="none" spc="0" baseline="0">
                <a:solidFill>
                  <a:srgbClr val="000000"/>
                </a:solidFill>
                <a:effectLst/>
                <a:latin typeface="Calibri"/>
                <a:ea typeface="Calibri"/>
                <a:cs typeface="Calibri"/>
              </a:rPr>
              <a:t>Jusqu’à 7 % des grossesses sont compliquées par un trouble hypertensif de la grossesse, et environ 5 % des femmes présentent une hypertension chronique lorsqu’elles deviennent enceintes.</a:t>
            </a:r>
          </a:p>
          <a:p>
            <a:pPr marL="342900" indent="-342900">
              <a:buFont typeface="+mj-lt"/>
              <a:buAutoNum type="arabicPeriod"/>
            </a:pPr>
            <a:r>
              <a:rPr lang="fr-CA" sz="1700" b="0" i="0" strike="noStrike" cap="none" spc="0" baseline="0">
                <a:solidFill>
                  <a:srgbClr val="000000"/>
                </a:solidFill>
                <a:effectLst/>
                <a:latin typeface="Calibri"/>
                <a:ea typeface="Calibri"/>
                <a:cs typeface="Calibri"/>
              </a:rPr>
              <a:t>La prévalence de l’hypertension pendant la grossesse devrait augmenter avec le fait que les femmes deviennent enceintes plus tard dans leur vie reproductive et l’augmentation de la prévalence des comorbidités cardiovasculaires, comme l’augmentation de l’indice de masse corporelle avant la conception et le diabète maternel.</a:t>
            </a:r>
          </a:p>
          <a:p>
            <a:pPr marL="342900" indent="-342900">
              <a:buFont typeface="+mj-lt"/>
              <a:buAutoNum type="arabicPeriod"/>
            </a:pPr>
            <a:r>
              <a:rPr lang="fr-CA" sz="1700" b="0" i="0" strike="noStrike" cap="none" spc="0" baseline="0">
                <a:solidFill>
                  <a:srgbClr val="000000"/>
                </a:solidFill>
                <a:effectLst/>
                <a:latin typeface="Calibri"/>
                <a:ea typeface="Calibri"/>
                <a:cs typeface="Calibri"/>
              </a:rPr>
              <a:t>La possibilité d’une grossesse doit être prise en considération lors de la prise en charge des femmes hypertendues en âge de procréer.</a:t>
            </a:r>
          </a:p>
          <a:p>
            <a:pPr marL="342900" indent="-342900">
              <a:buFont typeface="+mj-lt"/>
              <a:buAutoNum type="arabicPeriod"/>
            </a:pPr>
            <a:r>
              <a:rPr lang="fr-CA" sz="1700" b="0" i="0" strike="noStrike" cap="none" spc="0" baseline="0">
                <a:solidFill>
                  <a:srgbClr val="000000"/>
                </a:solidFill>
                <a:effectLst/>
                <a:latin typeface="Calibri"/>
                <a:ea typeface="Calibri"/>
                <a:cs typeface="Calibri"/>
              </a:rPr>
              <a:t>Des conseils avant la conception devraient être donnés à toutes les femmes hypertendues qui envisagent de devenir enceintes.</a:t>
            </a:r>
          </a:p>
          <a:p>
            <a:pPr marL="342900" indent="-342900">
              <a:buFont typeface="+mj-lt"/>
              <a:buAutoNum type="arabicPeriod"/>
            </a:pPr>
            <a:r>
              <a:rPr lang="fr-CA" sz="1700" b="0" i="0" strike="noStrike" cap="none" spc="0" baseline="0">
                <a:solidFill>
                  <a:srgbClr val="000000"/>
                </a:solidFill>
                <a:effectLst/>
                <a:latin typeface="Calibri"/>
                <a:ea typeface="Calibri"/>
                <a:cs typeface="Calibri"/>
              </a:rPr>
              <a:t>Il faut éviter l’utilisation un IECA et un ARA avant la conception et pendant la grossesse, à moins qu’il n’existe d’indications impératives quant à leur utilisation (c.-à-d. maladie rénale protéinurique).</a:t>
            </a:r>
          </a:p>
          <a:p>
            <a:pPr marL="342900" indent="-342900">
              <a:buFont typeface="+mj-lt"/>
              <a:buAutoNum type="arabicPeriod"/>
            </a:pPr>
            <a:r>
              <a:rPr lang="fr-CA" sz="1700" b="0" i="0" strike="noStrike" cap="none" spc="0" baseline="0">
                <a:solidFill>
                  <a:srgbClr val="000000"/>
                </a:solidFill>
                <a:effectLst/>
                <a:latin typeface="Calibri"/>
                <a:ea typeface="Calibri"/>
                <a:cs typeface="Calibri"/>
              </a:rPr>
              <a:t>L’hypertension pendant la grossesse peut augmenter le risque d’issues maternelles et fœtales défavorables, y compris un risque accru de prééclampsie, de décollement placentaire, de prématurité, de nourrissons de petite taille pour leur âge gestationnel, de mortinaissance ainsi que de lésions rénales et rétiniennes chez la mère, nécessitant généralement la participation d’une équipe pluridisciplinaire, y compris des fournisseurs de soins obstétriques.</a:t>
            </a:r>
          </a:p>
          <a:p>
            <a:pPr marL="342900" indent="-342900">
              <a:buFont typeface="+mj-lt"/>
              <a:buAutoNum type="arabicPeriod"/>
            </a:pPr>
            <a:r>
              <a:rPr lang="fr-CA" sz="1700" b="0" i="0" strike="noStrike" cap="none" spc="0" baseline="0">
                <a:solidFill>
                  <a:srgbClr val="000000"/>
                </a:solidFill>
                <a:effectLst/>
                <a:latin typeface="Calibri"/>
                <a:ea typeface="Calibri"/>
                <a:cs typeface="Calibri"/>
              </a:rPr>
              <a:t>Les femmes hypertendues doivent être prises en charge conformément aux lignes directrices destinées aux adultes hypertendus d’Hypertension Canada, et ce, avant et immédiatement après la grossesse, sauf si elles allaitent. Chez les femmes qui allaitent, seuls certains antihypertenseurs devraient être envisagés, car il a été démontré que leur concentration dans le lait maternel est faible. </a:t>
            </a:r>
          </a:p>
        </p:txBody>
      </p:sp>
      <p:sp>
        <p:nvSpPr>
          <p:cNvPr id="4" name="TextBox 3">
            <a:extLst>
              <a:ext uri="{FF2B5EF4-FFF2-40B4-BE49-F238E27FC236}">
                <a16:creationId xmlns:a16="http://schemas.microsoft.com/office/drawing/2014/main" id="{9E9AF888-6F75-4853-BEDF-31F6BA90C92D}"/>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6" history="0"/>
              </a:rPr>
              <a:t>10.1016/j.cjca.2020.02.086</a:t>
            </a:r>
            <a:endParaRPr lang="en-CA" sz="1050">
              <a:effectLst/>
            </a:endParaRPr>
          </a:p>
        </p:txBody>
      </p:sp>
    </p:spTree>
    <p:custDataLst>
      <p:tags r:id="rId1"/>
    </p:custDataLst>
    <p:extLst>
      <p:ext uri="{BB962C8B-B14F-4D97-AF65-F5344CB8AC3E}">
        <p14:creationId xmlns:p14="http://schemas.microsoft.com/office/powerpoint/2010/main" val="1406075481"/>
      </p:ext>
    </p:extLst>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E85512-D237-4798-B13E-81A291D74824}"/>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Sujets relatifs aux populations particulières </a:t>
            </a:r>
          </a:p>
        </p:txBody>
      </p:sp>
      <p:sp>
        <p:nvSpPr>
          <p:cNvPr id="5" name="Content Placeholder 4">
            <a:extLst>
              <a:ext uri="{FF2B5EF4-FFF2-40B4-BE49-F238E27FC236}">
                <a16:creationId xmlns:a16="http://schemas.microsoft.com/office/drawing/2014/main" id="{97E1AFE0-DC7E-45E9-84D3-FC7851AC484B}"/>
              </a:ext>
            </a:extLst>
          </p:cNvPr>
          <p:cNvSpPr>
            <a:spLocks noGrp="1"/>
          </p:cNvSpPr>
          <p:nvPr>
            <p:ph sz="half" idx="1"/>
            <p:custDataLst>
              <p:tags r:id="rId3"/>
            </p:custDataLst>
          </p:nvPr>
        </p:nvSpPr>
        <p:spPr>
          <a:xfrm>
            <a:off x="838200" y="1690688"/>
            <a:ext cx="5181600" cy="4486275"/>
          </a:xfrm>
        </p:spPr>
        <p:txBody>
          <a:bodyPr>
            <a:normAutofit fontScale="85000" lnSpcReduction="10000"/>
          </a:bodyPr>
          <a:lstStyle/>
          <a:p>
            <a:pPr marL="0" indent="0" algn="ctr">
              <a:buNone/>
            </a:pPr>
            <a:r>
              <a:rPr lang="fr-CA" sz="1800" b="1" i="0" strike="noStrike" cap="none" spc="0" baseline="0">
                <a:solidFill>
                  <a:srgbClr val="000000"/>
                </a:solidFill>
                <a:effectLst/>
                <a:latin typeface="Calibri"/>
                <a:ea typeface="Calibri"/>
                <a:cs typeface="Calibri"/>
              </a:rPr>
              <a:t>Enfants</a:t>
            </a:r>
          </a:p>
          <a:p>
            <a:pPr marL="571500" indent="-571500">
              <a:buFont typeface="+mj-lt"/>
              <a:buAutoNum type="romanUcPeriod"/>
            </a:pPr>
            <a:r>
              <a:rPr lang="fr-CA" sz="1800" b="0" i="0" strike="noStrike" cap="none" spc="0" baseline="0">
                <a:solidFill>
                  <a:srgbClr val="000000"/>
                </a:solidFill>
                <a:effectLst/>
                <a:latin typeface="Calibri"/>
                <a:ea typeface="Calibri"/>
                <a:cs typeface="Calibri"/>
              </a:rPr>
              <a:t>Mesure précise de la PA chez les enfants</a:t>
            </a:r>
          </a:p>
          <a:p>
            <a:pPr marL="571500" indent="-571500">
              <a:buFont typeface="+mj-lt"/>
              <a:buAutoNum type="romanUcPeriod"/>
            </a:pPr>
            <a:r>
              <a:rPr lang="fr-CA" sz="1800" b="0" i="0" strike="noStrike" cap="none" spc="0" baseline="0">
                <a:solidFill>
                  <a:srgbClr val="000000"/>
                </a:solidFill>
                <a:effectLst/>
                <a:latin typeface="Calibri"/>
                <a:ea typeface="Calibri"/>
                <a:cs typeface="Calibri"/>
              </a:rPr>
              <a:t>Critères pour le diagnostic de l’hypertension chez les enfants</a:t>
            </a:r>
          </a:p>
          <a:p>
            <a:pPr marL="571500" indent="-571500">
              <a:buFont typeface="+mj-lt"/>
              <a:buAutoNum type="romanUcPeriod"/>
            </a:pPr>
            <a:r>
              <a:rPr lang="fr-CA" sz="1800" b="0" i="0" strike="noStrike" cap="none" spc="0" baseline="0">
                <a:solidFill>
                  <a:srgbClr val="000000"/>
                </a:solidFill>
                <a:effectLst/>
                <a:latin typeface="Calibri"/>
                <a:ea typeface="Calibri"/>
                <a:cs typeface="Calibri"/>
              </a:rPr>
              <a:t>Évaluation du risque global de maladie cardiovasculaire chez les enfants hypertendus</a:t>
            </a:r>
          </a:p>
          <a:p>
            <a:pPr marL="571500" indent="-571500">
              <a:buFont typeface="+mj-lt"/>
              <a:buAutoNum type="romanUcPeriod"/>
            </a:pPr>
            <a:r>
              <a:rPr lang="fr-CA" sz="1800" b="0" i="0" strike="noStrike" cap="none" spc="0" baseline="0">
                <a:solidFill>
                  <a:srgbClr val="000000"/>
                </a:solidFill>
                <a:effectLst/>
                <a:latin typeface="Calibri"/>
                <a:ea typeface="Calibri"/>
                <a:cs typeface="Calibri"/>
              </a:rPr>
              <a:t>Examens de laboratoire courants pour l’évaluation des enfants hypertendus</a:t>
            </a:r>
          </a:p>
          <a:p>
            <a:pPr marL="571500" indent="-571500">
              <a:buFont typeface="+mj-lt"/>
              <a:buAutoNum type="romanUcPeriod"/>
            </a:pPr>
            <a:r>
              <a:rPr lang="fr-CA" sz="1800" b="0" i="0" strike="noStrike" cap="none" spc="0" baseline="0">
                <a:solidFill>
                  <a:srgbClr val="000000"/>
                </a:solidFill>
                <a:effectLst/>
                <a:latin typeface="Calibri"/>
                <a:ea typeface="Calibri"/>
                <a:cs typeface="Calibri"/>
              </a:rPr>
              <a:t>Mesure ambulatoire de la PA chez les enfants</a:t>
            </a:r>
          </a:p>
          <a:p>
            <a:pPr marL="571500" indent="-571500">
              <a:buFont typeface="+mj-lt"/>
              <a:buAutoNum type="romanUcPeriod"/>
            </a:pPr>
            <a:r>
              <a:rPr lang="fr-CA" sz="1800" b="0" i="0" strike="noStrike" cap="none" spc="0" baseline="0">
                <a:solidFill>
                  <a:srgbClr val="000000"/>
                </a:solidFill>
                <a:effectLst/>
                <a:latin typeface="Calibri"/>
                <a:ea typeface="Calibri"/>
                <a:cs typeface="Calibri"/>
              </a:rPr>
              <a:t>Rôle de l’échocardiographie</a:t>
            </a:r>
          </a:p>
          <a:p>
            <a:pPr marL="571500" indent="-571500">
              <a:buFont typeface="+mj-lt"/>
              <a:buAutoNum type="romanUcPeriod"/>
            </a:pPr>
            <a:r>
              <a:rPr lang="fr-CA" sz="1800" b="0" i="0" strike="noStrike" cap="none" spc="0" baseline="0">
                <a:solidFill>
                  <a:srgbClr val="000000"/>
                </a:solidFill>
                <a:effectLst/>
                <a:latin typeface="Calibri"/>
                <a:ea typeface="Calibri"/>
                <a:cs typeface="Calibri"/>
              </a:rPr>
              <a:t>Prise en charge du comportement en matière de santé</a:t>
            </a:r>
          </a:p>
          <a:p>
            <a:pPr marL="571500" indent="-571500">
              <a:buFont typeface="+mj-lt"/>
              <a:buAutoNum type="romanUcPeriod"/>
            </a:pPr>
            <a:r>
              <a:rPr lang="fr-CA" sz="1800" b="0" i="0" strike="noStrike" cap="none" spc="0" baseline="0">
                <a:solidFill>
                  <a:srgbClr val="000000"/>
                </a:solidFill>
                <a:effectLst/>
                <a:latin typeface="Calibri"/>
                <a:ea typeface="Calibri"/>
                <a:cs typeface="Calibri"/>
              </a:rPr>
              <a:t>Indications pour le traitement médicamenteux chez les enfants hypertendus</a:t>
            </a:r>
          </a:p>
          <a:p>
            <a:pPr marL="571500" indent="-571500">
              <a:buFont typeface="+mj-lt"/>
              <a:buAutoNum type="romanUcPeriod"/>
            </a:pPr>
            <a:r>
              <a:rPr lang="fr-CA" sz="1800" b="0" i="0" strike="noStrike" cap="none" spc="0" baseline="0">
                <a:solidFill>
                  <a:srgbClr val="000000"/>
                </a:solidFill>
                <a:effectLst/>
                <a:latin typeface="Calibri"/>
                <a:ea typeface="Calibri"/>
                <a:cs typeface="Calibri"/>
              </a:rPr>
              <a:t>Choix de la pharmacothérapie pour les enfants hypertendus</a:t>
            </a:r>
          </a:p>
          <a:p>
            <a:pPr marL="571500" indent="-571500">
              <a:buFont typeface="+mj-lt"/>
              <a:buAutoNum type="romanUcPeriod"/>
            </a:pPr>
            <a:r>
              <a:rPr lang="fr-CA" sz="1800" b="0" i="0" strike="noStrike" cap="none" spc="0" baseline="0">
                <a:solidFill>
                  <a:srgbClr val="000000"/>
                </a:solidFill>
                <a:effectLst/>
                <a:latin typeface="Calibri"/>
                <a:ea typeface="Calibri"/>
                <a:cs typeface="Calibri"/>
              </a:rPr>
              <a:t>Objectifs de traitement chez les enfants hypertendus</a:t>
            </a:r>
          </a:p>
          <a:p>
            <a:endParaRPr lang="en-CA"/>
          </a:p>
        </p:txBody>
      </p:sp>
      <p:sp>
        <p:nvSpPr>
          <p:cNvPr id="6" name="Content Placeholder 5">
            <a:extLst>
              <a:ext uri="{FF2B5EF4-FFF2-40B4-BE49-F238E27FC236}">
                <a16:creationId xmlns:a16="http://schemas.microsoft.com/office/drawing/2014/main" id="{F084905B-2E50-4A6C-8876-5C2955F70140}"/>
              </a:ext>
            </a:extLst>
          </p:cNvPr>
          <p:cNvSpPr>
            <a:spLocks noGrp="1"/>
          </p:cNvSpPr>
          <p:nvPr>
            <p:ph sz="half" idx="2"/>
            <p:custDataLst>
              <p:tags r:id="rId4"/>
            </p:custDataLst>
          </p:nvPr>
        </p:nvSpPr>
        <p:spPr>
          <a:xfrm>
            <a:off x="6172200" y="1690688"/>
            <a:ext cx="5181600" cy="4486275"/>
          </a:xfrm>
        </p:spPr>
        <p:txBody>
          <a:bodyPr>
            <a:normAutofit fontScale="85000" lnSpcReduction="10000"/>
          </a:bodyPr>
          <a:lstStyle/>
          <a:p>
            <a:pPr marL="0" indent="0" algn="ctr">
              <a:buNone/>
            </a:pPr>
            <a:r>
              <a:rPr lang="fr-CA" sz="2000" b="1" i="0" strike="noStrike" cap="none" spc="0" baseline="0">
                <a:solidFill>
                  <a:srgbClr val="000000"/>
                </a:solidFill>
                <a:effectLst/>
                <a:latin typeface="Calibri"/>
                <a:ea typeface="Calibri"/>
                <a:cs typeface="Calibri"/>
              </a:rPr>
              <a:t>Grossesse et allaitement</a:t>
            </a:r>
          </a:p>
          <a:p>
            <a:pPr marL="571500" indent="-571500">
              <a:buFont typeface="+mj-lt"/>
              <a:buAutoNum type="romanUcPeriod"/>
            </a:pPr>
            <a:r>
              <a:rPr lang="fr-CA" sz="2000" b="0" i="0" strike="noStrike" cap="none" spc="0" baseline="0">
                <a:solidFill>
                  <a:srgbClr val="000000"/>
                </a:solidFill>
                <a:effectLst/>
                <a:latin typeface="Calibri"/>
                <a:ea typeface="Calibri"/>
                <a:cs typeface="Calibri"/>
              </a:rPr>
              <a:t>Soins préconceptions</a:t>
            </a:r>
          </a:p>
          <a:p>
            <a:pPr marL="571500" indent="-571500">
              <a:buFont typeface="+mj-lt"/>
              <a:buAutoNum type="romanUcPeriod"/>
            </a:pPr>
            <a:r>
              <a:rPr lang="fr-CA" sz="2000" b="0" i="0" strike="noStrike" cap="none" spc="0" baseline="0">
                <a:solidFill>
                  <a:srgbClr val="000000"/>
                </a:solidFill>
                <a:effectLst/>
                <a:latin typeface="Calibri"/>
                <a:ea typeface="Calibri"/>
                <a:cs typeface="Calibri"/>
              </a:rPr>
              <a:t>Prise en charge de l’hypertension non grave (PA de 140-159/90-109 mm Hg) pendant la grossesse</a:t>
            </a:r>
          </a:p>
          <a:p>
            <a:pPr marL="571500" indent="-571500">
              <a:buFont typeface="+mj-lt"/>
              <a:buAutoNum type="romanUcPeriod"/>
            </a:pPr>
            <a:r>
              <a:rPr lang="fr-CA" sz="2000" b="0" i="0" strike="noStrike" cap="none" spc="0" baseline="0">
                <a:solidFill>
                  <a:srgbClr val="000000"/>
                </a:solidFill>
                <a:effectLst/>
                <a:latin typeface="Calibri"/>
                <a:ea typeface="Calibri"/>
                <a:cs typeface="Calibri"/>
              </a:rPr>
              <a:t>Prise en charge de l’hypertension grave (PA ≥ 160/110 mm Hg) pendant la grossesse et post-partum</a:t>
            </a:r>
          </a:p>
          <a:p>
            <a:pPr marL="571500" indent="-571500">
              <a:buFont typeface="+mj-lt"/>
              <a:buAutoNum type="romanUcPeriod"/>
            </a:pPr>
            <a:r>
              <a:rPr lang="fr-CA" sz="2000" b="0" i="0" strike="noStrike" cap="none" spc="0" baseline="0">
                <a:solidFill>
                  <a:srgbClr val="000000"/>
                </a:solidFill>
                <a:effectLst/>
                <a:latin typeface="Calibri"/>
                <a:ea typeface="Calibri"/>
                <a:cs typeface="Calibri"/>
              </a:rPr>
              <a:t>Prise en charge de l’hypertension post-partum (jusqu’à 6 semaines après l’accouchement)</a:t>
            </a:r>
          </a:p>
          <a:p>
            <a:endParaRPr lang="en-CA"/>
          </a:p>
        </p:txBody>
      </p:sp>
      <p:sp>
        <p:nvSpPr>
          <p:cNvPr id="7" name="TextBox 6">
            <a:extLst>
              <a:ext uri="{FF2B5EF4-FFF2-40B4-BE49-F238E27FC236}">
                <a16:creationId xmlns:a16="http://schemas.microsoft.com/office/drawing/2014/main" id="{A369D3B6-40A8-4B96-BFA0-4B1D4411160F}"/>
              </a:ext>
            </a:extLst>
          </p:cNvPr>
          <p:cNvSpPr txBox="1"/>
          <p:nvPr>
            <p:custDataLst>
              <p:tags r:id="rId5"/>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8" history="0"/>
              </a:rPr>
              <a:t>10.1016/j.cjca.2020.02.086</a:t>
            </a:r>
            <a:endParaRPr lang="en-CA" sz="1050">
              <a:effectLst/>
            </a:endParaRPr>
          </a:p>
        </p:txBody>
      </p:sp>
      <p:sp>
        <p:nvSpPr>
          <p:cNvPr id="8" name="Rectangle: Rounded Corners 7">
            <a:extLst>
              <a:ext uri="{FF2B5EF4-FFF2-40B4-BE49-F238E27FC236}">
                <a16:creationId xmlns:a16="http://schemas.microsoft.com/office/drawing/2014/main" id="{5EE245C0-2709-4CCC-AA89-84C592094756}"/>
              </a:ext>
            </a:extLst>
          </p:cNvPr>
          <p:cNvSpPr/>
          <p:nvPr>
            <p:custDataLst>
              <p:tags r:id="rId6"/>
            </p:custDataLst>
          </p:nvPr>
        </p:nvSpPr>
        <p:spPr>
          <a:xfrm>
            <a:off x="6255283" y="4282932"/>
            <a:ext cx="5181600" cy="2028968"/>
          </a:xfrm>
          <a:prstGeom prst="roundRect">
            <a:avLst/>
          </a:prstGeom>
          <a:solidFill>
            <a:srgbClr val="AD1F2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0" i="0" strike="noStrike" cap="none" spc="0" baseline="0">
                <a:solidFill>
                  <a:srgbClr val="FFFFFF"/>
                </a:solidFill>
                <a:effectLst/>
                <a:latin typeface="Calibri"/>
                <a:ea typeface="Calibri"/>
                <a:cs typeface="Calibri"/>
              </a:rPr>
              <a:t>Ces sujets sont passés en revue dans les lignes directrices 2020 d’Hypertension Canada.</a:t>
            </a:r>
          </a:p>
        </p:txBody>
      </p:sp>
    </p:spTree>
    <p:custDataLst>
      <p:tags r:id="rId1"/>
    </p:custDataLst>
    <p:extLst>
      <p:ext uri="{BB962C8B-B14F-4D97-AF65-F5344CB8AC3E}">
        <p14:creationId xmlns:p14="http://schemas.microsoft.com/office/powerpoint/2010/main" val="1814368845"/>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FA1A7F-6D44-4D6E-B6C9-FBA811B70BD1}"/>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L’hypertension au Canada </a:t>
            </a:r>
          </a:p>
        </p:txBody>
      </p:sp>
      <p:sp>
        <p:nvSpPr>
          <p:cNvPr id="3" name="Content Placeholder 2">
            <a:extLst>
              <a:ext uri="{FF2B5EF4-FFF2-40B4-BE49-F238E27FC236}">
                <a16:creationId xmlns:a16="http://schemas.microsoft.com/office/drawing/2014/main" id="{D3F41037-C352-4982-A53D-3CBFAA30BE29}"/>
              </a:ext>
            </a:extLst>
          </p:cNvPr>
          <p:cNvSpPr>
            <a:spLocks noGrp="1"/>
          </p:cNvSpPr>
          <p:nvPr>
            <p:ph idx="1"/>
            <p:custDataLst>
              <p:tags r:id="rId3"/>
            </p:custDataLst>
          </p:nvPr>
        </p:nvSpPr>
        <p:spPr>
          <a:xfrm>
            <a:off x="838199" y="1825625"/>
            <a:ext cx="6447503" cy="4351338"/>
          </a:xfrm>
        </p:spPr>
        <p:txBody>
          <a:bodyPr>
            <a:normAutofit lnSpcReduction="10000"/>
          </a:bodyPr>
          <a:lstStyle/>
          <a:p>
            <a:r>
              <a:rPr lang="fr-CA" sz="2800" b="0" i="0" strike="noStrike" cap="none" spc="0" baseline="0">
                <a:solidFill>
                  <a:srgbClr val="000000"/>
                </a:solidFill>
                <a:effectLst/>
                <a:latin typeface="Calibri"/>
                <a:ea typeface="Calibri"/>
                <a:cs typeface="Calibri"/>
              </a:rPr>
              <a:t>Environ 23 % des adultes canadiens sont atteints d’hypertension.</a:t>
            </a:r>
          </a:p>
          <a:p>
            <a:r>
              <a:rPr lang="fr-CA" sz="2800" b="0" i="0" strike="noStrike" cap="none" spc="0" baseline="0">
                <a:solidFill>
                  <a:srgbClr val="000000"/>
                </a:solidFill>
                <a:effectLst/>
                <a:latin typeface="Calibri"/>
                <a:ea typeface="Calibri"/>
                <a:cs typeface="Calibri"/>
              </a:rPr>
              <a:t>Plus d’ordonnances pour l’hypertension que pour tout autre trouble médical.</a:t>
            </a:r>
          </a:p>
          <a:p>
            <a:pPr lvl="1"/>
            <a:r>
              <a:rPr lang="fr-CA" sz="2400" b="0" i="0" strike="noStrike" cap="none" spc="0" baseline="0">
                <a:solidFill>
                  <a:srgbClr val="000000"/>
                </a:solidFill>
                <a:effectLst/>
                <a:latin typeface="Calibri"/>
                <a:ea typeface="Calibri"/>
                <a:cs typeface="Calibri"/>
              </a:rPr>
              <a:t>Quatre millions d’ordonnances par mois au Canada</a:t>
            </a:r>
          </a:p>
          <a:p>
            <a:r>
              <a:rPr lang="fr-CA" sz="2800" b="0" i="0" strike="noStrike" cap="none" spc="0" baseline="0">
                <a:solidFill>
                  <a:srgbClr val="000000"/>
                </a:solidFill>
                <a:effectLst/>
                <a:latin typeface="Calibri"/>
                <a:ea typeface="Calibri"/>
                <a:cs typeface="Calibri"/>
              </a:rPr>
              <a:t>Le coût de l’hypertension s’approche de 10 % de toutes les dépenses en soins de santé.</a:t>
            </a:r>
          </a:p>
          <a:p>
            <a:pPr lvl="1"/>
            <a:r>
              <a:rPr lang="fr-CA" sz="2400" b="0" i="0" strike="noStrike" cap="none" spc="0" baseline="0">
                <a:solidFill>
                  <a:srgbClr val="000000"/>
                </a:solidFill>
                <a:effectLst/>
                <a:latin typeface="Calibri"/>
                <a:ea typeface="Calibri"/>
                <a:cs typeface="Calibri"/>
              </a:rPr>
              <a:t>En 2010, l’hypertension a coûté plus de 13 milliards de dollars par an au système de santé canadien.</a:t>
            </a:r>
          </a:p>
          <a:p>
            <a:endParaRPr lang="en-CA"/>
          </a:p>
        </p:txBody>
      </p:sp>
      <p:sp>
        <p:nvSpPr>
          <p:cNvPr id="7" name="TextBox 6">
            <a:extLst>
              <a:ext uri="{FF2B5EF4-FFF2-40B4-BE49-F238E27FC236}">
                <a16:creationId xmlns:a16="http://schemas.microsoft.com/office/drawing/2014/main" id="{46416ED3-AF7B-4FDD-A845-DC038BE367C3}"/>
              </a:ext>
            </a:extLst>
          </p:cNvPr>
          <p:cNvSpPr txBox="1"/>
          <p:nvPr>
            <p:custDataLst>
              <p:tags r:id="rId4"/>
            </p:custDataLst>
          </p:nvPr>
        </p:nvSpPr>
        <p:spPr>
          <a:xfrm>
            <a:off x="0" y="6392405"/>
            <a:ext cx="12191999" cy="415498"/>
          </a:xfrm>
          <a:prstGeom prst="rect">
            <a:avLst/>
          </a:prstGeom>
          <a:noFill/>
        </p:spPr>
        <p:txBody>
          <a:bodyPr wrap="square">
            <a:spAutoFit/>
          </a:bodyPr>
          <a:lstStyle/>
          <a:p>
            <a:pPr lvl="0">
              <a:spcBef>
                <a:spcPct val="0"/>
              </a:spcBef>
              <a:spcAft>
                <a:spcPct val="0"/>
              </a:spcAft>
              <a:buClr>
                <a:schemeClr val="dk1"/>
              </a:buClr>
              <a:buSzPts val="1200"/>
            </a:pPr>
            <a:r>
              <a:rPr lang="fr-CA" sz="1050" b="0" i="0" strike="noStrike" cap="none" spc="0" baseline="0" dirty="0">
                <a:solidFill>
                  <a:srgbClr val="000000"/>
                </a:solidFill>
                <a:effectLst/>
                <a:latin typeface="Calibri"/>
                <a:ea typeface="Calibri"/>
                <a:cs typeface="Calibri"/>
              </a:rPr>
              <a:t>Robitaille C, </a:t>
            </a:r>
            <a:r>
              <a:rPr lang="fr-CA" sz="1050" b="0" i="1" strike="noStrike" cap="none" spc="0" baseline="0" dirty="0">
                <a:solidFill>
                  <a:srgbClr val="000000"/>
                </a:solidFill>
                <a:effectLst/>
                <a:latin typeface="Calibri"/>
                <a:ea typeface="Calibri"/>
                <a:cs typeface="Calibri"/>
              </a:rPr>
              <a:t>et al</a:t>
            </a:r>
            <a:r>
              <a:rPr lang="fr-CA" sz="1050" b="0" i="0" strike="noStrike" cap="none" spc="0" baseline="0" dirty="0">
                <a:solidFill>
                  <a:srgbClr val="000000"/>
                </a:solidFill>
                <a:effectLst/>
                <a:latin typeface="Calibri"/>
                <a:ea typeface="Calibri"/>
                <a:cs typeface="Calibri"/>
              </a:rPr>
              <a:t>. CMAJ 2012;184:E49-56. Morgan S. Med Care 2004;42:635-42. Campbell NR, </a:t>
            </a:r>
            <a:r>
              <a:rPr lang="fr-CA" sz="1050" b="0" i="1" strike="noStrike" cap="none" spc="0" baseline="0" dirty="0">
                <a:solidFill>
                  <a:srgbClr val="000000"/>
                </a:solidFill>
                <a:effectLst/>
                <a:latin typeface="Calibri"/>
                <a:ea typeface="Calibri"/>
                <a:cs typeface="Calibri"/>
              </a:rPr>
              <a:t>et al</a:t>
            </a:r>
            <a:r>
              <a:rPr lang="fr-CA" sz="1050" b="0" i="0" strike="noStrike" cap="none" spc="0" baseline="0" dirty="0">
                <a:solidFill>
                  <a:srgbClr val="000000"/>
                </a:solidFill>
                <a:effectLst/>
                <a:latin typeface="Calibri"/>
                <a:ea typeface="Calibri"/>
                <a:cs typeface="Calibri"/>
              </a:rPr>
              <a:t>. J </a:t>
            </a:r>
            <a:r>
              <a:rPr lang="fr-CA" sz="1050" b="0" i="0" strike="noStrike" cap="none" spc="0" baseline="0" dirty="0" err="1">
                <a:solidFill>
                  <a:srgbClr val="000000"/>
                </a:solidFill>
                <a:effectLst/>
                <a:latin typeface="Calibri"/>
                <a:ea typeface="Calibri"/>
                <a:cs typeface="Calibri"/>
              </a:rPr>
              <a:t>Hypertens</a:t>
            </a:r>
            <a:r>
              <a:rPr lang="fr-CA" sz="1050" b="0" i="0" strike="noStrike" cap="none" spc="0" baseline="0" dirty="0">
                <a:solidFill>
                  <a:srgbClr val="000000"/>
                </a:solidFill>
                <a:effectLst/>
                <a:latin typeface="Calibri"/>
                <a:ea typeface="Calibri"/>
                <a:cs typeface="Calibri"/>
              </a:rPr>
              <a:t> 2003;21: 1591-7. Organisation mondiale de la Santé. Plan d’action 2008-2013 pour la </a:t>
            </a:r>
            <a:r>
              <a:rPr lang="fr-CA" sz="1050" b="0" i="0" strike="noStrike" cap="none" spc="0" baseline="0" dirty="0" err="1">
                <a:solidFill>
                  <a:srgbClr val="000000"/>
                </a:solidFill>
                <a:effectLst/>
                <a:latin typeface="Calibri"/>
                <a:ea typeface="Calibri"/>
                <a:cs typeface="Calibri"/>
              </a:rPr>
              <a:t>stratégie</a:t>
            </a:r>
            <a:r>
              <a:rPr lang="fr-CA" sz="1050" b="0" i="0" strike="noStrike" cap="none" spc="0" baseline="0" dirty="0">
                <a:solidFill>
                  <a:srgbClr val="000000"/>
                </a:solidFill>
                <a:effectLst/>
                <a:latin typeface="Calibri"/>
                <a:ea typeface="Calibri"/>
                <a:cs typeface="Calibri"/>
              </a:rPr>
              <a:t> mondiale de lutte contre les maladies non transmissibles, 2008. Disponible à : </a:t>
            </a:r>
            <a:r>
              <a:rPr lang="en-CA" sz="1050" u="sng" dirty="0">
                <a:solidFill>
                  <a:schemeClr val="dk1"/>
                </a:solidFill>
                <a:cs typeface="Calibri" charset="0"/>
                <a:sym typeface="Calibri" panose="020F0502020204030204"/>
                <a:hlinkClick r:id="rId12">
                  <a:extLst>
                    <a:ext uri="{A12FA001-AC4F-418D-AE19-62706E023703}">
                      <ahyp:hlinkClr xmlns:ahyp="http://schemas.microsoft.com/office/drawing/2018/hyperlinkcolor" val="tx"/>
                    </a:ext>
                  </a:extLst>
                </a:hlinkClick>
              </a:rPr>
              <a:t>http://www.who.int/nmh/publications/9789241597418/en</a:t>
            </a:r>
            <a:r>
              <a:rPr lang="fr-CA" sz="1050" b="0" i="0" strike="noStrike" cap="none" spc="0" baseline="0" dirty="0">
                <a:solidFill>
                  <a:srgbClr val="000000"/>
                </a:solidFill>
                <a:effectLst/>
                <a:latin typeface="Calibri"/>
                <a:ea typeface="Calibri"/>
                <a:cs typeface="Calibri"/>
              </a:rPr>
              <a:t>.  Weaver CG, </a:t>
            </a:r>
            <a:r>
              <a:rPr lang="fr-CA" sz="1050" b="0" i="1" strike="noStrike" cap="none" spc="0" baseline="0" dirty="0">
                <a:solidFill>
                  <a:srgbClr val="000000"/>
                </a:solidFill>
                <a:effectLst/>
                <a:latin typeface="Calibri"/>
                <a:ea typeface="Calibri"/>
                <a:cs typeface="Calibri"/>
              </a:rPr>
              <a:t>et al</a:t>
            </a:r>
            <a:r>
              <a:rPr lang="fr-CA" sz="1050" b="0" i="0" strike="noStrike" cap="none" spc="0" baseline="0" dirty="0">
                <a:solidFill>
                  <a:srgbClr val="000000"/>
                </a:solidFill>
                <a:effectLst/>
                <a:latin typeface="Calibri"/>
                <a:ea typeface="Calibri"/>
                <a:cs typeface="Calibri"/>
              </a:rPr>
              <a:t>., Hypertension. 2015;66:502-508.</a:t>
            </a:r>
          </a:p>
        </p:txBody>
      </p:sp>
      <p:pic>
        <p:nvPicPr>
          <p:cNvPr id="9" name="Graphic 8" descr="Man with solid fill">
            <a:extLst>
              <a:ext uri="{FF2B5EF4-FFF2-40B4-BE49-F238E27FC236}">
                <a16:creationId xmlns:a16="http://schemas.microsoft.com/office/drawing/2014/main" id="{C23D28EC-7AB3-45C2-B79E-5D9A70C58398}"/>
              </a:ext>
            </a:extLst>
          </p:cNvPr>
          <p:cNvPicPr>
            <a:picLocks noChangeAspect="1"/>
          </p:cNvPicPr>
          <p:nvPr>
            <p:custDataLst>
              <p:tags r:id="rId5"/>
            </p:custDataLst>
          </p:nvPr>
        </p:nvPicPr>
        <p:blipFill>
          <a:blip r:embed="rId13">
            <a:extLst>
              <a:ext uri="{96DAC541-7B7A-43D3-8B79-37D633B846F1}">
                <asvg:svgBlip xmlns:asvg="http://schemas.microsoft.com/office/drawing/2016/SVG/main" r:embed="rId14"/>
              </a:ext>
            </a:extLst>
          </a:blip>
          <a:stretch>
            <a:fillRect/>
          </a:stretch>
        </p:blipFill>
        <p:spPr>
          <a:xfrm>
            <a:off x="7360426" y="1857845"/>
            <a:ext cx="1711797" cy="1711797"/>
          </a:xfrm>
          <a:prstGeom prst="rect">
            <a:avLst/>
          </a:prstGeom>
        </p:spPr>
      </p:pic>
      <p:pic>
        <p:nvPicPr>
          <p:cNvPr id="10" name="Graphic 9" descr="Man with solid fill">
            <a:extLst>
              <a:ext uri="{FF2B5EF4-FFF2-40B4-BE49-F238E27FC236}">
                <a16:creationId xmlns:a16="http://schemas.microsoft.com/office/drawing/2014/main" id="{809E692D-FED4-4CD1-B857-06ADCE1D1E40}"/>
              </a:ext>
            </a:extLst>
          </p:cNvPr>
          <p:cNvPicPr>
            <a:picLocks noChangeAspect="1"/>
          </p:cNvPicPr>
          <p:nvPr>
            <p:custDataLst>
              <p:tags r:id="rId6"/>
            </p:custDataLst>
          </p:nvPr>
        </p:nvPicPr>
        <p:blipFill>
          <a:blip r:embed="rId15">
            <a:extLst>
              <a:ext uri="{96DAC541-7B7A-43D3-8B79-37D633B846F1}">
                <asvg:svgBlip xmlns:asvg="http://schemas.microsoft.com/office/drawing/2016/SVG/main" r:embed="rId16"/>
              </a:ext>
            </a:extLst>
          </a:blip>
          <a:stretch>
            <a:fillRect/>
          </a:stretch>
        </p:blipFill>
        <p:spPr>
          <a:xfrm>
            <a:off x="9877484" y="3977157"/>
            <a:ext cx="1711797" cy="1711797"/>
          </a:xfrm>
          <a:prstGeom prst="rect">
            <a:avLst/>
          </a:prstGeom>
        </p:spPr>
      </p:pic>
      <p:pic>
        <p:nvPicPr>
          <p:cNvPr id="11" name="Graphic 10" descr="Man with solid fill">
            <a:extLst>
              <a:ext uri="{FF2B5EF4-FFF2-40B4-BE49-F238E27FC236}">
                <a16:creationId xmlns:a16="http://schemas.microsoft.com/office/drawing/2014/main" id="{4B029DB6-D120-4CF9-8911-CF6CD88860B4}"/>
              </a:ext>
            </a:extLst>
          </p:cNvPr>
          <p:cNvPicPr>
            <a:picLocks noChangeAspect="1"/>
          </p:cNvPicPr>
          <p:nvPr>
            <p:custDataLst>
              <p:tags r:id="rId7"/>
            </p:custDataLst>
          </p:nvPr>
        </p:nvPicPr>
        <p:blipFill>
          <a:blip r:embed="rId15">
            <a:extLst>
              <a:ext uri="{96DAC541-7B7A-43D3-8B79-37D633B846F1}">
                <asvg:svgBlip xmlns:asvg="http://schemas.microsoft.com/office/drawing/2016/SVG/main" r:embed="rId16"/>
              </a:ext>
            </a:extLst>
          </a:blip>
          <a:stretch>
            <a:fillRect/>
          </a:stretch>
        </p:blipFill>
        <p:spPr>
          <a:xfrm>
            <a:off x="7360427" y="3977157"/>
            <a:ext cx="1711797" cy="1711797"/>
          </a:xfrm>
          <a:prstGeom prst="rect">
            <a:avLst/>
          </a:prstGeom>
        </p:spPr>
      </p:pic>
      <p:pic>
        <p:nvPicPr>
          <p:cNvPr id="12" name="Graphic 11" descr="Man with solid fill">
            <a:extLst>
              <a:ext uri="{FF2B5EF4-FFF2-40B4-BE49-F238E27FC236}">
                <a16:creationId xmlns:a16="http://schemas.microsoft.com/office/drawing/2014/main" id="{29378FE1-16FC-4654-A2F5-A088F54D20AA}"/>
              </a:ext>
            </a:extLst>
          </p:cNvPr>
          <p:cNvPicPr>
            <a:picLocks noChangeAspect="1"/>
          </p:cNvPicPr>
          <p:nvPr>
            <p:custDataLst>
              <p:tags r:id="rId8"/>
            </p:custDataLst>
          </p:nvPr>
        </p:nvPicPr>
        <p:blipFill>
          <a:blip r:embed="rId15">
            <a:extLst>
              <a:ext uri="{96DAC541-7B7A-43D3-8B79-37D633B846F1}">
                <asvg:svgBlip xmlns:asvg="http://schemas.microsoft.com/office/drawing/2016/SVG/main" r:embed="rId16"/>
              </a:ext>
            </a:extLst>
          </a:blip>
          <a:stretch>
            <a:fillRect/>
          </a:stretch>
        </p:blipFill>
        <p:spPr>
          <a:xfrm>
            <a:off x="9877485" y="1906131"/>
            <a:ext cx="1711797" cy="1711797"/>
          </a:xfrm>
          <a:prstGeom prst="rect">
            <a:avLst/>
          </a:prstGeom>
        </p:spPr>
      </p:pic>
      <p:sp>
        <p:nvSpPr>
          <p:cNvPr id="13" name="TextBox 12">
            <a:extLst>
              <a:ext uri="{FF2B5EF4-FFF2-40B4-BE49-F238E27FC236}">
                <a16:creationId xmlns:a16="http://schemas.microsoft.com/office/drawing/2014/main" id="{59A164FB-797C-449A-8942-AC4C4903DF18}"/>
              </a:ext>
            </a:extLst>
          </p:cNvPr>
          <p:cNvSpPr txBox="1"/>
          <p:nvPr>
            <p:custDataLst>
              <p:tags r:id="rId9"/>
            </p:custDataLst>
          </p:nvPr>
        </p:nvSpPr>
        <p:spPr>
          <a:xfrm>
            <a:off x="7716355" y="1244764"/>
            <a:ext cx="3575009" cy="701040"/>
          </a:xfrm>
          <a:prstGeom prst="rect">
            <a:avLst/>
          </a:prstGeom>
          <a:noFill/>
        </p:spPr>
        <p:txBody>
          <a:bodyPr wrap="square" rtlCol="0">
            <a:spAutoFit/>
          </a:bodyPr>
          <a:lstStyle/>
          <a:p>
            <a:pPr algn="ctr"/>
            <a:r>
              <a:rPr lang="fr-CA" sz="2000" b="1" i="0" strike="noStrike" cap="none" spc="0" baseline="0">
                <a:solidFill>
                  <a:srgbClr val="000000"/>
                </a:solidFill>
                <a:effectLst/>
                <a:latin typeface="Calibri"/>
                <a:ea typeface="Calibri"/>
                <a:cs typeface="Calibri"/>
              </a:rPr>
              <a:t>Près de 1 adulte canadien sur 4 </a:t>
            </a:r>
            <a:br>
              <a:rPr sz="2000"/>
            </a:br>
            <a:r>
              <a:rPr lang="fr-CA" sz="2000" b="1" i="0" strike="noStrike" cap="none" spc="0" baseline="0">
                <a:solidFill>
                  <a:srgbClr val="000000"/>
                </a:solidFill>
                <a:effectLst/>
                <a:latin typeface="Calibri"/>
                <a:ea typeface="Calibri"/>
                <a:cs typeface="Calibri"/>
              </a:rPr>
              <a:t>est atteint d’hypertension </a:t>
            </a:r>
          </a:p>
        </p:txBody>
      </p:sp>
    </p:spTree>
    <p:custDataLst>
      <p:tags r:id="rId1"/>
    </p:custDataLst>
    <p:extLst>
      <p:ext uri="{BB962C8B-B14F-4D97-AF65-F5344CB8AC3E}">
        <p14:creationId xmlns:p14="http://schemas.microsoft.com/office/powerpoint/2010/main" val="25277030"/>
      </p:ext>
    </p:extLst>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86E822-1243-4607-880E-73976698A9A4}"/>
              </a:ext>
            </a:extLst>
          </p:cNvPr>
          <p:cNvSpPr>
            <a:spLocks noGrp="1"/>
          </p:cNvSpPr>
          <p:nvPr>
            <p:ph type="title"/>
            <p:custDataLst>
              <p:tags r:id="rId2"/>
            </p:custDataLst>
          </p:nvPr>
        </p:nvSpPr>
        <p:spPr>
          <a:xfrm>
            <a:off x="838199" y="365125"/>
            <a:ext cx="9448801" cy="1325563"/>
          </a:xfrm>
        </p:spPr>
        <p:txBody>
          <a:bodyPr/>
          <a:lstStyle/>
          <a:p>
            <a:r>
              <a:rPr lang="fr-CA" sz="4400" b="0" i="0" strike="noStrike" cap="none" spc="0" baseline="0" dirty="0">
                <a:solidFill>
                  <a:srgbClr val="000000"/>
                </a:solidFill>
                <a:effectLst/>
                <a:latin typeface="Calibri Light"/>
                <a:ea typeface="Calibri Light"/>
                <a:cs typeface="Calibri Light"/>
              </a:rPr>
              <a:t>Prise en charge de l’hypertension pendant la grossesse</a:t>
            </a:r>
            <a:endParaRPr lang="fr-CA" dirty="0"/>
          </a:p>
        </p:txBody>
      </p:sp>
      <p:sp>
        <p:nvSpPr>
          <p:cNvPr id="6" name="TextBox 5">
            <a:extLst>
              <a:ext uri="{FF2B5EF4-FFF2-40B4-BE49-F238E27FC236}">
                <a16:creationId xmlns:a16="http://schemas.microsoft.com/office/drawing/2014/main" id="{015604E5-2FB3-4F5B-93EB-72A5BF30267C}"/>
              </a:ext>
            </a:extLst>
          </p:cNvPr>
          <p:cNvSpPr txBox="1"/>
          <p:nvPr>
            <p:custDataLst>
              <p:tags r:id="rId3"/>
            </p:custDataLst>
          </p:nvPr>
        </p:nvSpPr>
        <p:spPr>
          <a:xfrm>
            <a:off x="0" y="6427112"/>
            <a:ext cx="12026900" cy="411480"/>
          </a:xfrm>
          <a:prstGeom prst="rect">
            <a:avLst/>
          </a:prstGeom>
          <a:noFill/>
        </p:spPr>
        <p:txBody>
          <a:bodyPr wrap="square">
            <a:spAutoFit/>
          </a:bodyPr>
          <a:lstStyle/>
          <a:p>
            <a:pPr>
              <a:spcBef>
                <a:spcPct val="0"/>
              </a:spcBef>
              <a:spcAft>
                <a:spcPct val="0"/>
              </a:spcAft>
            </a:pPr>
            <a:r>
              <a:rPr lang="fr-CA" sz="1050" b="0" i="0" strike="noStrike" cap="none" spc="0" baseline="0" dirty="0">
                <a:solidFill>
                  <a:srgbClr val="000000"/>
                </a:solidFill>
                <a:effectLst/>
                <a:latin typeface="Calibri"/>
                <a:ea typeface="Calibri"/>
                <a:cs typeface="Calibri"/>
              </a:rPr>
              <a:t>Rabi DM, </a:t>
            </a:r>
            <a:r>
              <a:rPr lang="fr-CA" sz="1050" b="0" i="0" strike="noStrike" cap="none" spc="0" baseline="0" dirty="0" err="1">
                <a:solidFill>
                  <a:srgbClr val="000000"/>
                </a:solidFill>
                <a:effectLst/>
                <a:latin typeface="Calibri"/>
                <a:ea typeface="Calibri"/>
                <a:cs typeface="Calibri"/>
              </a:rPr>
              <a:t>McBrien</a:t>
            </a:r>
            <a:r>
              <a:rPr lang="fr-CA" sz="1050" b="0" i="0" strike="noStrike" cap="none" spc="0" baseline="0" dirty="0">
                <a:solidFill>
                  <a:srgbClr val="000000"/>
                </a:solidFill>
                <a:effectLst/>
                <a:latin typeface="Calibri"/>
                <a:ea typeface="Calibri"/>
                <a:cs typeface="Calibri"/>
              </a:rPr>
              <a:t> KA, Sapir-</a:t>
            </a:r>
            <a:r>
              <a:rPr lang="fr-CA" sz="1050" b="0" i="0" strike="noStrike" cap="none" spc="0" baseline="0" dirty="0" err="1">
                <a:solidFill>
                  <a:srgbClr val="000000"/>
                </a:solidFill>
                <a:effectLst/>
                <a:latin typeface="Calibri"/>
                <a:ea typeface="Calibri"/>
                <a:cs typeface="Calibri"/>
              </a:rPr>
              <a:t>Pichhadze</a:t>
            </a:r>
            <a:r>
              <a:rPr lang="fr-CA" sz="1050" b="0" i="0" strike="noStrike" cap="none" spc="0" baseline="0" dirty="0">
                <a:solidFill>
                  <a:srgbClr val="000000"/>
                </a:solidFill>
                <a:effectLst/>
                <a:latin typeface="Calibri"/>
                <a:ea typeface="Calibri"/>
                <a:cs typeface="Calibri"/>
              </a:rPr>
              <a:t> R, </a:t>
            </a:r>
            <a:r>
              <a:rPr lang="fr-CA" sz="1050" b="0" i="1" strike="noStrike" cap="none" spc="0" baseline="0" dirty="0">
                <a:solidFill>
                  <a:srgbClr val="000000"/>
                </a:solidFill>
                <a:effectLst/>
                <a:latin typeface="Calibri"/>
                <a:ea typeface="Calibri"/>
                <a:cs typeface="Calibri"/>
              </a:rPr>
              <a:t>et al</a:t>
            </a:r>
            <a:r>
              <a:rPr lang="fr-CA" sz="1050" b="0" i="0" strike="noStrike" cap="none" spc="0" baseline="0" dirty="0">
                <a:solidFill>
                  <a:srgbClr val="000000"/>
                </a:solidFill>
                <a:effectLst/>
                <a:latin typeface="Calibri"/>
                <a:ea typeface="Calibri"/>
                <a:cs typeface="Calibri"/>
              </a:rPr>
              <a:t>. Hypertension </a:t>
            </a:r>
            <a:r>
              <a:rPr lang="fr-CA" sz="1050" b="0" i="0" strike="noStrike" cap="none" spc="0" baseline="0" dirty="0" err="1">
                <a:solidFill>
                  <a:srgbClr val="000000"/>
                </a:solidFill>
                <a:effectLst/>
                <a:latin typeface="Calibri"/>
                <a:ea typeface="Calibri"/>
                <a:cs typeface="Calibri"/>
              </a:rPr>
              <a:t>Canada’s</a:t>
            </a:r>
            <a:r>
              <a:rPr lang="fr-CA" sz="1050" b="0" i="0" strike="noStrike" cap="none" spc="0" baseline="0" dirty="0">
                <a:solidFill>
                  <a:srgbClr val="000000"/>
                </a:solidFill>
                <a:effectLst/>
                <a:latin typeface="Calibri"/>
                <a:ea typeface="Calibri"/>
                <a:cs typeface="Calibri"/>
              </a:rPr>
              <a:t> 2020 </a:t>
            </a:r>
            <a:r>
              <a:rPr lang="fr-CA" sz="1050" b="0" i="0" strike="noStrike" cap="none" spc="0" baseline="0" dirty="0" err="1">
                <a:solidFill>
                  <a:srgbClr val="000000"/>
                </a:solidFill>
                <a:effectLst/>
                <a:latin typeface="Calibri"/>
                <a:ea typeface="Calibri"/>
                <a:cs typeface="Calibri"/>
              </a:rPr>
              <a:t>Comprehensive</a:t>
            </a:r>
            <a:r>
              <a:rPr lang="fr-CA" sz="1050" b="0" i="0" strike="noStrike" cap="none" spc="0" baseline="0" dirty="0">
                <a:solidFill>
                  <a:srgbClr val="000000"/>
                </a:solidFill>
                <a:effectLst/>
                <a:latin typeface="Calibri"/>
                <a:ea typeface="Calibri"/>
                <a:cs typeface="Calibri"/>
              </a:rPr>
              <a:t> Guidelines for the </a:t>
            </a:r>
            <a:r>
              <a:rPr lang="fr-CA" sz="1050" b="0" i="0" strike="noStrike" cap="none" spc="0" baseline="0" dirty="0" err="1">
                <a:solidFill>
                  <a:srgbClr val="000000"/>
                </a:solidFill>
                <a:effectLst/>
                <a:latin typeface="Calibri"/>
                <a:ea typeface="Calibri"/>
                <a:cs typeface="Calibri"/>
              </a:rPr>
              <a:t>Prevention</a:t>
            </a:r>
            <a:r>
              <a:rPr lang="fr-CA" sz="1050" b="0" i="0" strike="noStrike" cap="none" spc="0" baseline="0" dirty="0">
                <a:solidFill>
                  <a:srgbClr val="000000"/>
                </a:solidFill>
                <a:effectLst/>
                <a:latin typeface="Calibri"/>
                <a:ea typeface="Calibri"/>
                <a:cs typeface="Calibri"/>
              </a:rPr>
              <a:t>, </a:t>
            </a:r>
            <a:r>
              <a:rPr lang="fr-CA" sz="1050" b="0" i="0" strike="noStrike" cap="none" spc="0" baseline="0" dirty="0" err="1">
                <a:solidFill>
                  <a:srgbClr val="000000"/>
                </a:solidFill>
                <a:effectLst/>
                <a:latin typeface="Calibri"/>
                <a:ea typeface="Calibri"/>
                <a:cs typeface="Calibri"/>
              </a:rPr>
              <a:t>Diagnosis</a:t>
            </a:r>
            <a:r>
              <a:rPr lang="fr-CA" sz="1050" b="0" i="0" strike="noStrike" cap="none" spc="0" baseline="0" dirty="0">
                <a:solidFill>
                  <a:srgbClr val="000000"/>
                </a:solidFill>
                <a:effectLst/>
                <a:latin typeface="Calibri"/>
                <a:ea typeface="Calibri"/>
                <a:cs typeface="Calibri"/>
              </a:rPr>
              <a:t>, </a:t>
            </a:r>
            <a:r>
              <a:rPr lang="fr-CA" sz="1050" b="0" i="0" strike="noStrike" cap="none" spc="0" baseline="0" dirty="0" err="1">
                <a:solidFill>
                  <a:srgbClr val="000000"/>
                </a:solidFill>
                <a:effectLst/>
                <a:latin typeface="Calibri"/>
                <a:ea typeface="Calibri"/>
                <a:cs typeface="Calibri"/>
              </a:rPr>
              <a:t>Risk</a:t>
            </a:r>
            <a:r>
              <a:rPr lang="fr-CA" sz="1050" b="0" i="0" strike="noStrike" cap="none" spc="0" baseline="0" dirty="0">
                <a:solidFill>
                  <a:srgbClr val="000000"/>
                </a:solidFill>
                <a:effectLst/>
                <a:latin typeface="Calibri"/>
                <a:ea typeface="Calibri"/>
                <a:cs typeface="Calibri"/>
              </a:rPr>
              <a:t> </a:t>
            </a:r>
            <a:r>
              <a:rPr lang="fr-CA" sz="1050" b="0" i="0" strike="noStrike" cap="none" spc="0" baseline="0" dirty="0" err="1">
                <a:solidFill>
                  <a:srgbClr val="000000"/>
                </a:solidFill>
                <a:effectLst/>
                <a:latin typeface="Calibri"/>
                <a:ea typeface="Calibri"/>
                <a:cs typeface="Calibri"/>
              </a:rPr>
              <a:t>Assessment</a:t>
            </a:r>
            <a:r>
              <a:rPr lang="fr-CA" sz="1050" b="0" i="0" strike="noStrike" cap="none" spc="0" baseline="0" dirty="0">
                <a:solidFill>
                  <a:srgbClr val="000000"/>
                </a:solidFill>
                <a:effectLst/>
                <a:latin typeface="Calibri"/>
                <a:ea typeface="Calibri"/>
                <a:cs typeface="Calibri"/>
              </a:rPr>
              <a:t>, and </a:t>
            </a:r>
            <a:r>
              <a:rPr lang="fr-CA" sz="1050" b="0" i="0" strike="noStrike" cap="none" spc="0" baseline="0" dirty="0" err="1">
                <a:solidFill>
                  <a:srgbClr val="000000"/>
                </a:solidFill>
                <a:effectLst/>
                <a:latin typeface="Calibri"/>
                <a:ea typeface="Calibri"/>
                <a:cs typeface="Calibri"/>
              </a:rPr>
              <a:t>Treatment</a:t>
            </a:r>
            <a:r>
              <a:rPr lang="fr-CA" sz="1050" b="0" i="0" strike="noStrike" cap="none" spc="0" baseline="0" dirty="0">
                <a:solidFill>
                  <a:srgbClr val="000000"/>
                </a:solidFill>
                <a:effectLst/>
                <a:latin typeface="Calibri"/>
                <a:ea typeface="Calibri"/>
                <a:cs typeface="Calibri"/>
              </a:rPr>
              <a:t> of Hypertension in </a:t>
            </a:r>
            <a:r>
              <a:rPr lang="fr-CA" sz="1050" b="0" i="0" strike="noStrike" cap="none" spc="0" baseline="0" dirty="0" err="1">
                <a:solidFill>
                  <a:srgbClr val="000000"/>
                </a:solidFill>
                <a:effectLst/>
                <a:latin typeface="Calibri"/>
                <a:ea typeface="Calibri"/>
                <a:cs typeface="Calibri"/>
              </a:rPr>
              <a:t>Adults</a:t>
            </a:r>
            <a:r>
              <a:rPr lang="fr-CA" sz="1050" b="0" i="0" strike="noStrike" cap="none" spc="0" baseline="0" dirty="0">
                <a:solidFill>
                  <a:srgbClr val="000000"/>
                </a:solidFill>
                <a:effectLst/>
                <a:latin typeface="Calibri"/>
                <a:ea typeface="Calibri"/>
                <a:cs typeface="Calibri"/>
              </a:rPr>
              <a:t> and </a:t>
            </a:r>
            <a:r>
              <a:rPr lang="fr-CA" sz="1050" b="0" i="0" strike="noStrike" cap="none" spc="0" baseline="0" dirty="0" err="1">
                <a:solidFill>
                  <a:srgbClr val="000000"/>
                </a:solidFill>
                <a:effectLst/>
                <a:latin typeface="Calibri"/>
                <a:ea typeface="Calibri"/>
                <a:cs typeface="Calibri"/>
              </a:rPr>
              <a:t>Children</a:t>
            </a:r>
            <a:r>
              <a:rPr lang="fr-CA" sz="1050" b="0" i="0" strike="noStrike" cap="none" spc="0" baseline="0" dirty="0">
                <a:solidFill>
                  <a:srgbClr val="000000"/>
                </a:solidFill>
                <a:effectLst/>
                <a:latin typeface="Calibri"/>
                <a:ea typeface="Calibri"/>
                <a:cs typeface="Calibri"/>
              </a:rPr>
              <a:t>. </a:t>
            </a:r>
            <a:r>
              <a:rPr lang="fr-CA" sz="1050" b="0" i="1" strike="noStrike" cap="none" spc="0" baseline="0" dirty="0">
                <a:solidFill>
                  <a:srgbClr val="000000"/>
                </a:solidFill>
                <a:effectLst/>
                <a:latin typeface="Calibri"/>
                <a:ea typeface="Calibri"/>
                <a:cs typeface="Calibri"/>
              </a:rPr>
              <a:t>Canadian Journal of </a:t>
            </a:r>
            <a:r>
              <a:rPr lang="fr-CA" sz="1050" b="0" i="1" strike="noStrike" cap="none" spc="0" baseline="0" dirty="0" err="1">
                <a:solidFill>
                  <a:srgbClr val="000000"/>
                </a:solidFill>
                <a:effectLst/>
                <a:latin typeface="Calibri"/>
                <a:ea typeface="Calibri"/>
                <a:cs typeface="Calibri"/>
              </a:rPr>
              <a:t>Cardiology</a:t>
            </a:r>
            <a:r>
              <a:rPr lang="fr-CA" sz="1050" b="0" i="0" strike="noStrike" cap="none" spc="0" baseline="0" dirty="0">
                <a:solidFill>
                  <a:srgbClr val="000000"/>
                </a:solidFill>
                <a:effectLst/>
                <a:latin typeface="Calibri"/>
                <a:ea typeface="Calibri"/>
                <a:cs typeface="Calibri"/>
              </a:rPr>
              <a:t>. 2020;36(5):596-624. doi:</a:t>
            </a:r>
            <a:r>
              <a:rPr lang="fr-CA" sz="1050" b="0" i="0" strike="noStrike" cap="none" spc="0" baseline="0" dirty="0">
                <a:solidFill>
                  <a:srgbClr val="000000"/>
                </a:solidFill>
                <a:effectLst/>
                <a:latin typeface="Calibri"/>
                <a:ea typeface="Calibri"/>
                <a:cs typeface="Calibri"/>
                <a:hlinkClick r:id="rId9" history="0"/>
              </a:rPr>
              <a:t>10.1016/j.cjca.2020.02.086</a:t>
            </a:r>
            <a:endParaRPr lang="fr-CA" sz="1050" dirty="0">
              <a:effectLst/>
            </a:endParaRPr>
          </a:p>
        </p:txBody>
      </p:sp>
      <p:sp>
        <p:nvSpPr>
          <p:cNvPr id="9" name="TextBox 8">
            <a:extLst>
              <a:ext uri="{FF2B5EF4-FFF2-40B4-BE49-F238E27FC236}">
                <a16:creationId xmlns:a16="http://schemas.microsoft.com/office/drawing/2014/main" id="{9A898F2E-EB16-47D3-88EA-B6EED1F93911}"/>
              </a:ext>
            </a:extLst>
          </p:cNvPr>
          <p:cNvSpPr txBox="1"/>
          <p:nvPr>
            <p:custDataLst>
              <p:tags r:id="rId4"/>
            </p:custDataLst>
          </p:nvPr>
        </p:nvSpPr>
        <p:spPr>
          <a:xfrm>
            <a:off x="0" y="6427113"/>
            <a:ext cx="12026900" cy="430887"/>
          </a:xfrm>
          <a:prstGeom prst="rect">
            <a:avLst/>
          </a:prstGeom>
          <a:noFill/>
        </p:spPr>
        <p:txBody>
          <a:bodyPr wrap="square">
            <a:spAutoFit/>
          </a:bodyPr>
          <a:lstStyle/>
          <a:p>
            <a:pPr>
              <a:spcBef>
                <a:spcPts val="0"/>
              </a:spcBef>
              <a:spcAft>
                <a:spcPts val="0"/>
              </a:spcAft>
            </a:pPr>
            <a:r>
              <a:rPr lang="en-CA" sz="1050" dirty="0">
                <a:effectLst/>
              </a:rPr>
              <a:t>Rabi DM, </a:t>
            </a:r>
            <a:r>
              <a:rPr lang="en-CA" sz="1050" dirty="0" err="1">
                <a:effectLst/>
              </a:rPr>
              <a:t>McBrien</a:t>
            </a:r>
            <a:r>
              <a:rPr lang="en-CA" sz="1050" dirty="0">
                <a:effectLst/>
              </a:rPr>
              <a:t> KA, Sapir-</a:t>
            </a:r>
            <a:r>
              <a:rPr lang="en-CA" sz="1050" dirty="0" err="1">
                <a:effectLst/>
              </a:rPr>
              <a:t>Pichhadze</a:t>
            </a:r>
            <a:r>
              <a:rPr lang="en-CA" sz="1050" dirty="0">
                <a:effectLst/>
              </a:rPr>
              <a:t> R, et al. Hypertension Canada’s 2020 Comprehensive Guidelines for the Prevention, Diagnosis, Risk Assessment, and Treatment of Hypertension in Adults and Children. </a:t>
            </a:r>
            <a:r>
              <a:rPr lang="en-CA" sz="1050" i="1" dirty="0">
                <a:effectLst/>
              </a:rPr>
              <a:t>Canadian Journal of Cardiology</a:t>
            </a:r>
            <a:r>
              <a:rPr lang="en-CA" sz="1050" dirty="0">
                <a:effectLst/>
              </a:rPr>
              <a:t>. 2020;36(5):596-624. doi:</a:t>
            </a:r>
            <a:r>
              <a:rPr lang="en-CA" sz="1050" dirty="0">
                <a:effectLst/>
                <a:hlinkClick r:id="rId9"/>
              </a:rPr>
              <a:t>10.1016/j.cjca.2020.02.086</a:t>
            </a:r>
            <a:endParaRPr lang="en-CA" sz="1050" dirty="0">
              <a:effectLst/>
            </a:endParaRPr>
          </a:p>
        </p:txBody>
      </p:sp>
      <p:pic>
        <p:nvPicPr>
          <p:cNvPr id="10" name="Image 19">
            <a:extLst>
              <a:ext uri="{FF2B5EF4-FFF2-40B4-BE49-F238E27FC236}">
                <a16:creationId xmlns:a16="http://schemas.microsoft.com/office/drawing/2014/main" id="{8E746196-473B-4F17-9E07-87329164EB72}"/>
              </a:ext>
            </a:extLst>
          </p:cNvPr>
          <p:cNvPicPr>
            <a:picLocks noChangeAspect="1"/>
          </p:cNvPicPr>
          <p:nvPr>
            <p:custDataLst>
              <p:tags r:id="rId5"/>
            </p:custDataLst>
          </p:nvPr>
        </p:nvPicPr>
        <p:blipFill>
          <a:blip r:embed="rId10"/>
          <a:stretch>
            <a:fillRect/>
          </a:stretch>
        </p:blipFill>
        <p:spPr>
          <a:xfrm>
            <a:off x="2141833" y="1690688"/>
            <a:ext cx="7999575" cy="4480234"/>
          </a:xfrm>
          <a:prstGeom prst="rect">
            <a:avLst/>
          </a:prstGeom>
        </p:spPr>
      </p:pic>
      <p:grpSp>
        <p:nvGrpSpPr>
          <p:cNvPr id="11" name="Groupe 20">
            <a:extLst>
              <a:ext uri="{FF2B5EF4-FFF2-40B4-BE49-F238E27FC236}">
                <a16:creationId xmlns:a16="http://schemas.microsoft.com/office/drawing/2014/main" id="{8F52EE7F-E82D-448B-ADD9-B3039AA86DDF}"/>
              </a:ext>
            </a:extLst>
          </p:cNvPr>
          <p:cNvGrpSpPr/>
          <p:nvPr>
            <p:custDataLst>
              <p:tags r:id="rId6"/>
            </p:custDataLst>
          </p:nvPr>
        </p:nvGrpSpPr>
        <p:grpSpPr>
          <a:xfrm>
            <a:off x="2174794" y="1888240"/>
            <a:ext cx="7934405" cy="4129572"/>
            <a:chOff x="2277427" y="1779375"/>
            <a:chExt cx="7223205" cy="4129572"/>
          </a:xfrm>
        </p:grpSpPr>
        <p:sp>
          <p:nvSpPr>
            <p:cNvPr id="12" name="ZoneTexte 21">
              <a:extLst>
                <a:ext uri="{FF2B5EF4-FFF2-40B4-BE49-F238E27FC236}">
                  <a16:creationId xmlns:a16="http://schemas.microsoft.com/office/drawing/2014/main" id="{8C820E03-A33E-422C-AD1C-682F3262F878}"/>
                </a:ext>
              </a:extLst>
            </p:cNvPr>
            <p:cNvSpPr txBox="1"/>
            <p:nvPr/>
          </p:nvSpPr>
          <p:spPr>
            <a:xfrm>
              <a:off x="7455932" y="1799479"/>
              <a:ext cx="2044700" cy="338554"/>
            </a:xfrm>
            <a:prstGeom prst="rect">
              <a:avLst/>
            </a:prstGeom>
            <a:noFill/>
          </p:spPr>
          <p:txBody>
            <a:bodyPr wrap="square" lIns="0" tIns="0" rIns="0" bIns="0" rtlCol="0">
              <a:spAutoFit/>
            </a:bodyPr>
            <a:lstStyle/>
            <a:p>
              <a:pPr algn="ctr"/>
              <a:r>
                <a:rPr lang="fr-CA" sz="1100" b="1" dirty="0">
                  <a:solidFill>
                    <a:srgbClr val="506C9E"/>
                  </a:solidFill>
                </a:rPr>
                <a:t>Pression artérielle normale</a:t>
              </a:r>
            </a:p>
            <a:p>
              <a:pPr algn="ctr"/>
              <a:r>
                <a:rPr lang="fr-CA" sz="1100" dirty="0"/>
                <a:t>À réévaluer à la prochaine visite.</a:t>
              </a:r>
            </a:p>
          </p:txBody>
        </p:sp>
        <p:sp>
          <p:nvSpPr>
            <p:cNvPr id="13" name="ZoneTexte 22">
              <a:extLst>
                <a:ext uri="{FF2B5EF4-FFF2-40B4-BE49-F238E27FC236}">
                  <a16:creationId xmlns:a16="http://schemas.microsoft.com/office/drawing/2014/main" id="{2FD043EC-051C-40A4-BAD4-FCA8F7B80CD6}"/>
                </a:ext>
              </a:extLst>
            </p:cNvPr>
            <p:cNvSpPr txBox="1"/>
            <p:nvPr/>
          </p:nvSpPr>
          <p:spPr>
            <a:xfrm>
              <a:off x="7556212" y="2661002"/>
              <a:ext cx="1884907" cy="1703030"/>
            </a:xfrm>
            <a:prstGeom prst="rect">
              <a:avLst/>
            </a:prstGeom>
            <a:noFill/>
          </p:spPr>
          <p:txBody>
            <a:bodyPr wrap="square" lIns="0" tIns="0" rIns="0" bIns="0" rtlCol="0">
              <a:spAutoFit/>
            </a:bodyPr>
            <a:lstStyle/>
            <a:p>
              <a:pPr algn="ctr"/>
              <a:r>
                <a:rPr lang="fr-CA" sz="1100" b="1" dirty="0">
                  <a:solidFill>
                    <a:srgbClr val="506C9E"/>
                  </a:solidFill>
                </a:rPr>
                <a:t>Hypertension non grave pendant la grossesse</a:t>
              </a:r>
            </a:p>
            <a:p>
              <a:pPr>
                <a:spcBef>
                  <a:spcPts val="200"/>
                </a:spcBef>
                <a:spcAft>
                  <a:spcPts val="400"/>
                </a:spcAft>
                <a:buFont typeface="+mj-lt"/>
                <a:buAutoNum type="arabicParenR"/>
              </a:pPr>
              <a:r>
                <a:rPr lang="fr-CA" sz="1100" dirty="0"/>
                <a:t> Instauration d’un traitement antihypertenseur à médicament unique (PD cible de 85 mm Hg).</a:t>
              </a:r>
            </a:p>
            <a:p>
              <a:pPr>
                <a:spcBef>
                  <a:spcPts val="200"/>
                </a:spcBef>
                <a:spcAft>
                  <a:spcPts val="400"/>
                </a:spcAft>
                <a:buFont typeface="+mj-lt"/>
                <a:buAutoNum type="arabicParenR"/>
              </a:pPr>
              <a:r>
                <a:rPr lang="fr-CA" sz="1100" dirty="0"/>
                <a:t> Évaluations de la mère, du placenta et du fœtus.</a:t>
              </a:r>
            </a:p>
            <a:p>
              <a:pPr>
                <a:spcBef>
                  <a:spcPts val="200"/>
                </a:spcBef>
                <a:buFont typeface="+mj-lt"/>
                <a:buAutoNum type="arabicParenR"/>
              </a:pPr>
              <a:r>
                <a:rPr lang="fr-CA" sz="1100" dirty="0"/>
                <a:t> Réévaluations régulières de la PA.</a:t>
              </a:r>
            </a:p>
          </p:txBody>
        </p:sp>
        <p:sp>
          <p:nvSpPr>
            <p:cNvPr id="14" name="ZoneTexte 23">
              <a:extLst>
                <a:ext uri="{FF2B5EF4-FFF2-40B4-BE49-F238E27FC236}">
                  <a16:creationId xmlns:a16="http://schemas.microsoft.com/office/drawing/2014/main" id="{607E8D37-1E14-4969-A87F-76FB365D3C04}"/>
                </a:ext>
              </a:extLst>
            </p:cNvPr>
            <p:cNvSpPr txBox="1"/>
            <p:nvPr/>
          </p:nvSpPr>
          <p:spPr>
            <a:xfrm>
              <a:off x="7556212" y="5570393"/>
              <a:ext cx="1828801" cy="338554"/>
            </a:xfrm>
            <a:prstGeom prst="rect">
              <a:avLst/>
            </a:prstGeom>
            <a:noFill/>
          </p:spPr>
          <p:txBody>
            <a:bodyPr wrap="square" lIns="0" tIns="0" rIns="0" bIns="0" rtlCol="0">
              <a:spAutoFit/>
            </a:bodyPr>
            <a:lstStyle/>
            <a:p>
              <a:pPr algn="ctr"/>
              <a:r>
                <a:rPr lang="fr-CA" sz="1100" b="1" dirty="0">
                  <a:solidFill>
                    <a:srgbClr val="506C9E"/>
                  </a:solidFill>
                </a:rPr>
                <a:t>Continuer les évaluations de la mère, du placenta et du fœtus. </a:t>
              </a:r>
            </a:p>
          </p:txBody>
        </p:sp>
        <p:sp>
          <p:nvSpPr>
            <p:cNvPr id="15" name="ZoneTexte 24">
              <a:extLst>
                <a:ext uri="{FF2B5EF4-FFF2-40B4-BE49-F238E27FC236}">
                  <a16:creationId xmlns:a16="http://schemas.microsoft.com/office/drawing/2014/main" id="{D1D13157-9A7E-4944-934E-2CDDF07FD317}"/>
                </a:ext>
              </a:extLst>
            </p:cNvPr>
            <p:cNvSpPr txBox="1"/>
            <p:nvPr/>
          </p:nvSpPr>
          <p:spPr>
            <a:xfrm>
              <a:off x="4976424" y="4471171"/>
              <a:ext cx="1689388" cy="677108"/>
            </a:xfrm>
            <a:prstGeom prst="rect">
              <a:avLst/>
            </a:prstGeom>
            <a:noFill/>
          </p:spPr>
          <p:txBody>
            <a:bodyPr wrap="square" lIns="0" tIns="0" rIns="0" bIns="0" rtlCol="0">
              <a:spAutoFit/>
            </a:bodyPr>
            <a:lstStyle/>
            <a:p>
              <a:pPr algn="ctr"/>
              <a:r>
                <a:rPr lang="fr-CA" sz="1100" b="1" dirty="0">
                  <a:solidFill>
                    <a:srgbClr val="FF0000"/>
                  </a:solidFill>
                </a:rPr>
                <a:t>Augmenter la dose de l’antihypertenseur </a:t>
              </a:r>
              <a:r>
                <a:rPr lang="fr-CA" sz="1100" b="1" u="sng" dirty="0">
                  <a:solidFill>
                    <a:srgbClr val="FF0000"/>
                  </a:solidFill>
                </a:rPr>
                <a:t>ou</a:t>
              </a:r>
              <a:r>
                <a:rPr lang="fr-CA" sz="1100" b="1" dirty="0">
                  <a:solidFill>
                    <a:srgbClr val="FF0000"/>
                  </a:solidFill>
                </a:rPr>
                <a:t> instaurer un deuxième antihypertenseur.</a:t>
              </a:r>
            </a:p>
          </p:txBody>
        </p:sp>
        <p:sp>
          <p:nvSpPr>
            <p:cNvPr id="16" name="ZoneTexte 25">
              <a:extLst>
                <a:ext uri="{FF2B5EF4-FFF2-40B4-BE49-F238E27FC236}">
                  <a16:creationId xmlns:a16="http://schemas.microsoft.com/office/drawing/2014/main" id="{9A95F8ED-9E15-4D6E-BC44-486258EE47B4}"/>
                </a:ext>
              </a:extLst>
            </p:cNvPr>
            <p:cNvSpPr txBox="1"/>
            <p:nvPr/>
          </p:nvSpPr>
          <p:spPr>
            <a:xfrm>
              <a:off x="7625918" y="4731665"/>
              <a:ext cx="1689388" cy="169277"/>
            </a:xfrm>
            <a:prstGeom prst="rect">
              <a:avLst/>
            </a:prstGeom>
            <a:noFill/>
          </p:spPr>
          <p:txBody>
            <a:bodyPr wrap="square" lIns="0" tIns="0" rIns="0" bIns="0" rtlCol="0">
              <a:spAutoFit/>
            </a:bodyPr>
            <a:lstStyle/>
            <a:p>
              <a:pPr algn="ctr"/>
              <a:r>
                <a:rPr lang="fr-CA" sz="1100" b="1" dirty="0">
                  <a:solidFill>
                    <a:srgbClr val="FF0000"/>
                  </a:solidFill>
                </a:rPr>
                <a:t>PD ≥ 85 mm Hg</a:t>
              </a:r>
            </a:p>
          </p:txBody>
        </p:sp>
        <p:sp>
          <p:nvSpPr>
            <p:cNvPr id="17" name="ZoneTexte 26">
              <a:extLst>
                <a:ext uri="{FF2B5EF4-FFF2-40B4-BE49-F238E27FC236}">
                  <a16:creationId xmlns:a16="http://schemas.microsoft.com/office/drawing/2014/main" id="{40FB9694-441E-4532-BF1D-AA235B1BEA16}"/>
                </a:ext>
              </a:extLst>
            </p:cNvPr>
            <p:cNvSpPr txBox="1"/>
            <p:nvPr/>
          </p:nvSpPr>
          <p:spPr>
            <a:xfrm>
              <a:off x="6844868" y="4597141"/>
              <a:ext cx="510165" cy="184666"/>
            </a:xfrm>
            <a:prstGeom prst="rect">
              <a:avLst/>
            </a:prstGeom>
            <a:noFill/>
          </p:spPr>
          <p:txBody>
            <a:bodyPr wrap="square" lIns="0" tIns="0" rIns="0" bIns="0" rtlCol="0">
              <a:spAutoFit/>
            </a:bodyPr>
            <a:lstStyle/>
            <a:p>
              <a:pPr algn="ctr"/>
              <a:r>
                <a:rPr lang="fr-CA" sz="1200" b="1" dirty="0">
                  <a:solidFill>
                    <a:srgbClr val="FF0000"/>
                  </a:solidFill>
                </a:rPr>
                <a:t>Oui</a:t>
              </a:r>
            </a:p>
          </p:txBody>
        </p:sp>
        <p:sp>
          <p:nvSpPr>
            <p:cNvPr id="18" name="ZoneTexte 27">
              <a:extLst>
                <a:ext uri="{FF2B5EF4-FFF2-40B4-BE49-F238E27FC236}">
                  <a16:creationId xmlns:a16="http://schemas.microsoft.com/office/drawing/2014/main" id="{591F03A0-53F3-4371-BDA0-5B1D1A2D233E}"/>
                </a:ext>
              </a:extLst>
            </p:cNvPr>
            <p:cNvSpPr txBox="1"/>
            <p:nvPr/>
          </p:nvSpPr>
          <p:spPr>
            <a:xfrm>
              <a:off x="7873713" y="5141946"/>
              <a:ext cx="510165" cy="184666"/>
            </a:xfrm>
            <a:prstGeom prst="rect">
              <a:avLst/>
            </a:prstGeom>
            <a:noFill/>
          </p:spPr>
          <p:txBody>
            <a:bodyPr wrap="square" lIns="0" tIns="0" rIns="0" bIns="0" rtlCol="0">
              <a:spAutoFit/>
            </a:bodyPr>
            <a:lstStyle/>
            <a:p>
              <a:pPr algn="r"/>
              <a:r>
                <a:rPr lang="fr-CA" sz="1200" b="1" dirty="0">
                  <a:solidFill>
                    <a:srgbClr val="506C9E"/>
                  </a:solidFill>
                </a:rPr>
                <a:t>Non</a:t>
              </a:r>
            </a:p>
          </p:txBody>
        </p:sp>
        <p:sp>
          <p:nvSpPr>
            <p:cNvPr id="19" name="ZoneTexte 28">
              <a:extLst>
                <a:ext uri="{FF2B5EF4-FFF2-40B4-BE49-F238E27FC236}">
                  <a16:creationId xmlns:a16="http://schemas.microsoft.com/office/drawing/2014/main" id="{AAB19B29-F426-41FB-A5D2-504C2C8218E1}"/>
                </a:ext>
              </a:extLst>
            </p:cNvPr>
            <p:cNvSpPr txBox="1"/>
            <p:nvPr/>
          </p:nvSpPr>
          <p:spPr>
            <a:xfrm>
              <a:off x="6848693" y="2758095"/>
              <a:ext cx="510165" cy="184666"/>
            </a:xfrm>
            <a:prstGeom prst="rect">
              <a:avLst/>
            </a:prstGeom>
            <a:noFill/>
          </p:spPr>
          <p:txBody>
            <a:bodyPr wrap="square" lIns="0" tIns="0" rIns="0" bIns="0" rtlCol="0">
              <a:spAutoFit/>
            </a:bodyPr>
            <a:lstStyle/>
            <a:p>
              <a:pPr algn="ctr"/>
              <a:r>
                <a:rPr lang="fr-CA" sz="1200" b="1" dirty="0">
                  <a:solidFill>
                    <a:srgbClr val="506C9E"/>
                  </a:solidFill>
                </a:rPr>
                <a:t>Non</a:t>
              </a:r>
            </a:p>
          </p:txBody>
        </p:sp>
        <p:sp>
          <p:nvSpPr>
            <p:cNvPr id="20" name="ZoneTexte 29">
              <a:extLst>
                <a:ext uri="{FF2B5EF4-FFF2-40B4-BE49-F238E27FC236}">
                  <a16:creationId xmlns:a16="http://schemas.microsoft.com/office/drawing/2014/main" id="{957F32ED-23B2-43BA-8DB1-1B5A75E50C28}"/>
                </a:ext>
              </a:extLst>
            </p:cNvPr>
            <p:cNvSpPr txBox="1"/>
            <p:nvPr/>
          </p:nvSpPr>
          <p:spPr>
            <a:xfrm>
              <a:off x="6844867" y="1779375"/>
              <a:ext cx="510165" cy="184666"/>
            </a:xfrm>
            <a:prstGeom prst="rect">
              <a:avLst/>
            </a:prstGeom>
            <a:noFill/>
          </p:spPr>
          <p:txBody>
            <a:bodyPr wrap="square" lIns="0" tIns="0" rIns="0" bIns="0" rtlCol="0">
              <a:spAutoFit/>
            </a:bodyPr>
            <a:lstStyle/>
            <a:p>
              <a:pPr algn="ctr"/>
              <a:r>
                <a:rPr lang="fr-CA" sz="1200" b="1" dirty="0">
                  <a:solidFill>
                    <a:srgbClr val="506C9E"/>
                  </a:solidFill>
                </a:rPr>
                <a:t>Non</a:t>
              </a:r>
            </a:p>
          </p:txBody>
        </p:sp>
        <p:sp>
          <p:nvSpPr>
            <p:cNvPr id="21" name="ZoneTexte 30">
              <a:extLst>
                <a:ext uri="{FF2B5EF4-FFF2-40B4-BE49-F238E27FC236}">
                  <a16:creationId xmlns:a16="http://schemas.microsoft.com/office/drawing/2014/main" id="{18D17453-1003-4E40-A8AA-B4026B71EBF4}"/>
                </a:ext>
              </a:extLst>
            </p:cNvPr>
            <p:cNvSpPr txBox="1"/>
            <p:nvPr/>
          </p:nvSpPr>
          <p:spPr>
            <a:xfrm>
              <a:off x="4243280" y="2751487"/>
              <a:ext cx="510165" cy="184666"/>
            </a:xfrm>
            <a:prstGeom prst="rect">
              <a:avLst/>
            </a:prstGeom>
            <a:noFill/>
          </p:spPr>
          <p:txBody>
            <a:bodyPr wrap="square" lIns="0" tIns="0" rIns="0" bIns="0" rtlCol="0">
              <a:spAutoFit/>
            </a:bodyPr>
            <a:lstStyle/>
            <a:p>
              <a:pPr algn="ctr"/>
              <a:r>
                <a:rPr lang="fr-CA" sz="1200" b="1" dirty="0">
                  <a:solidFill>
                    <a:srgbClr val="FF0000"/>
                  </a:solidFill>
                </a:rPr>
                <a:t>Oui</a:t>
              </a:r>
            </a:p>
          </p:txBody>
        </p:sp>
        <p:sp>
          <p:nvSpPr>
            <p:cNvPr id="22" name="ZoneTexte 31">
              <a:extLst>
                <a:ext uri="{FF2B5EF4-FFF2-40B4-BE49-F238E27FC236}">
                  <a16:creationId xmlns:a16="http://schemas.microsoft.com/office/drawing/2014/main" id="{7FD3FE9E-FDCE-4A5E-942E-6EF57784AEB8}"/>
                </a:ext>
              </a:extLst>
            </p:cNvPr>
            <p:cNvSpPr txBox="1"/>
            <p:nvPr/>
          </p:nvSpPr>
          <p:spPr>
            <a:xfrm>
              <a:off x="5231895" y="2428050"/>
              <a:ext cx="510165" cy="184666"/>
            </a:xfrm>
            <a:prstGeom prst="rect">
              <a:avLst/>
            </a:prstGeom>
            <a:noFill/>
          </p:spPr>
          <p:txBody>
            <a:bodyPr wrap="square" lIns="0" tIns="0" rIns="0" bIns="0" rtlCol="0">
              <a:spAutoFit/>
            </a:bodyPr>
            <a:lstStyle/>
            <a:p>
              <a:pPr algn="r"/>
              <a:r>
                <a:rPr lang="fr-CA" sz="1200" b="1" dirty="0">
                  <a:solidFill>
                    <a:srgbClr val="FF0000"/>
                  </a:solidFill>
                </a:rPr>
                <a:t>Oui</a:t>
              </a:r>
            </a:p>
          </p:txBody>
        </p:sp>
        <p:sp>
          <p:nvSpPr>
            <p:cNvPr id="23" name="ZoneTexte 32">
              <a:extLst>
                <a:ext uri="{FF2B5EF4-FFF2-40B4-BE49-F238E27FC236}">
                  <a16:creationId xmlns:a16="http://schemas.microsoft.com/office/drawing/2014/main" id="{72F9C713-6B56-4320-A552-439AA880919D}"/>
                </a:ext>
              </a:extLst>
            </p:cNvPr>
            <p:cNvSpPr txBox="1"/>
            <p:nvPr/>
          </p:nvSpPr>
          <p:spPr>
            <a:xfrm>
              <a:off x="5001824" y="2901449"/>
              <a:ext cx="1689388" cy="169277"/>
            </a:xfrm>
            <a:prstGeom prst="rect">
              <a:avLst/>
            </a:prstGeom>
            <a:noFill/>
          </p:spPr>
          <p:txBody>
            <a:bodyPr wrap="square" lIns="0" tIns="0" rIns="0" bIns="0" rtlCol="0">
              <a:spAutoFit/>
            </a:bodyPr>
            <a:lstStyle/>
            <a:p>
              <a:pPr algn="ctr"/>
              <a:r>
                <a:rPr lang="fr-CA" sz="1100" b="1" dirty="0">
                  <a:solidFill>
                    <a:srgbClr val="FF0000"/>
                  </a:solidFill>
                </a:rPr>
                <a:t>PA ≥ 160/110 mm Hg</a:t>
              </a:r>
            </a:p>
          </p:txBody>
        </p:sp>
        <p:sp>
          <p:nvSpPr>
            <p:cNvPr id="24" name="ZoneTexte 33">
              <a:extLst>
                <a:ext uri="{FF2B5EF4-FFF2-40B4-BE49-F238E27FC236}">
                  <a16:creationId xmlns:a16="http://schemas.microsoft.com/office/drawing/2014/main" id="{B8CE18D7-09E0-4730-85F3-1D054C09715F}"/>
                </a:ext>
              </a:extLst>
            </p:cNvPr>
            <p:cNvSpPr txBox="1"/>
            <p:nvPr/>
          </p:nvSpPr>
          <p:spPr>
            <a:xfrm>
              <a:off x="2277427" y="2583739"/>
              <a:ext cx="1763699" cy="846386"/>
            </a:xfrm>
            <a:prstGeom prst="rect">
              <a:avLst/>
            </a:prstGeom>
            <a:noFill/>
          </p:spPr>
          <p:txBody>
            <a:bodyPr wrap="square" lIns="0" tIns="0" rIns="0" bIns="0" rtlCol="0">
              <a:spAutoFit/>
            </a:bodyPr>
            <a:lstStyle/>
            <a:p>
              <a:pPr algn="ctr"/>
              <a:r>
                <a:rPr lang="fr-CA" sz="1100" b="1" dirty="0">
                  <a:solidFill>
                    <a:srgbClr val="FF0000"/>
                  </a:solidFill>
                </a:rPr>
                <a:t>Hypertension grave pendant la grossesse</a:t>
              </a:r>
            </a:p>
            <a:p>
              <a:pPr algn="ctr"/>
              <a:r>
                <a:rPr lang="fr-CA" sz="1100" dirty="0"/>
                <a:t>Urgence obstétricale.</a:t>
              </a:r>
              <a:br>
                <a:rPr lang="fr-CA" sz="1100" dirty="0"/>
              </a:br>
              <a:r>
                <a:rPr lang="fr-CA" sz="1100" dirty="0"/>
                <a:t>Instaurer une pharmacothérapie*.</a:t>
              </a:r>
            </a:p>
          </p:txBody>
        </p:sp>
        <p:sp>
          <p:nvSpPr>
            <p:cNvPr id="25" name="ZoneTexte 34">
              <a:extLst>
                <a:ext uri="{FF2B5EF4-FFF2-40B4-BE49-F238E27FC236}">
                  <a16:creationId xmlns:a16="http://schemas.microsoft.com/office/drawing/2014/main" id="{8989CCD7-D22D-4DFB-817A-3DEB9575A729}"/>
                </a:ext>
              </a:extLst>
            </p:cNvPr>
            <p:cNvSpPr txBox="1"/>
            <p:nvPr/>
          </p:nvSpPr>
          <p:spPr>
            <a:xfrm>
              <a:off x="5001824" y="1946232"/>
              <a:ext cx="1689388" cy="169277"/>
            </a:xfrm>
            <a:prstGeom prst="rect">
              <a:avLst/>
            </a:prstGeom>
            <a:noFill/>
          </p:spPr>
          <p:txBody>
            <a:bodyPr wrap="square" lIns="0" tIns="0" rIns="0" bIns="0" rtlCol="0">
              <a:spAutoFit/>
            </a:bodyPr>
            <a:lstStyle/>
            <a:p>
              <a:pPr algn="ctr"/>
              <a:r>
                <a:rPr lang="fr-CA" sz="1100" b="1" dirty="0"/>
                <a:t>PA ≥ 140/90 mm Hg</a:t>
              </a:r>
            </a:p>
          </p:txBody>
        </p:sp>
      </p:grpSp>
      <p:sp>
        <p:nvSpPr>
          <p:cNvPr id="3" name="ZoneTexte 2"/>
          <p:cNvSpPr txBox="1"/>
          <p:nvPr>
            <p:custDataLst>
              <p:tags r:id="rId7"/>
            </p:custDataLst>
          </p:nvPr>
        </p:nvSpPr>
        <p:spPr>
          <a:xfrm>
            <a:off x="-1" y="0"/>
            <a:ext cx="4219903" cy="1270000"/>
          </a:xfrm>
          <a:prstGeom prst="rect">
            <a:avLst/>
          </a:prstGeom>
          <a:noFill/>
        </p:spPr>
        <p:txBody>
          <a:bodyPr vert="horz" wrap="square" rtlCol="0">
            <a:spAutoFit/>
          </a:bodyPr>
          <a:lstStyle/>
          <a:p>
            <a:endParaRPr lang="fr-CA"/>
          </a:p>
        </p:txBody>
      </p:sp>
    </p:spTree>
    <p:custDataLst>
      <p:tags r:id="rId1"/>
    </p:custDataLst>
    <p:extLst>
      <p:ext uri="{BB962C8B-B14F-4D97-AF65-F5344CB8AC3E}">
        <p14:creationId xmlns:p14="http://schemas.microsoft.com/office/powerpoint/2010/main" val="3307868419"/>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1E37BA-1EEE-4E73-94FA-AC0E6F7CA9E2}"/>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Antihypertenseurs pendant la grossesse et l’allaitement </a:t>
            </a:r>
          </a:p>
        </p:txBody>
      </p:sp>
      <p:graphicFrame>
        <p:nvGraphicFramePr>
          <p:cNvPr id="4" name="Table 4">
            <a:extLst>
              <a:ext uri="{FF2B5EF4-FFF2-40B4-BE49-F238E27FC236}">
                <a16:creationId xmlns:a16="http://schemas.microsoft.com/office/drawing/2014/main" id="{044C896B-D9C5-485B-9C13-1B75AD879726}"/>
              </a:ext>
            </a:extLst>
          </p:cNvPr>
          <p:cNvGraphicFramePr>
            <a:graphicFrameLocks noGrp="1"/>
          </p:cNvGraphicFramePr>
          <p:nvPr>
            <p:ph idx="1"/>
            <p:custDataLst>
              <p:tags r:id="rId3"/>
            </p:custDataLst>
            <p:extLst>
              <p:ext uri="{D42A27DB-BD31-4B8C-83A1-F6EECF244321}">
                <p14:modId xmlns:p14="http://schemas.microsoft.com/office/powerpoint/2010/main" val="897588495"/>
              </p:ext>
            </p:extLst>
          </p:nvPr>
        </p:nvGraphicFramePr>
        <p:xfrm>
          <a:off x="571500" y="1825625"/>
          <a:ext cx="11023600" cy="4053840"/>
        </p:xfrm>
        <a:graphic>
          <a:graphicData uri="http://schemas.openxmlformats.org/drawingml/2006/table">
            <a:tbl>
              <a:tblPr firstRow="1" bandRow="1">
                <a:tableStyleId>{5C22544A-7EE6-4342-B048-85BDC9FD1C3A}</a:tableStyleId>
              </a:tblPr>
              <a:tblGrid>
                <a:gridCol w="2755900">
                  <a:extLst>
                    <a:ext uri="{9D8B030D-6E8A-4147-A177-3AD203B41FA5}">
                      <a16:colId xmlns:a16="http://schemas.microsoft.com/office/drawing/2014/main" val="3716970619"/>
                    </a:ext>
                  </a:extLst>
                </a:gridCol>
                <a:gridCol w="2755900">
                  <a:extLst>
                    <a:ext uri="{9D8B030D-6E8A-4147-A177-3AD203B41FA5}">
                      <a16:colId xmlns:a16="http://schemas.microsoft.com/office/drawing/2014/main" val="396042512"/>
                    </a:ext>
                  </a:extLst>
                </a:gridCol>
                <a:gridCol w="2755900">
                  <a:extLst>
                    <a:ext uri="{9D8B030D-6E8A-4147-A177-3AD203B41FA5}">
                      <a16:colId xmlns:a16="http://schemas.microsoft.com/office/drawing/2014/main" val="3977083398"/>
                    </a:ext>
                  </a:extLst>
                </a:gridCol>
                <a:gridCol w="2755900">
                  <a:extLst>
                    <a:ext uri="{9D8B030D-6E8A-4147-A177-3AD203B41FA5}">
                      <a16:colId xmlns:a16="http://schemas.microsoft.com/office/drawing/2014/main" val="4066571202"/>
                    </a:ext>
                  </a:extLst>
                </a:gridCol>
              </a:tblGrid>
              <a:tr h="370840">
                <a:tc gridSpan="3">
                  <a:txBody>
                    <a:bodyPr/>
                    <a:lstStyle/>
                    <a:p>
                      <a:pPr algn="ctr"/>
                      <a:r>
                        <a:rPr lang="fr-CA" sz="2000" b="1" i="0" strike="noStrike" cap="none" spc="0" baseline="0">
                          <a:solidFill>
                            <a:srgbClr val="FFFFFF"/>
                          </a:solidFill>
                          <a:effectLst/>
                          <a:latin typeface="Calibri"/>
                          <a:ea typeface="Calibri"/>
                          <a:cs typeface="Calibri"/>
                        </a:rPr>
                        <a:t>Grossesse</a:t>
                      </a:r>
                    </a:p>
                  </a:txBody>
                  <a:tcPr/>
                </a:tc>
                <a:tc hMerge="1">
                  <a:txBody>
                    <a:bodyPr/>
                    <a:lstStyle/>
                    <a:p>
                      <a:endParaRPr lang="en-CA"/>
                    </a:p>
                  </a:txBody>
                  <a:tcPr/>
                </a:tc>
                <a:tc hMerge="1">
                  <a:txBody>
                    <a:bodyPr/>
                    <a:lstStyle/>
                    <a:p>
                      <a:endParaRPr lang="en-CA"/>
                    </a:p>
                  </a:txBody>
                  <a:tcPr/>
                </a:tc>
                <a:tc>
                  <a:txBody>
                    <a:bodyPr/>
                    <a:lstStyle/>
                    <a:p>
                      <a:pPr algn="ctr"/>
                      <a:r>
                        <a:rPr lang="fr-CA" sz="2000" b="1" i="0" strike="noStrike" cap="none" spc="0" baseline="0">
                          <a:solidFill>
                            <a:srgbClr val="FFFFFF"/>
                          </a:solidFill>
                          <a:effectLst/>
                          <a:latin typeface="Calibri"/>
                          <a:ea typeface="Calibri"/>
                          <a:cs typeface="Calibri"/>
                        </a:rPr>
                        <a:t>Allaitement</a:t>
                      </a:r>
                    </a:p>
                  </a:txBody>
                  <a:tcPr/>
                </a:tc>
                <a:extLst>
                  <a:ext uri="{0D108BD9-81ED-4DB2-BD59-A6C34878D82A}">
                    <a16:rowId xmlns:a16="http://schemas.microsoft.com/office/drawing/2014/main" val="4051105278"/>
                  </a:ext>
                </a:extLst>
              </a:tr>
              <a:tr h="139680">
                <a:tc>
                  <a:txBody>
                    <a:bodyPr/>
                    <a:lstStyle/>
                    <a:p>
                      <a:pPr algn="ctr"/>
                      <a:r>
                        <a:rPr lang="fr-CA" sz="2000" b="1" i="0" strike="noStrike" cap="none" spc="0" baseline="0">
                          <a:solidFill>
                            <a:srgbClr val="000000"/>
                          </a:solidFill>
                          <a:effectLst/>
                          <a:latin typeface="Calibri"/>
                          <a:ea typeface="Calibri"/>
                          <a:cs typeface="Calibri"/>
                        </a:rPr>
                        <a:t>Médicaments oraux de première intention</a:t>
                      </a:r>
                    </a:p>
                  </a:txBody>
                  <a:tcPr marL="0" marR="0" marT="0" marB="0" anchor="ctr"/>
                </a:tc>
                <a:tc>
                  <a:txBody>
                    <a:bodyPr/>
                    <a:lstStyle/>
                    <a:p>
                      <a:pPr algn="ctr"/>
                      <a:r>
                        <a:rPr lang="fr-CA" sz="2000" b="1" i="0" strike="noStrike" cap="none" spc="0" baseline="0">
                          <a:solidFill>
                            <a:srgbClr val="000000"/>
                          </a:solidFill>
                          <a:effectLst/>
                          <a:latin typeface="Calibri"/>
                          <a:ea typeface="Calibri"/>
                          <a:cs typeface="Calibri"/>
                        </a:rPr>
                        <a:t>Médicaments oraux de deuxième intention</a:t>
                      </a:r>
                    </a:p>
                  </a:txBody>
                  <a:tcPr marL="0" marR="0" marT="0" marB="0" anchor="ctr"/>
                </a:tc>
                <a:tc>
                  <a:txBody>
                    <a:bodyPr/>
                    <a:lstStyle/>
                    <a:p>
                      <a:pPr algn="ctr"/>
                      <a:r>
                        <a:rPr lang="fr-CA" sz="2000" b="1" i="0" strike="noStrike" cap="none" spc="0" baseline="0">
                          <a:solidFill>
                            <a:srgbClr val="000000"/>
                          </a:solidFill>
                          <a:effectLst/>
                          <a:latin typeface="Calibri"/>
                          <a:ea typeface="Calibri"/>
                          <a:cs typeface="Calibri"/>
                        </a:rPr>
                        <a:t>Médicaments à éviter</a:t>
                      </a:r>
                    </a:p>
                  </a:txBody>
                  <a:tcPr marL="0" marR="0" marT="0" marB="0" anchor="ctr"/>
                </a:tc>
                <a:tc>
                  <a:txBody>
                    <a:bodyPr/>
                    <a:lstStyle/>
                    <a:p>
                      <a:pPr algn="ctr"/>
                      <a:r>
                        <a:rPr lang="fr-CA" sz="2000" b="1" i="0" strike="noStrike" cap="none" spc="0" baseline="0">
                          <a:solidFill>
                            <a:srgbClr val="000000"/>
                          </a:solidFill>
                          <a:effectLst/>
                          <a:latin typeface="Calibri"/>
                          <a:ea typeface="Calibri"/>
                          <a:cs typeface="Calibri"/>
                        </a:rPr>
                        <a:t>Médicaments oraux</a:t>
                      </a:r>
                    </a:p>
                  </a:txBody>
                  <a:tcPr marL="0" marR="0" marT="0" marB="0" anchor="ctr"/>
                </a:tc>
                <a:extLst>
                  <a:ext uri="{0D108BD9-81ED-4DB2-BD59-A6C34878D82A}">
                    <a16:rowId xmlns:a16="http://schemas.microsoft.com/office/drawing/2014/main" val="2866880606"/>
                  </a:ext>
                </a:extLst>
              </a:tr>
              <a:tr h="139680">
                <a:tc>
                  <a:txBody>
                    <a:bodyPr/>
                    <a:lstStyle/>
                    <a:p>
                      <a:pPr marL="285750" indent="-285750">
                        <a:buFont typeface="Arial" panose="020B0604020202020204" pitchFamily="34" charset="0"/>
                        <a:buChar char="•"/>
                      </a:pPr>
                      <a:r>
                        <a:rPr lang="fr-CA" sz="2000" b="0" i="0" strike="noStrike" cap="none" spc="0" baseline="0" dirty="0" err="1">
                          <a:solidFill>
                            <a:srgbClr val="000000"/>
                          </a:solidFill>
                          <a:effectLst/>
                          <a:latin typeface="Calibri"/>
                          <a:ea typeface="Calibri"/>
                          <a:cs typeface="Calibri"/>
                        </a:rPr>
                        <a:t>Labétalol</a:t>
                      </a:r>
                      <a:endParaRPr lang="fr-CA" sz="2000" b="0" i="0" strike="noStrike" cap="none" spc="0" baseline="0" dirty="0">
                        <a:solidFill>
                          <a:srgbClr val="000000"/>
                        </a:solidFill>
                        <a:effectLst/>
                        <a:latin typeface="Calibri"/>
                        <a:ea typeface="Calibri"/>
                        <a:cs typeface="Calibri"/>
                      </a:endParaRPr>
                    </a:p>
                    <a:p>
                      <a:pPr marL="285750" indent="-285750">
                        <a:buFont typeface="Arial" panose="020B0604020202020204" pitchFamily="34" charset="0"/>
                        <a:buChar char="•"/>
                      </a:pPr>
                      <a:r>
                        <a:rPr lang="fr-CA" sz="2000" b="0" i="0" strike="noStrike" cap="none" spc="0" baseline="0" dirty="0" err="1">
                          <a:solidFill>
                            <a:srgbClr val="000000"/>
                          </a:solidFill>
                          <a:effectLst/>
                          <a:latin typeface="Calibri"/>
                          <a:ea typeface="Calibri"/>
                          <a:cs typeface="Calibri"/>
                        </a:rPr>
                        <a:t>Méthyldopa</a:t>
                      </a:r>
                      <a:endParaRPr lang="fr-CA" sz="2000" b="0" i="0" strike="noStrike" cap="none" spc="0" baseline="0" dirty="0">
                        <a:solidFill>
                          <a:srgbClr val="000000"/>
                        </a:solidFill>
                        <a:effectLst/>
                        <a:latin typeface="Calibri"/>
                        <a:ea typeface="Calibri"/>
                        <a:cs typeface="Calibri"/>
                      </a:endParaRPr>
                    </a:p>
                    <a:p>
                      <a:pPr marL="285750" indent="-285750">
                        <a:buFont typeface="Arial" panose="020B0604020202020204" pitchFamily="34" charset="0"/>
                        <a:buChar char="•"/>
                      </a:pPr>
                      <a:r>
                        <a:rPr lang="fr-CA" sz="2000" b="0" i="0" strike="noStrike" cap="none" spc="0" baseline="0" dirty="0">
                          <a:solidFill>
                            <a:srgbClr val="000000"/>
                          </a:solidFill>
                          <a:effectLst/>
                          <a:latin typeface="Calibri"/>
                          <a:ea typeface="Calibri"/>
                          <a:cs typeface="Calibri"/>
                        </a:rPr>
                        <a:t>Nifédipine orale à action prolongée</a:t>
                      </a:r>
                    </a:p>
                    <a:p>
                      <a:pPr marL="285750" indent="-285750">
                        <a:buFont typeface="Arial" panose="020B0604020202020204" pitchFamily="34" charset="0"/>
                        <a:buChar char="•"/>
                      </a:pPr>
                      <a:r>
                        <a:rPr lang="fr-CA" sz="2000" b="0" i="0" strike="noStrike" cap="none" spc="0" baseline="0" dirty="0">
                          <a:solidFill>
                            <a:srgbClr val="000000"/>
                          </a:solidFill>
                          <a:effectLst/>
                          <a:latin typeface="Calibri"/>
                          <a:ea typeface="Calibri"/>
                          <a:cs typeface="Calibri"/>
                        </a:rPr>
                        <a:t>Autre :</a:t>
                      </a:r>
                    </a:p>
                    <a:p>
                      <a:pPr marL="742950" lvl="1" indent="-285750">
                        <a:buFont typeface="Arial" panose="020B0604020202020204" pitchFamily="34" charset="0"/>
                        <a:buChar char="•"/>
                      </a:pPr>
                      <a:r>
                        <a:rPr lang="fr-CA" sz="2000" b="0" i="0" strike="noStrike" cap="none" spc="0" baseline="0" dirty="0">
                          <a:solidFill>
                            <a:srgbClr val="000000"/>
                          </a:solidFill>
                          <a:effectLst/>
                          <a:latin typeface="Calibri"/>
                          <a:ea typeface="Calibri"/>
                          <a:cs typeface="Calibri"/>
                        </a:rPr>
                        <a:t>ß-bloquants (</a:t>
                      </a:r>
                      <a:r>
                        <a:rPr lang="fr-CA" sz="2000" b="0" i="0" strike="noStrike" cap="none" spc="0" baseline="0" dirty="0" err="1">
                          <a:solidFill>
                            <a:srgbClr val="000000"/>
                          </a:solidFill>
                          <a:effectLst/>
                          <a:latin typeface="Calibri"/>
                          <a:ea typeface="Calibri"/>
                          <a:cs typeface="Calibri"/>
                        </a:rPr>
                        <a:t>acébutolol</a:t>
                      </a:r>
                      <a:r>
                        <a:rPr lang="fr-CA" sz="2000" b="0" i="0" strike="noStrike" cap="none" spc="0" baseline="0" dirty="0">
                          <a:solidFill>
                            <a:srgbClr val="000000"/>
                          </a:solidFill>
                          <a:effectLst/>
                          <a:latin typeface="Calibri"/>
                          <a:ea typeface="Calibri"/>
                          <a:cs typeface="Calibri"/>
                        </a:rPr>
                        <a:t>, </a:t>
                      </a:r>
                      <a:r>
                        <a:rPr lang="fr-CA" sz="2000" b="0" i="0" strike="noStrike" cap="none" spc="0" baseline="0" dirty="0" err="1">
                          <a:solidFill>
                            <a:srgbClr val="000000"/>
                          </a:solidFill>
                          <a:effectLst/>
                          <a:latin typeface="Calibri"/>
                          <a:ea typeface="Calibri"/>
                          <a:cs typeface="Calibri"/>
                        </a:rPr>
                        <a:t>métoprolol</a:t>
                      </a:r>
                      <a:r>
                        <a:rPr lang="fr-CA" sz="2000" b="0" i="0" strike="noStrike" cap="none" spc="0" baseline="0" dirty="0">
                          <a:solidFill>
                            <a:srgbClr val="000000"/>
                          </a:solidFill>
                          <a:effectLst/>
                          <a:latin typeface="Calibri"/>
                          <a:ea typeface="Calibri"/>
                          <a:cs typeface="Calibri"/>
                        </a:rPr>
                        <a:t>, </a:t>
                      </a:r>
                      <a:r>
                        <a:rPr lang="fr-CA" sz="2000" b="0" i="0" strike="noStrike" cap="none" spc="0" baseline="0" dirty="0" err="1">
                          <a:solidFill>
                            <a:srgbClr val="000000"/>
                          </a:solidFill>
                          <a:effectLst/>
                          <a:latin typeface="Calibri"/>
                          <a:ea typeface="Calibri"/>
                          <a:cs typeface="Calibri"/>
                        </a:rPr>
                        <a:t>pindolol</a:t>
                      </a:r>
                      <a:r>
                        <a:rPr lang="fr-CA" sz="2000" b="0" i="0" strike="noStrike" cap="none" spc="0" baseline="0" dirty="0">
                          <a:solidFill>
                            <a:srgbClr val="000000"/>
                          </a:solidFill>
                          <a:effectLst/>
                          <a:latin typeface="Calibri"/>
                          <a:ea typeface="Calibri"/>
                          <a:cs typeface="Calibri"/>
                        </a:rPr>
                        <a:t>, propranolol)</a:t>
                      </a:r>
                    </a:p>
                  </a:txBody>
                  <a:tcPr marL="0" marR="0" marT="0" marB="0"/>
                </a:tc>
                <a:tc>
                  <a:txBody>
                    <a:bodyPr/>
                    <a:lstStyle/>
                    <a:p>
                      <a:pPr marL="285750" indent="-285750">
                        <a:buFont typeface="Arial" panose="020B0604020202020204" pitchFamily="34" charset="0"/>
                        <a:buChar char="•"/>
                      </a:pPr>
                      <a:r>
                        <a:rPr lang="fr-CA" sz="2000" b="0" i="0" strike="noStrike" cap="none" spc="0" baseline="0" dirty="0" err="1">
                          <a:solidFill>
                            <a:srgbClr val="000000"/>
                          </a:solidFill>
                          <a:effectLst/>
                          <a:latin typeface="Calibri"/>
                          <a:ea typeface="Calibri"/>
                          <a:cs typeface="Calibri"/>
                        </a:rPr>
                        <a:t>Clonidine</a:t>
                      </a:r>
                      <a:endParaRPr lang="fr-CA" sz="2000" b="0" i="0" strike="noStrike" cap="none" spc="0" baseline="0" dirty="0">
                        <a:solidFill>
                          <a:srgbClr val="000000"/>
                        </a:solidFill>
                        <a:effectLst/>
                        <a:latin typeface="Calibri"/>
                        <a:ea typeface="Calibri"/>
                        <a:cs typeface="Calibri"/>
                      </a:endParaRPr>
                    </a:p>
                    <a:p>
                      <a:pPr marL="285750" indent="-285750">
                        <a:buFont typeface="Arial" panose="020B0604020202020204" pitchFamily="34" charset="0"/>
                        <a:buChar char="•"/>
                      </a:pPr>
                      <a:r>
                        <a:rPr lang="fr-CA" sz="2000" b="0" i="0" strike="noStrike" cap="none" spc="0" baseline="0" dirty="0" err="1">
                          <a:solidFill>
                            <a:srgbClr val="000000"/>
                          </a:solidFill>
                          <a:effectLst/>
                          <a:latin typeface="Calibri"/>
                          <a:ea typeface="Calibri"/>
                          <a:cs typeface="Calibri"/>
                        </a:rPr>
                        <a:t>Hydralazine</a:t>
                      </a:r>
                      <a:endParaRPr lang="fr-CA" sz="2000" b="0" i="0" strike="noStrike" cap="none" spc="0" baseline="0" dirty="0">
                        <a:solidFill>
                          <a:srgbClr val="000000"/>
                        </a:solidFill>
                        <a:effectLst/>
                        <a:latin typeface="Calibri"/>
                        <a:ea typeface="Calibri"/>
                        <a:cs typeface="Calibri"/>
                      </a:endParaRPr>
                    </a:p>
                    <a:p>
                      <a:pPr marL="285750" indent="-285750">
                        <a:buFont typeface="Arial" panose="020B0604020202020204" pitchFamily="34" charset="0"/>
                        <a:buChar char="•"/>
                      </a:pPr>
                      <a:r>
                        <a:rPr lang="fr-CA" sz="2000" b="0" i="0" strike="noStrike" cap="none" spc="0" baseline="0" dirty="0">
                          <a:solidFill>
                            <a:srgbClr val="000000"/>
                          </a:solidFill>
                          <a:effectLst/>
                          <a:latin typeface="Calibri"/>
                          <a:ea typeface="Calibri"/>
                          <a:cs typeface="Calibri"/>
                        </a:rPr>
                        <a:t>Diurétiques thiazidiques </a:t>
                      </a:r>
                    </a:p>
                  </a:txBody>
                  <a:tcPr marL="0" marR="0" marT="0" marB="0"/>
                </a:tc>
                <a:tc>
                  <a:txBody>
                    <a:bodyPr/>
                    <a:lstStyle/>
                    <a:p>
                      <a:pPr marL="285750" indent="-285750">
                        <a:buFont typeface="Arial" panose="020B0604020202020204" pitchFamily="34" charset="0"/>
                        <a:buChar char="•"/>
                      </a:pPr>
                      <a:r>
                        <a:rPr lang="fr-CA" sz="2000" b="0" i="0" strike="noStrike" cap="none" spc="0" baseline="0">
                          <a:solidFill>
                            <a:srgbClr val="000000"/>
                          </a:solidFill>
                          <a:effectLst/>
                          <a:latin typeface="Calibri"/>
                          <a:ea typeface="Calibri"/>
                          <a:cs typeface="Calibri"/>
                        </a:rPr>
                        <a:t>IECA</a:t>
                      </a:r>
                    </a:p>
                    <a:p>
                      <a:pPr marL="285750" indent="-285750">
                        <a:buFont typeface="Arial" panose="020B0604020202020204" pitchFamily="34" charset="0"/>
                        <a:buChar char="•"/>
                      </a:pPr>
                      <a:r>
                        <a:rPr lang="fr-CA" sz="2000" b="0" i="0" strike="noStrike" cap="none" spc="0" baseline="0">
                          <a:solidFill>
                            <a:srgbClr val="000000"/>
                          </a:solidFill>
                          <a:effectLst/>
                          <a:latin typeface="Calibri"/>
                          <a:ea typeface="Calibri"/>
                          <a:cs typeface="Calibri"/>
                        </a:rPr>
                        <a:t>ARA</a:t>
                      </a:r>
                    </a:p>
                  </a:txBody>
                  <a:tcPr marL="0" marR="0" marT="0" marB="0"/>
                </a:tc>
                <a:tc>
                  <a:txBody>
                    <a:bodyPr/>
                    <a:lstStyle/>
                    <a:p>
                      <a:pPr marL="285750" indent="-285750">
                        <a:buFont typeface="Arial" panose="020B0604020202020204" pitchFamily="34" charset="0"/>
                        <a:buChar char="•"/>
                      </a:pPr>
                      <a:r>
                        <a:rPr lang="fr-CA" sz="2000" b="0" i="0" strike="noStrike" cap="none" spc="0" baseline="0" dirty="0" err="1">
                          <a:solidFill>
                            <a:srgbClr val="000000"/>
                          </a:solidFill>
                          <a:effectLst/>
                          <a:latin typeface="Calibri"/>
                          <a:ea typeface="Calibri"/>
                          <a:cs typeface="Calibri"/>
                        </a:rPr>
                        <a:t>Labétalol</a:t>
                      </a:r>
                      <a:endParaRPr lang="fr-CA" sz="2000" b="0" i="0" strike="noStrike" cap="none" spc="0" baseline="0" dirty="0">
                        <a:solidFill>
                          <a:srgbClr val="000000"/>
                        </a:solidFill>
                        <a:effectLst/>
                        <a:latin typeface="Calibri"/>
                        <a:ea typeface="Calibri"/>
                        <a:cs typeface="Calibri"/>
                      </a:endParaRPr>
                    </a:p>
                    <a:p>
                      <a:pPr marL="285750" indent="-285750">
                        <a:buFont typeface="Arial" panose="020B0604020202020204" pitchFamily="34" charset="0"/>
                        <a:buChar char="•"/>
                      </a:pPr>
                      <a:r>
                        <a:rPr lang="fr-CA" sz="2000" b="0" i="0" strike="noStrike" cap="none" spc="0" baseline="0" dirty="0" err="1">
                          <a:solidFill>
                            <a:srgbClr val="000000"/>
                          </a:solidFill>
                          <a:effectLst/>
                          <a:latin typeface="Calibri"/>
                          <a:ea typeface="Calibri"/>
                          <a:cs typeface="Calibri"/>
                        </a:rPr>
                        <a:t>Méthyldopa</a:t>
                      </a:r>
                      <a:endParaRPr lang="fr-CA" sz="2000" b="0" i="0" strike="noStrike" cap="none" spc="0" baseline="0" dirty="0">
                        <a:solidFill>
                          <a:srgbClr val="000000"/>
                        </a:solidFill>
                        <a:effectLst/>
                        <a:latin typeface="Calibri"/>
                        <a:ea typeface="Calibri"/>
                        <a:cs typeface="Calibri"/>
                      </a:endParaRPr>
                    </a:p>
                    <a:p>
                      <a:pPr marL="285750" marR="0" lvl="0" indent="-285750" algn="l" defTabSz="914400" rtl="0" eaLnBrk="1" fontAlgn="auto" latinLnBrk="0" hangingPunct="1">
                        <a:lnSpc>
                          <a:spcPct val="100000"/>
                        </a:lnSpc>
                        <a:spcBef>
                          <a:spcPct val="0"/>
                        </a:spcBef>
                        <a:spcAft>
                          <a:spcPct val="0"/>
                        </a:spcAft>
                        <a:buClrTx/>
                        <a:buSzTx/>
                        <a:buFont typeface="Arial" panose="020B0604020202020204" pitchFamily="34" charset="0"/>
                        <a:buChar char="•"/>
                        <a:defRPr/>
                      </a:pPr>
                      <a:r>
                        <a:rPr lang="fr-CA" sz="2000" b="0" i="0" strike="noStrike" cap="none" spc="0" baseline="0" dirty="0">
                          <a:solidFill>
                            <a:srgbClr val="000000"/>
                          </a:solidFill>
                          <a:effectLst/>
                          <a:latin typeface="Calibri"/>
                          <a:ea typeface="Calibri"/>
                          <a:cs typeface="Calibri"/>
                        </a:rPr>
                        <a:t>Nifédipine orale à action prolongée</a:t>
                      </a:r>
                    </a:p>
                    <a:p>
                      <a:pPr marL="285750" indent="-285750">
                        <a:buFont typeface="Arial" panose="020B0604020202020204" pitchFamily="34" charset="0"/>
                        <a:buChar char="•"/>
                      </a:pPr>
                      <a:r>
                        <a:rPr lang="fr-CA" sz="2000" b="0" i="0" strike="noStrike" cap="none" spc="0" baseline="0" dirty="0" err="1">
                          <a:solidFill>
                            <a:srgbClr val="000000"/>
                          </a:solidFill>
                          <a:effectLst/>
                          <a:latin typeface="Calibri"/>
                          <a:ea typeface="Calibri"/>
                          <a:cs typeface="Calibri"/>
                        </a:rPr>
                        <a:t>Énalapril</a:t>
                      </a:r>
                      <a:r>
                        <a:rPr lang="fr-CA" sz="2000" b="0" i="0" strike="noStrike" cap="none" spc="0" baseline="0" dirty="0">
                          <a:solidFill>
                            <a:srgbClr val="000000"/>
                          </a:solidFill>
                          <a:effectLst/>
                          <a:latin typeface="Calibri"/>
                          <a:ea typeface="Calibri"/>
                          <a:cs typeface="Calibri"/>
                        </a:rPr>
                        <a:t> </a:t>
                      </a:r>
                    </a:p>
                    <a:p>
                      <a:pPr marL="285750" indent="-285750">
                        <a:buFont typeface="Arial" panose="020B0604020202020204" pitchFamily="34" charset="0"/>
                        <a:buChar char="•"/>
                      </a:pPr>
                      <a:r>
                        <a:rPr lang="fr-CA" sz="2000" b="0" i="0" strike="noStrike" cap="none" spc="0" baseline="0" dirty="0">
                          <a:solidFill>
                            <a:srgbClr val="000000"/>
                          </a:solidFill>
                          <a:effectLst/>
                          <a:latin typeface="Calibri"/>
                          <a:ea typeface="Calibri"/>
                          <a:cs typeface="Calibri"/>
                        </a:rPr>
                        <a:t>Captopril </a:t>
                      </a:r>
                    </a:p>
                  </a:txBody>
                  <a:tcPr marL="0" marR="0" marT="0" marB="0"/>
                </a:tc>
                <a:extLst>
                  <a:ext uri="{0D108BD9-81ED-4DB2-BD59-A6C34878D82A}">
                    <a16:rowId xmlns:a16="http://schemas.microsoft.com/office/drawing/2014/main" val="2695749292"/>
                  </a:ext>
                </a:extLst>
              </a:tr>
            </a:tbl>
          </a:graphicData>
        </a:graphic>
      </p:graphicFrame>
      <p:sp>
        <p:nvSpPr>
          <p:cNvPr id="5" name="TextBox 4">
            <a:extLst>
              <a:ext uri="{FF2B5EF4-FFF2-40B4-BE49-F238E27FC236}">
                <a16:creationId xmlns:a16="http://schemas.microsoft.com/office/drawing/2014/main" id="{01E36B8A-69D5-4451-B03A-FDA41BCA506D}"/>
              </a:ext>
            </a:extLst>
          </p:cNvPr>
          <p:cNvSpPr txBox="1"/>
          <p:nvPr>
            <p:custDataLst>
              <p:tags r:id="rId4"/>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6" history="0"/>
              </a:rPr>
              <a:t>10.1016/j.cjca.2020.02.086</a:t>
            </a:r>
            <a:endParaRPr lang="en-CA" sz="1050">
              <a:effectLst/>
            </a:endParaRPr>
          </a:p>
        </p:txBody>
      </p:sp>
    </p:spTree>
    <p:custDataLst>
      <p:tags r:id="rId1"/>
    </p:custDataLst>
    <p:extLst>
      <p:ext uri="{BB962C8B-B14F-4D97-AF65-F5344CB8AC3E}">
        <p14:creationId xmlns:p14="http://schemas.microsoft.com/office/powerpoint/2010/main" val="2569816090"/>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6" name="Shape 756"/>
          <p:cNvSpPr>
            <a:spLocks noGrp="1"/>
          </p:cNvSpPr>
          <p:nvPr>
            <p:ph type="title"/>
            <p:custDataLst>
              <p:tags r:id="rId2"/>
            </p:custDataLst>
          </p:nvPr>
        </p:nvSpPr>
        <p:spPr>
          <a:prstGeom prst="rect">
            <a:avLst/>
          </a:prstGeom>
        </p:spPr>
        <p:txBody>
          <a:bodyPr>
            <a:normAutofit/>
          </a:bodyPr>
          <a:lstStyle>
            <a:lvl1pPr algn="l">
              <a:defRPr sz="3200"/>
            </a:lvl1pPr>
          </a:lstStyle>
          <a:p>
            <a:r>
              <a:rPr lang="fr-CA" sz="5400" b="0" i="0" strike="noStrike" cap="none" spc="0" baseline="0">
                <a:solidFill>
                  <a:srgbClr val="000000"/>
                </a:solidFill>
                <a:effectLst/>
                <a:latin typeface="Calibri Light"/>
                <a:ea typeface="Calibri Light"/>
                <a:cs typeface="Calibri Light"/>
              </a:rPr>
              <a:t>Hypertension Canada </a:t>
            </a:r>
            <a:endParaRPr sz="5400"/>
          </a:p>
        </p:txBody>
      </p:sp>
      <p:sp>
        <p:nvSpPr>
          <p:cNvPr id="757" name="Shape 757"/>
          <p:cNvSpPr>
            <a:spLocks noGrp="1"/>
          </p:cNvSpPr>
          <p:nvPr>
            <p:ph idx="1"/>
            <p:custDataLst>
              <p:tags r:id="rId3"/>
            </p:custDataLst>
          </p:nvPr>
        </p:nvSpPr>
        <p:spPr>
          <a:xfrm>
            <a:off x="838200" y="1825625"/>
            <a:ext cx="5713433" cy="4351338"/>
          </a:xfrm>
          <a:prstGeom prst="rect">
            <a:avLst/>
          </a:prstGeom>
        </p:spPr>
        <p:txBody>
          <a:bodyPr>
            <a:noAutofit/>
          </a:bodyPr>
          <a:lstStyle/>
          <a:p>
            <a:pPr marL="0" indent="0">
              <a:buNone/>
              <a:defRPr b="1"/>
            </a:pPr>
            <a:r>
              <a:rPr lang="fr-CA" sz="2400" b="1" i="0" strike="noStrike" cap="none" spc="0" baseline="0" dirty="0">
                <a:solidFill>
                  <a:srgbClr val="000000"/>
                </a:solidFill>
                <a:effectLst/>
                <a:latin typeface="Calibri"/>
                <a:ea typeface="Calibri"/>
                <a:cs typeface="Calibri"/>
              </a:rPr>
              <a:t>Pour les professionnels :</a:t>
            </a:r>
          </a:p>
          <a:p>
            <a:pPr>
              <a:defRPr sz="1800"/>
            </a:pPr>
            <a:r>
              <a:rPr lang="fr-CA" sz="2200" b="0" i="0" strike="noStrike" cap="none" spc="0" baseline="0" dirty="0">
                <a:solidFill>
                  <a:srgbClr val="000000"/>
                </a:solidFill>
                <a:effectLst/>
                <a:latin typeface="Calibri"/>
                <a:ea typeface="Calibri"/>
                <a:cs typeface="Calibri"/>
              </a:rPr>
              <a:t>Mises à jour mensuelles gratuites, recherches en vedette et ressources éducatives.</a:t>
            </a:r>
          </a:p>
          <a:p>
            <a:pPr>
              <a:defRPr sz="1800"/>
            </a:pPr>
            <a:r>
              <a:rPr lang="fr-CA" sz="2200" b="0" i="0" strike="noStrike" cap="none" spc="0" baseline="0" dirty="0">
                <a:solidFill>
                  <a:srgbClr val="000000"/>
                </a:solidFill>
                <a:effectLst/>
                <a:latin typeface="Calibri"/>
                <a:ea typeface="Calibri"/>
                <a:cs typeface="Calibri"/>
              </a:rPr>
              <a:t>Devenir membre pour obtenir des privilèges spéciaux et faire des économies.</a:t>
            </a:r>
            <a:endParaRPr lang="en-CA" sz="2200" dirty="0"/>
          </a:p>
          <a:p>
            <a:pPr marL="0" indent="0">
              <a:buNone/>
              <a:defRPr b="1"/>
            </a:pPr>
            <a:r>
              <a:rPr lang="fr-CA" sz="2400" b="1" i="0" strike="noStrike" cap="none" spc="0" baseline="0" dirty="0">
                <a:solidFill>
                  <a:srgbClr val="000000"/>
                </a:solidFill>
                <a:effectLst/>
                <a:latin typeface="Calibri"/>
                <a:ea typeface="Calibri"/>
                <a:cs typeface="Calibri"/>
              </a:rPr>
              <a:t>Pour les patients :</a:t>
            </a:r>
          </a:p>
          <a:p>
            <a:pPr>
              <a:defRPr sz="1800"/>
            </a:pPr>
            <a:r>
              <a:rPr lang="fr-CA" sz="2200" b="0" i="0" strike="noStrike" cap="none" spc="0" baseline="0" dirty="0">
                <a:solidFill>
                  <a:srgbClr val="000000"/>
                </a:solidFill>
                <a:effectLst/>
                <a:latin typeface="Calibri"/>
                <a:ea typeface="Calibri"/>
                <a:cs typeface="Calibri"/>
              </a:rPr>
              <a:t>Accès gratuit aux dernières informations et ressources.</a:t>
            </a:r>
          </a:p>
          <a:p>
            <a:pPr>
              <a:defRPr sz="1800"/>
            </a:pPr>
            <a:endParaRPr sz="2200" dirty="0"/>
          </a:p>
        </p:txBody>
      </p:sp>
      <p:sp>
        <p:nvSpPr>
          <p:cNvPr id="7" name="TextBox 6">
            <a:extLst>
              <a:ext uri="{FF2B5EF4-FFF2-40B4-BE49-F238E27FC236}">
                <a16:creationId xmlns:a16="http://schemas.microsoft.com/office/drawing/2014/main" id="{199AA8AE-7AA2-4D54-9312-A4017C926F3E}"/>
              </a:ext>
            </a:extLst>
          </p:cNvPr>
          <p:cNvSpPr txBox="1"/>
          <p:nvPr>
            <p:custDataLst>
              <p:tags r:id="rId4"/>
            </p:custDataLst>
          </p:nvPr>
        </p:nvSpPr>
        <p:spPr>
          <a:xfrm>
            <a:off x="6551632" y="5879000"/>
            <a:ext cx="5533886" cy="579120"/>
          </a:xfrm>
          <a:prstGeom prst="rect">
            <a:avLst/>
          </a:prstGeom>
          <a:noFill/>
        </p:spPr>
        <p:txBody>
          <a:bodyPr wrap="square">
            <a:spAutoFit/>
          </a:bodyPr>
          <a:lstStyle/>
          <a:p>
            <a:r>
              <a:rPr lang="fr-CA" sz="3200" b="0" i="0" strike="noStrike" cap="none" spc="0" baseline="0">
                <a:solidFill>
                  <a:srgbClr val="000000"/>
                </a:solidFill>
                <a:effectLst/>
                <a:latin typeface="Calibri"/>
                <a:ea typeface="Calibri"/>
                <a:cs typeface="Calibri"/>
              </a:rPr>
              <a:t>hypertension.ca/fr</a:t>
            </a:r>
          </a:p>
        </p:txBody>
      </p:sp>
      <p:pic>
        <p:nvPicPr>
          <p:cNvPr id="3" name="Picture 2">
            <a:extLst>
              <a:ext uri="{FF2B5EF4-FFF2-40B4-BE49-F238E27FC236}">
                <a16:creationId xmlns:a16="http://schemas.microsoft.com/office/drawing/2014/main" id="{4412741F-A2BC-4BB6-A9FB-215808BED854}"/>
              </a:ext>
            </a:extLst>
          </p:cNvPr>
          <p:cNvPicPr>
            <a:picLocks noChangeAspect="1"/>
          </p:cNvPicPr>
          <p:nvPr/>
        </p:nvPicPr>
        <p:blipFill>
          <a:blip r:embed="rId7"/>
          <a:stretch>
            <a:fillRect/>
          </a:stretch>
        </p:blipFill>
        <p:spPr>
          <a:xfrm>
            <a:off x="6551633" y="1341151"/>
            <a:ext cx="5379311" cy="772959"/>
          </a:xfrm>
          <a:prstGeom prst="rect">
            <a:avLst/>
          </a:prstGeom>
        </p:spPr>
      </p:pic>
      <p:pic>
        <p:nvPicPr>
          <p:cNvPr id="5" name="Picture 4">
            <a:extLst>
              <a:ext uri="{FF2B5EF4-FFF2-40B4-BE49-F238E27FC236}">
                <a16:creationId xmlns:a16="http://schemas.microsoft.com/office/drawing/2014/main" id="{86294D32-65A8-497A-81CE-EDA8050E47FD}"/>
              </a:ext>
            </a:extLst>
          </p:cNvPr>
          <p:cNvPicPr>
            <a:picLocks noChangeAspect="1"/>
          </p:cNvPicPr>
          <p:nvPr/>
        </p:nvPicPr>
        <p:blipFill>
          <a:blip r:embed="rId8"/>
          <a:stretch>
            <a:fillRect/>
          </a:stretch>
        </p:blipFill>
        <p:spPr>
          <a:xfrm>
            <a:off x="6551631" y="2181579"/>
            <a:ext cx="5379313" cy="3707256"/>
          </a:xfrm>
          <a:prstGeom prst="rect">
            <a:avLst/>
          </a:prstGeom>
        </p:spPr>
      </p:pic>
    </p:spTree>
    <p:custDataLst>
      <p:tags r:id="rId1"/>
    </p:custDataLst>
    <p:extLst>
      <p:ext uri="{BB962C8B-B14F-4D97-AF65-F5344CB8AC3E}">
        <p14:creationId xmlns:p14="http://schemas.microsoft.com/office/powerpoint/2010/main" val="91441610"/>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87D0ED8-A597-409A-B3CA-2CADACBFBCB2}"/>
              </a:ext>
            </a:extLst>
          </p:cNvPr>
          <p:cNvSpPr>
            <a:spLocks noGrp="1"/>
          </p:cNvSpPr>
          <p:nvPr>
            <p:ph type="title"/>
            <p:custDataLst>
              <p:tags r:id="rId2"/>
            </p:custDataLst>
          </p:nvPr>
        </p:nvSpPr>
        <p:spPr/>
        <p:txBody>
          <a:bodyPr/>
          <a:lstStyle/>
          <a:p>
            <a:r>
              <a:rPr lang="fr-CA" sz="6000" b="0" i="0" strike="noStrike" cap="none" spc="0" baseline="0">
                <a:solidFill>
                  <a:srgbClr val="000000"/>
                </a:solidFill>
                <a:effectLst/>
                <a:latin typeface="Calibri Light"/>
                <a:ea typeface="Calibri Light"/>
                <a:cs typeface="Calibri Light"/>
              </a:rPr>
              <a:t>Prise en charge de la pression artérielle</a:t>
            </a:r>
          </a:p>
        </p:txBody>
      </p:sp>
      <p:sp>
        <p:nvSpPr>
          <p:cNvPr id="5" name="Text Placeholder 4">
            <a:extLst>
              <a:ext uri="{FF2B5EF4-FFF2-40B4-BE49-F238E27FC236}">
                <a16:creationId xmlns:a16="http://schemas.microsoft.com/office/drawing/2014/main" id="{876E955A-D034-42A4-BCFB-8BA28E8F4A87}"/>
              </a:ext>
            </a:extLst>
          </p:cNvPr>
          <p:cNvSpPr>
            <a:spLocks noGrp="1"/>
          </p:cNvSpPr>
          <p:nvPr>
            <p:ph type="body" idx="1"/>
            <p:custDataLst>
              <p:tags r:id="rId3"/>
            </p:custDataLst>
          </p:nvPr>
        </p:nvSpPr>
        <p:spPr/>
        <p:txBody>
          <a:bodyPr/>
          <a:lstStyle/>
          <a:p>
            <a:endParaRPr lang="en-CA"/>
          </a:p>
        </p:txBody>
      </p:sp>
    </p:spTree>
    <p:custDataLst>
      <p:tags r:id="rId1"/>
    </p:custDataLst>
    <p:extLst>
      <p:ext uri="{BB962C8B-B14F-4D97-AF65-F5344CB8AC3E}">
        <p14:creationId xmlns:p14="http://schemas.microsoft.com/office/powerpoint/2010/main" val="130708192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358B2-2E90-4E2F-A98F-7796C6A2F5F3}"/>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Mesure de la pression artérielle en clinique </a:t>
            </a:r>
          </a:p>
        </p:txBody>
      </p:sp>
      <p:sp>
        <p:nvSpPr>
          <p:cNvPr id="4" name="Content Placeholder 3">
            <a:extLst>
              <a:ext uri="{FF2B5EF4-FFF2-40B4-BE49-F238E27FC236}">
                <a16:creationId xmlns:a16="http://schemas.microsoft.com/office/drawing/2014/main" id="{C1CD2415-0C50-4E92-BC61-12522D2ACA45}"/>
              </a:ext>
            </a:extLst>
          </p:cNvPr>
          <p:cNvSpPr>
            <a:spLocks noGrp="1"/>
          </p:cNvSpPr>
          <p:nvPr>
            <p:ph sz="half" idx="1"/>
            <p:custDataLst>
              <p:tags r:id="rId3"/>
            </p:custDataLst>
          </p:nvPr>
        </p:nvSpPr>
        <p:spPr>
          <a:xfrm>
            <a:off x="838200" y="1625047"/>
            <a:ext cx="5181600" cy="4351338"/>
          </a:xfrm>
        </p:spPr>
        <p:txBody>
          <a:bodyPr>
            <a:normAutofit fontScale="92500" lnSpcReduction="20000"/>
          </a:bodyPr>
          <a:lstStyle/>
          <a:p>
            <a:pPr marL="0" indent="0" algn="ctr">
              <a:buNone/>
            </a:pPr>
            <a:r>
              <a:rPr lang="fr-CA" sz="2800" b="1" i="0" strike="noStrike" cap="none" spc="0" baseline="0">
                <a:solidFill>
                  <a:srgbClr val="000000"/>
                </a:solidFill>
                <a:effectLst/>
                <a:latin typeface="Calibri"/>
                <a:ea typeface="Calibri"/>
                <a:cs typeface="Calibri"/>
              </a:rPr>
              <a:t>Mesure de la pression artérielle en clinique – oscillométrique en série (MPAC-OS)</a:t>
            </a:r>
          </a:p>
          <a:p>
            <a:r>
              <a:rPr lang="fr-CA" sz="2800" b="0" i="0" strike="noStrike" cap="none" spc="0" baseline="0">
                <a:solidFill>
                  <a:srgbClr val="000000"/>
                </a:solidFill>
                <a:effectLst/>
                <a:latin typeface="Calibri"/>
                <a:ea typeface="Calibri"/>
                <a:cs typeface="Calibri"/>
              </a:rPr>
              <a:t>Mesure effectuée à l’aide d’appareils de mesure automatiques.</a:t>
            </a:r>
          </a:p>
          <a:p>
            <a:r>
              <a:rPr lang="fr-CA" sz="2800" b="0" i="0" strike="noStrike" cap="none" spc="0" baseline="0">
                <a:solidFill>
                  <a:srgbClr val="000000"/>
                </a:solidFill>
                <a:effectLst/>
                <a:latin typeface="Calibri"/>
                <a:ea typeface="Calibri"/>
                <a:cs typeface="Calibri"/>
              </a:rPr>
              <a:t>Appareils prennent une série de mesures oscillométriques. </a:t>
            </a:r>
          </a:p>
          <a:p>
            <a:r>
              <a:rPr lang="fr-CA" sz="2800" b="0" i="0" strike="noStrike" cap="none" spc="0" baseline="0">
                <a:solidFill>
                  <a:srgbClr val="000000"/>
                </a:solidFill>
                <a:effectLst/>
                <a:latin typeface="Calibri"/>
                <a:ea typeface="Calibri"/>
                <a:cs typeface="Calibri"/>
              </a:rPr>
              <a:t>Le patient reste seul dans la salle pendant la prise de trois à six mesures oscillométriques consécutives. </a:t>
            </a:r>
          </a:p>
        </p:txBody>
      </p:sp>
      <p:sp>
        <p:nvSpPr>
          <p:cNvPr id="5" name="Content Placeholder 4">
            <a:extLst>
              <a:ext uri="{FF2B5EF4-FFF2-40B4-BE49-F238E27FC236}">
                <a16:creationId xmlns:a16="http://schemas.microsoft.com/office/drawing/2014/main" id="{C09CEBEF-A00D-4717-9DC7-CE667ED527AD}"/>
              </a:ext>
            </a:extLst>
          </p:cNvPr>
          <p:cNvSpPr>
            <a:spLocks noGrp="1"/>
          </p:cNvSpPr>
          <p:nvPr>
            <p:ph sz="half" idx="2"/>
            <p:custDataLst>
              <p:tags r:id="rId4"/>
            </p:custDataLst>
          </p:nvPr>
        </p:nvSpPr>
        <p:spPr>
          <a:xfrm>
            <a:off x="6172202" y="1690688"/>
            <a:ext cx="5181600" cy="4351338"/>
          </a:xfrm>
        </p:spPr>
        <p:txBody>
          <a:bodyPr>
            <a:normAutofit fontScale="92500" lnSpcReduction="20000"/>
          </a:bodyPr>
          <a:lstStyle/>
          <a:p>
            <a:pPr marL="0" indent="0" algn="ctr">
              <a:buNone/>
            </a:pPr>
            <a:r>
              <a:rPr lang="fr-CA" sz="2800" b="1" i="0" strike="noStrike" cap="none" spc="0" baseline="0">
                <a:solidFill>
                  <a:srgbClr val="000000"/>
                </a:solidFill>
                <a:effectLst/>
                <a:latin typeface="Calibri"/>
                <a:ea typeface="Calibri"/>
                <a:cs typeface="Calibri"/>
              </a:rPr>
              <a:t>Mesure de la pression artérielle en clinique (MPAC)</a:t>
            </a:r>
          </a:p>
          <a:p>
            <a:r>
              <a:rPr lang="fr-CA" sz="2800" b="0" i="0" strike="noStrike" cap="none" spc="0" baseline="0">
                <a:solidFill>
                  <a:srgbClr val="000000"/>
                </a:solidFill>
                <a:effectLst/>
                <a:latin typeface="Calibri"/>
                <a:ea typeface="Calibri"/>
                <a:cs typeface="Calibri"/>
              </a:rPr>
              <a:t>Mesure effectuée en la présence du professionnel de la santé dans la salle. </a:t>
            </a:r>
          </a:p>
          <a:p>
            <a:r>
              <a:rPr lang="fr-CA" sz="2800" b="0" i="0" strike="noStrike" cap="none" spc="0" baseline="0">
                <a:solidFill>
                  <a:srgbClr val="000000"/>
                </a:solidFill>
                <a:effectLst/>
                <a:latin typeface="Calibri"/>
                <a:ea typeface="Calibri"/>
                <a:cs typeface="Calibri"/>
              </a:rPr>
              <a:t>ll est préférable d’utiliser des appareils oscillométriques ou électroniques.</a:t>
            </a:r>
          </a:p>
          <a:p>
            <a:r>
              <a:rPr lang="fr-CA" sz="2800" b="0" i="0" strike="noStrike" cap="none" spc="0" baseline="0">
                <a:solidFill>
                  <a:srgbClr val="000000"/>
                </a:solidFill>
                <a:effectLst/>
                <a:latin typeface="Calibri"/>
                <a:ea typeface="Calibri"/>
                <a:cs typeface="Calibri"/>
              </a:rPr>
              <a:t>Utilisation de la méthode auscultatoire, au moyen d’un appareil au mercure ou anéroïde, si on ne peut utiliser un appareil électronique. </a:t>
            </a:r>
          </a:p>
        </p:txBody>
      </p:sp>
      <p:sp>
        <p:nvSpPr>
          <p:cNvPr id="6" name="Rectangle: Rounded Corners 5">
            <a:extLst>
              <a:ext uri="{FF2B5EF4-FFF2-40B4-BE49-F238E27FC236}">
                <a16:creationId xmlns:a16="http://schemas.microsoft.com/office/drawing/2014/main" id="{D6236239-E898-4867-A6EF-767E93816D81}"/>
              </a:ext>
            </a:extLst>
          </p:cNvPr>
          <p:cNvSpPr/>
          <p:nvPr>
            <p:custDataLst>
              <p:tags r:id="rId5"/>
            </p:custDataLst>
          </p:nvPr>
        </p:nvSpPr>
        <p:spPr>
          <a:xfrm>
            <a:off x="838200" y="5739663"/>
            <a:ext cx="5181600" cy="572237"/>
          </a:xfrm>
          <a:prstGeom prst="roundRect">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000" b="0" i="0" strike="noStrike" cap="none" spc="0" baseline="0">
                <a:solidFill>
                  <a:srgbClr val="FFFFFF"/>
                </a:solidFill>
                <a:effectLst/>
                <a:latin typeface="Calibri"/>
                <a:ea typeface="Calibri"/>
                <a:cs typeface="Calibri"/>
              </a:rPr>
              <a:t>Méthode privilégiée de mesure en clinique </a:t>
            </a:r>
          </a:p>
        </p:txBody>
      </p:sp>
      <p:sp>
        <p:nvSpPr>
          <p:cNvPr id="8" name="TextBox 7">
            <a:extLst>
              <a:ext uri="{FF2B5EF4-FFF2-40B4-BE49-F238E27FC236}">
                <a16:creationId xmlns:a16="http://schemas.microsoft.com/office/drawing/2014/main" id="{695CBA2D-65E9-4770-BE95-97AA49C6A6B7}"/>
              </a:ext>
            </a:extLst>
          </p:cNvPr>
          <p:cNvSpPr txBox="1"/>
          <p:nvPr>
            <p:custDataLst>
              <p:tags r:id="rId6"/>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9" history="0"/>
              </a:rPr>
              <a:t>10.1016/j.cjca.2020.02.086</a:t>
            </a:r>
            <a:endParaRPr lang="en-CA" sz="1050">
              <a:effectLst/>
            </a:endParaRPr>
          </a:p>
        </p:txBody>
      </p:sp>
    </p:spTree>
    <p:custDataLst>
      <p:tags r:id="rId1"/>
    </p:custDataLst>
    <p:extLst>
      <p:ext uri="{BB962C8B-B14F-4D97-AF65-F5344CB8AC3E}">
        <p14:creationId xmlns:p14="http://schemas.microsoft.com/office/powerpoint/2010/main" val="3683130860"/>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EAEB-5D06-4B73-B5BA-524D37E89D1B}"/>
              </a:ext>
            </a:extLst>
          </p:cNvPr>
          <p:cNvSpPr>
            <a:spLocks noGrp="1"/>
          </p:cNvSpPr>
          <p:nvPr>
            <p:ph type="title"/>
            <p:custDataLst>
              <p:tags r:id="rId2"/>
            </p:custDataLst>
          </p:nvPr>
        </p:nvSpPr>
        <p:spPr/>
        <p:txBody>
          <a:bodyPr/>
          <a:lstStyle/>
          <a:p>
            <a:r>
              <a:rPr lang="fr-CA" sz="4400" b="0" i="0" strike="noStrike" cap="none" spc="0" baseline="0">
                <a:solidFill>
                  <a:srgbClr val="000000"/>
                </a:solidFill>
                <a:effectLst/>
                <a:latin typeface="Calibri Light"/>
                <a:ea typeface="Calibri Light"/>
                <a:cs typeface="Calibri Light"/>
              </a:rPr>
              <a:t>Évaluation de la pression artérielle hors clinique</a:t>
            </a:r>
          </a:p>
        </p:txBody>
      </p:sp>
      <p:sp>
        <p:nvSpPr>
          <p:cNvPr id="3" name="Content Placeholder 2">
            <a:extLst>
              <a:ext uri="{FF2B5EF4-FFF2-40B4-BE49-F238E27FC236}">
                <a16:creationId xmlns:a16="http://schemas.microsoft.com/office/drawing/2014/main" id="{B89E4746-F286-4394-90B1-2FD45C45F4AB}"/>
              </a:ext>
            </a:extLst>
          </p:cNvPr>
          <p:cNvSpPr>
            <a:spLocks noGrp="1"/>
          </p:cNvSpPr>
          <p:nvPr>
            <p:ph sz="half" idx="1"/>
            <p:custDataLst>
              <p:tags r:id="rId3"/>
            </p:custDataLst>
          </p:nvPr>
        </p:nvSpPr>
        <p:spPr/>
        <p:txBody>
          <a:bodyPr/>
          <a:lstStyle/>
          <a:p>
            <a:pPr marL="0" indent="0" algn="ctr">
              <a:buNone/>
            </a:pPr>
            <a:r>
              <a:rPr lang="fr-CA" sz="2800" b="1" i="0" strike="noStrike" cap="none" spc="0" baseline="0">
                <a:solidFill>
                  <a:srgbClr val="000000"/>
                </a:solidFill>
                <a:effectLst/>
                <a:latin typeface="Calibri"/>
                <a:ea typeface="Calibri"/>
                <a:cs typeface="Calibri"/>
              </a:rPr>
              <a:t>Monitorage ambulatoire de la pression artérielle (MAPA)</a:t>
            </a:r>
          </a:p>
          <a:p>
            <a:r>
              <a:rPr lang="fr-CA" sz="2800" b="0" i="0" strike="noStrike" cap="none" spc="0" baseline="0">
                <a:solidFill>
                  <a:srgbClr val="000000"/>
                </a:solidFill>
                <a:effectLst/>
                <a:latin typeface="Calibri"/>
                <a:ea typeface="Calibri"/>
                <a:cs typeface="Calibri"/>
              </a:rPr>
              <a:t>Un appareil oscillométrique reconnu exact et que le patient doit porter au bras durant 24 heures. </a:t>
            </a:r>
          </a:p>
          <a:p>
            <a:r>
              <a:rPr lang="fr-CA" sz="2800" b="0" i="0" strike="noStrike" cap="none" spc="0" baseline="0">
                <a:solidFill>
                  <a:srgbClr val="000000"/>
                </a:solidFill>
                <a:effectLst/>
                <a:latin typeface="Calibri"/>
                <a:ea typeface="Calibri"/>
                <a:cs typeface="Calibri"/>
              </a:rPr>
              <a:t>Mesures prises à des intervalles de 20 à 30 minutes.</a:t>
            </a:r>
            <a:endParaRPr lang="en-CA"/>
          </a:p>
        </p:txBody>
      </p:sp>
      <p:sp>
        <p:nvSpPr>
          <p:cNvPr id="4" name="Content Placeholder 3">
            <a:extLst>
              <a:ext uri="{FF2B5EF4-FFF2-40B4-BE49-F238E27FC236}">
                <a16:creationId xmlns:a16="http://schemas.microsoft.com/office/drawing/2014/main" id="{AFAEFB1B-E1A3-4235-8165-5BDC2904A79C}"/>
              </a:ext>
            </a:extLst>
          </p:cNvPr>
          <p:cNvSpPr>
            <a:spLocks noGrp="1"/>
          </p:cNvSpPr>
          <p:nvPr>
            <p:ph sz="half" idx="2"/>
            <p:custDataLst>
              <p:tags r:id="rId4"/>
            </p:custDataLst>
          </p:nvPr>
        </p:nvSpPr>
        <p:spPr/>
        <p:txBody>
          <a:bodyPr/>
          <a:lstStyle/>
          <a:p>
            <a:pPr marL="0" indent="0" algn="ctr">
              <a:buNone/>
            </a:pPr>
            <a:r>
              <a:rPr lang="fr-CA" sz="2800" b="1" i="0" strike="noStrike" cap="none" spc="0" baseline="0" dirty="0">
                <a:solidFill>
                  <a:srgbClr val="000000"/>
                </a:solidFill>
                <a:effectLst/>
                <a:latin typeface="Calibri"/>
                <a:ea typeface="Calibri"/>
                <a:cs typeface="Calibri"/>
              </a:rPr>
              <a:t>Mesure de la pression artérielle à domicile (MPAD)</a:t>
            </a:r>
          </a:p>
          <a:p>
            <a:r>
              <a:rPr lang="fr-CA" sz="2800" b="0" i="0" strike="noStrike" cap="none" spc="0" baseline="0" dirty="0">
                <a:solidFill>
                  <a:srgbClr val="000000"/>
                </a:solidFill>
                <a:effectLst/>
                <a:latin typeface="Calibri"/>
                <a:ea typeface="Calibri"/>
                <a:cs typeface="Calibri"/>
              </a:rPr>
              <a:t>Méthode d’autosurveillance.</a:t>
            </a:r>
          </a:p>
          <a:p>
            <a:r>
              <a:rPr lang="fr-CA" sz="2800" b="0" i="0" strike="noStrike" cap="none" spc="0" baseline="0" dirty="0">
                <a:solidFill>
                  <a:srgbClr val="000000"/>
                </a:solidFill>
                <a:effectLst/>
                <a:latin typeface="Calibri"/>
                <a:ea typeface="Calibri"/>
                <a:cs typeface="Calibri"/>
              </a:rPr>
              <a:t>Le patient doit mesurer sa pression artérielle 2 fois le matin et 2 fois le soir, durant 7 jours.</a:t>
            </a:r>
            <a:endParaRPr lang="en-CA" dirty="0"/>
          </a:p>
        </p:txBody>
      </p:sp>
      <p:sp>
        <p:nvSpPr>
          <p:cNvPr id="5" name="Rectangle: Rounded Corners 4">
            <a:extLst>
              <a:ext uri="{FF2B5EF4-FFF2-40B4-BE49-F238E27FC236}">
                <a16:creationId xmlns:a16="http://schemas.microsoft.com/office/drawing/2014/main" id="{5B0574FE-D711-4380-B505-28AB336D88DF}"/>
              </a:ext>
            </a:extLst>
          </p:cNvPr>
          <p:cNvSpPr/>
          <p:nvPr>
            <p:custDataLst>
              <p:tags r:id="rId5"/>
            </p:custDataLst>
          </p:nvPr>
        </p:nvSpPr>
        <p:spPr>
          <a:xfrm>
            <a:off x="838200" y="5468703"/>
            <a:ext cx="5181600" cy="843198"/>
          </a:xfrm>
          <a:prstGeom prst="roundRect">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000" b="0" i="0" strike="noStrike" cap="none" spc="0" baseline="0">
                <a:solidFill>
                  <a:srgbClr val="FFFFFF"/>
                </a:solidFill>
                <a:effectLst/>
                <a:latin typeface="Calibri"/>
                <a:ea typeface="Calibri"/>
                <a:cs typeface="Calibri"/>
              </a:rPr>
              <a:t>Méthode privilégiée de mesure hors clinique. </a:t>
            </a:r>
          </a:p>
        </p:txBody>
      </p:sp>
      <p:sp>
        <p:nvSpPr>
          <p:cNvPr id="6" name="TextBox 5">
            <a:extLst>
              <a:ext uri="{FF2B5EF4-FFF2-40B4-BE49-F238E27FC236}">
                <a16:creationId xmlns:a16="http://schemas.microsoft.com/office/drawing/2014/main" id="{F87C912B-3EE9-42A9-BCF2-55DC58CDDA01}"/>
              </a:ext>
            </a:extLst>
          </p:cNvPr>
          <p:cNvSpPr txBox="1"/>
          <p:nvPr>
            <p:custDataLst>
              <p:tags r:id="rId6"/>
            </p:custDataLst>
          </p:nvPr>
        </p:nvSpPr>
        <p:spPr>
          <a:xfrm>
            <a:off x="0" y="6427112"/>
            <a:ext cx="12192982" cy="411480"/>
          </a:xfrm>
          <a:prstGeom prst="rect">
            <a:avLst/>
          </a:prstGeom>
          <a:noFill/>
        </p:spPr>
        <p:txBody>
          <a:bodyPr wrap="square">
            <a:spAutoFit/>
          </a:bodyPr>
          <a:lstStyle/>
          <a:p>
            <a:pPr>
              <a:spcBef>
                <a:spcPct val="0"/>
              </a:spcBef>
              <a:spcAft>
                <a:spcPct val="0"/>
              </a:spcAft>
            </a:pPr>
            <a:r>
              <a:rPr lang="fr-CA" sz="1050" b="0" i="0" strike="noStrike" cap="none" spc="0" baseline="0">
                <a:solidFill>
                  <a:srgbClr val="000000"/>
                </a:solidFill>
                <a:effectLst/>
                <a:latin typeface="Calibri"/>
                <a:ea typeface="Calibri"/>
                <a:cs typeface="Calibri"/>
              </a:rPr>
              <a:t>Rabi DM, McBrien KA, Sapir-Pichhadze R, </a:t>
            </a:r>
            <a:r>
              <a:rPr lang="fr-CA" sz="1050" b="0" i="1" strike="noStrike" cap="none" spc="0" baseline="0">
                <a:solidFill>
                  <a:srgbClr val="000000"/>
                </a:solidFill>
                <a:effectLst/>
                <a:latin typeface="Calibri"/>
                <a:ea typeface="Calibri"/>
                <a:cs typeface="Calibri"/>
              </a:rPr>
              <a:t>et al</a:t>
            </a:r>
            <a:r>
              <a:rPr lang="fr-CA" sz="1050" b="0" i="0" strike="noStrike" cap="none" spc="0" baseline="0">
                <a:solidFill>
                  <a:srgbClr val="000000"/>
                </a:solidFill>
                <a:effectLst/>
                <a:latin typeface="Calibri"/>
                <a:ea typeface="Calibri"/>
                <a:cs typeface="Calibri"/>
              </a:rPr>
              <a:t>. Hypertension Canada’s 2020 Comprehensive Guidelines for the Prevention, Diagnosis, Risk Assessment, and Treatment of Hypertension in Adults and Children. </a:t>
            </a:r>
            <a:r>
              <a:rPr lang="fr-CA" sz="1050" b="0" i="1" strike="noStrike" cap="none" spc="0" baseline="0">
                <a:solidFill>
                  <a:srgbClr val="000000"/>
                </a:solidFill>
                <a:effectLst/>
                <a:latin typeface="Calibri"/>
                <a:ea typeface="Calibri"/>
                <a:cs typeface="Calibri"/>
              </a:rPr>
              <a:t>Canadian Journal of Cardiology</a:t>
            </a:r>
            <a:r>
              <a:rPr lang="fr-CA" sz="1050" b="0" i="0" strike="noStrike" cap="none" spc="0" baseline="0">
                <a:solidFill>
                  <a:srgbClr val="000000"/>
                </a:solidFill>
                <a:effectLst/>
                <a:latin typeface="Calibri"/>
                <a:ea typeface="Calibri"/>
                <a:cs typeface="Calibri"/>
              </a:rPr>
              <a:t>. 2020;36(5):596-624. doi:</a:t>
            </a:r>
            <a:r>
              <a:rPr lang="fr-CA" sz="1050" b="0" i="0" strike="noStrike" cap="none" spc="0" baseline="0">
                <a:solidFill>
                  <a:srgbClr val="000000"/>
                </a:solidFill>
                <a:effectLst/>
                <a:latin typeface="Calibri"/>
                <a:ea typeface="Calibri"/>
                <a:cs typeface="Calibri"/>
                <a:hlinkClick r:id="rId10" history="0"/>
              </a:rPr>
              <a:t>10.1016/j.cjca.2020.02.086</a:t>
            </a:r>
            <a:endParaRPr lang="en-CA" sz="1050">
              <a:effectLst/>
            </a:endParaRPr>
          </a:p>
        </p:txBody>
      </p:sp>
      <p:sp>
        <p:nvSpPr>
          <p:cNvPr id="7" name="Wave 6">
            <a:extLst>
              <a:ext uri="{FF2B5EF4-FFF2-40B4-BE49-F238E27FC236}">
                <a16:creationId xmlns:a16="http://schemas.microsoft.com/office/drawing/2014/main" id="{FA47BA53-8A17-464B-800F-FCA23AE013FD}"/>
              </a:ext>
            </a:extLst>
          </p:cNvPr>
          <p:cNvSpPr/>
          <p:nvPr>
            <p:custDataLst>
              <p:tags r:id="rId7"/>
            </p:custDataLst>
          </p:nvPr>
        </p:nvSpPr>
        <p:spPr>
          <a:xfrm>
            <a:off x="4209354" y="4782416"/>
            <a:ext cx="921337" cy="551349"/>
          </a:xfrm>
          <a:prstGeom prst="wave">
            <a:avLst/>
          </a:prstGeom>
          <a:solidFill>
            <a:srgbClr val="AD1F27"/>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2400" b="0" i="0" strike="noStrike" cap="none" spc="0" baseline="0" dirty="0">
                <a:solidFill>
                  <a:srgbClr val="FFFFFF"/>
                </a:solidFill>
                <a:effectLst/>
                <a:latin typeface="Calibri"/>
                <a:ea typeface="Calibri"/>
                <a:cs typeface="Calibri"/>
              </a:rPr>
              <a:t>2020</a:t>
            </a:r>
          </a:p>
        </p:txBody>
      </p:sp>
    </p:spTree>
    <p:custDataLst>
      <p:tags r:id="rId1"/>
    </p:custDataLst>
    <p:extLst>
      <p:ext uri="{BB962C8B-B14F-4D97-AF65-F5344CB8AC3E}">
        <p14:creationId xmlns:p14="http://schemas.microsoft.com/office/powerpoint/2010/main" val="197182478"/>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62"/>
  <p:tag name="AS_OS" val="Unix 3.10 unknown"/>
  <p:tag name="AS_RELEASE_DATE" val="2021.10.31"/>
  <p:tag name="AS_TITLE" val="Aspose.Slides for Java"/>
  <p:tag name="AS_VERSION" val="21.10"/>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00.xml><?xml version="1.0" encoding="utf-8"?>
<p:tagLst xmlns:a="http://schemas.openxmlformats.org/drawingml/2006/main" xmlns:r="http://schemas.openxmlformats.org/officeDocument/2006/relationships" xmlns:p="http://schemas.openxmlformats.org/presentationml/2006/main">
  <p:tag name="NUM" val="17"/>
</p:tagLst>
</file>

<file path=ppt/tags/tag101.xml><?xml version="1.0" encoding="utf-8"?>
<p:tagLst xmlns:a="http://schemas.openxmlformats.org/drawingml/2006/main" xmlns:r="http://schemas.openxmlformats.org/officeDocument/2006/relationships" xmlns:p="http://schemas.openxmlformats.org/presentationml/2006/main">
  <p:tag name="NUM" val="18"/>
</p:tagLst>
</file>

<file path=ppt/tags/tag102.xml><?xml version="1.0" encoding="utf-8"?>
<p:tagLst xmlns:a="http://schemas.openxmlformats.org/drawingml/2006/main" xmlns:r="http://schemas.openxmlformats.org/officeDocument/2006/relationships" xmlns:p="http://schemas.openxmlformats.org/presentationml/2006/main">
  <p:tag name="NUM" val="19"/>
</p:tagLst>
</file>

<file path=ppt/tags/tag103.xml><?xml version="1.0" encoding="utf-8"?>
<p:tagLst xmlns:a="http://schemas.openxmlformats.org/drawingml/2006/main" xmlns:r="http://schemas.openxmlformats.org/officeDocument/2006/relationships" xmlns:p="http://schemas.openxmlformats.org/presentationml/2006/main">
  <p:tag name="NUM" val="20"/>
</p:tagLst>
</file>

<file path=ppt/tags/tag104.xml><?xml version="1.0" encoding="utf-8"?>
<p:tagLst xmlns:a="http://schemas.openxmlformats.org/drawingml/2006/main" xmlns:r="http://schemas.openxmlformats.org/officeDocument/2006/relationships" xmlns:p="http://schemas.openxmlformats.org/presentationml/2006/main">
  <p:tag name="NUM" val="21"/>
</p:tagLst>
</file>

<file path=ppt/tags/tag105.xml><?xml version="1.0" encoding="utf-8"?>
<p:tagLst xmlns:a="http://schemas.openxmlformats.org/drawingml/2006/main" xmlns:r="http://schemas.openxmlformats.org/officeDocument/2006/relationships" xmlns:p="http://schemas.openxmlformats.org/presentationml/2006/main">
  <p:tag name="NUM" val="22"/>
</p:tagLst>
</file>

<file path=ppt/tags/tag106.xml><?xml version="1.0" encoding="utf-8"?>
<p:tagLst xmlns:a="http://schemas.openxmlformats.org/drawingml/2006/main" xmlns:r="http://schemas.openxmlformats.org/officeDocument/2006/relationships" xmlns:p="http://schemas.openxmlformats.org/presentationml/2006/main">
  <p:tag name="NUM" val="23"/>
</p:tagLst>
</file>

<file path=ppt/tags/tag107.xml><?xml version="1.0" encoding="utf-8"?>
<p:tagLst xmlns:a="http://schemas.openxmlformats.org/drawingml/2006/main" xmlns:r="http://schemas.openxmlformats.org/officeDocument/2006/relationships" xmlns:p="http://schemas.openxmlformats.org/presentationml/2006/main">
  <p:tag name="NUM" val="24"/>
</p:tagLst>
</file>

<file path=ppt/tags/tag108.xml><?xml version="1.0" encoding="utf-8"?>
<p:tagLst xmlns:a="http://schemas.openxmlformats.org/drawingml/2006/main" xmlns:r="http://schemas.openxmlformats.org/officeDocument/2006/relationships" xmlns:p="http://schemas.openxmlformats.org/presentationml/2006/main">
  <p:tag name="NUM" val="25"/>
</p:tagLst>
</file>

<file path=ppt/tags/tag109.xml><?xml version="1.0" encoding="utf-8"?>
<p:tagLst xmlns:a="http://schemas.openxmlformats.org/drawingml/2006/main" xmlns:r="http://schemas.openxmlformats.org/officeDocument/2006/relationships" xmlns:p="http://schemas.openxmlformats.org/presentationml/2006/main">
  <p:tag name="NUM" val="26"/>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10.xml><?xml version="1.0" encoding="utf-8"?>
<p:tagLst xmlns:a="http://schemas.openxmlformats.org/drawingml/2006/main" xmlns:r="http://schemas.openxmlformats.org/officeDocument/2006/relationships" xmlns:p="http://schemas.openxmlformats.org/presentationml/2006/main">
  <p:tag name="NUM" val="27"/>
</p:tagLst>
</file>

<file path=ppt/tags/tag111.xml><?xml version="1.0" encoding="utf-8"?>
<p:tagLst xmlns:a="http://schemas.openxmlformats.org/drawingml/2006/main" xmlns:r="http://schemas.openxmlformats.org/officeDocument/2006/relationships" xmlns:p="http://schemas.openxmlformats.org/presentationml/2006/main">
  <p:tag name="NUM" val="28"/>
</p:tagLst>
</file>

<file path=ppt/tags/tag112.xml><?xml version="1.0" encoding="utf-8"?>
<p:tagLst xmlns:a="http://schemas.openxmlformats.org/drawingml/2006/main" xmlns:r="http://schemas.openxmlformats.org/officeDocument/2006/relationships" xmlns:p="http://schemas.openxmlformats.org/presentationml/2006/main">
  <p:tag name="NUM" val="29"/>
</p:tagLst>
</file>

<file path=ppt/tags/tag113.xml><?xml version="1.0" encoding="utf-8"?>
<p:tagLst xmlns:a="http://schemas.openxmlformats.org/drawingml/2006/main" xmlns:r="http://schemas.openxmlformats.org/officeDocument/2006/relationships" xmlns:p="http://schemas.openxmlformats.org/presentationml/2006/main">
  <p:tag name="NUM" val="30"/>
</p:tagLst>
</file>

<file path=ppt/tags/tag114.xml><?xml version="1.0" encoding="utf-8"?>
<p:tagLst xmlns:a="http://schemas.openxmlformats.org/drawingml/2006/main" xmlns:r="http://schemas.openxmlformats.org/officeDocument/2006/relationships" xmlns:p="http://schemas.openxmlformats.org/presentationml/2006/main">
  <p:tag name="NUM" val="31"/>
</p:tagLst>
</file>

<file path=ppt/tags/tag115.xml><?xml version="1.0" encoding="utf-8"?>
<p:tagLst xmlns:a="http://schemas.openxmlformats.org/drawingml/2006/main" xmlns:r="http://schemas.openxmlformats.org/officeDocument/2006/relationships" xmlns:p="http://schemas.openxmlformats.org/presentationml/2006/main">
  <p:tag name="NUM" val="32"/>
</p:tagLst>
</file>

<file path=ppt/tags/tag116.xml><?xml version="1.0" encoding="utf-8"?>
<p:tagLst xmlns:a="http://schemas.openxmlformats.org/drawingml/2006/main" xmlns:r="http://schemas.openxmlformats.org/officeDocument/2006/relationships" xmlns:p="http://schemas.openxmlformats.org/presentationml/2006/main">
  <p:tag name="NUM" val="33"/>
</p:tagLst>
</file>

<file path=ppt/tags/tag117.xml><?xml version="1.0" encoding="utf-8"?>
<p:tagLst xmlns:a="http://schemas.openxmlformats.org/drawingml/2006/main" xmlns:r="http://schemas.openxmlformats.org/officeDocument/2006/relationships" xmlns:p="http://schemas.openxmlformats.org/presentationml/2006/main">
  <p:tag name="NUM" val="34"/>
</p:tagLst>
</file>

<file path=ppt/tags/tag118.xml><?xml version="1.0" encoding="utf-8"?>
<p:tagLst xmlns:a="http://schemas.openxmlformats.org/drawingml/2006/main" xmlns:r="http://schemas.openxmlformats.org/officeDocument/2006/relationships" xmlns:p="http://schemas.openxmlformats.org/presentationml/2006/main">
  <p:tag name="NUM" val="35"/>
</p:tagLst>
</file>

<file path=ppt/tags/tag119.xml><?xml version="1.0" encoding="utf-8"?>
<p:tagLst xmlns:a="http://schemas.openxmlformats.org/drawingml/2006/main" xmlns:r="http://schemas.openxmlformats.org/officeDocument/2006/relationships" xmlns:p="http://schemas.openxmlformats.org/presentationml/2006/main">
  <p:tag name="NUM" val="36"/>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0.xml><?xml version="1.0" encoding="utf-8"?>
<p:tagLst xmlns:a="http://schemas.openxmlformats.org/drawingml/2006/main" xmlns:r="http://schemas.openxmlformats.org/officeDocument/2006/relationships" xmlns:p="http://schemas.openxmlformats.org/presentationml/2006/main">
  <p:tag name="NUM" val="37"/>
</p:tagLst>
</file>

<file path=ppt/tags/tag121.xml><?xml version="1.0" encoding="utf-8"?>
<p:tagLst xmlns:a="http://schemas.openxmlformats.org/drawingml/2006/main" xmlns:r="http://schemas.openxmlformats.org/officeDocument/2006/relationships" xmlns:p="http://schemas.openxmlformats.org/presentationml/2006/main">
  <p:tag name="NUM" val="38"/>
</p:tagLst>
</file>

<file path=ppt/tags/tag122.xml><?xml version="1.0" encoding="utf-8"?>
<p:tagLst xmlns:a="http://schemas.openxmlformats.org/drawingml/2006/main" xmlns:r="http://schemas.openxmlformats.org/officeDocument/2006/relationships" xmlns:p="http://schemas.openxmlformats.org/presentationml/2006/main">
  <p:tag name="NUM" val="39"/>
</p:tagLst>
</file>

<file path=ppt/tags/tag123.xml><?xml version="1.0" encoding="utf-8"?>
<p:tagLst xmlns:a="http://schemas.openxmlformats.org/drawingml/2006/main" xmlns:r="http://schemas.openxmlformats.org/officeDocument/2006/relationships" xmlns:p="http://schemas.openxmlformats.org/presentationml/2006/main">
  <p:tag name="NUM" val="40"/>
</p:tagLst>
</file>

<file path=ppt/tags/tag124.xml><?xml version="1.0" encoding="utf-8"?>
<p:tagLst xmlns:a="http://schemas.openxmlformats.org/drawingml/2006/main" xmlns:r="http://schemas.openxmlformats.org/officeDocument/2006/relationships" xmlns:p="http://schemas.openxmlformats.org/presentationml/2006/main">
  <p:tag name="NUM" val="41"/>
</p:tagLst>
</file>

<file path=ppt/tags/tag125.xml><?xml version="1.0" encoding="utf-8"?>
<p:tagLst xmlns:a="http://schemas.openxmlformats.org/drawingml/2006/main" xmlns:r="http://schemas.openxmlformats.org/officeDocument/2006/relationships" xmlns:p="http://schemas.openxmlformats.org/presentationml/2006/main">
  <p:tag name="NUM" val="42"/>
</p:tagLst>
</file>

<file path=ppt/tags/tag126.xml><?xml version="1.0" encoding="utf-8"?>
<p:tagLst xmlns:a="http://schemas.openxmlformats.org/drawingml/2006/main" xmlns:r="http://schemas.openxmlformats.org/officeDocument/2006/relationships" xmlns:p="http://schemas.openxmlformats.org/presentationml/2006/main">
  <p:tag name="NUM" val="43"/>
</p:tagLst>
</file>

<file path=ppt/tags/tag127.xml><?xml version="1.0" encoding="utf-8"?>
<p:tagLst xmlns:a="http://schemas.openxmlformats.org/drawingml/2006/main" xmlns:r="http://schemas.openxmlformats.org/officeDocument/2006/relationships" xmlns:p="http://schemas.openxmlformats.org/presentationml/2006/main">
  <p:tag name="NUM" val="44"/>
</p:tagLst>
</file>

<file path=ppt/tags/tag1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9.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1"/>
</p:tagLst>
</file>

<file path=ppt/tags/tag130.xml><?xml version="1.0" encoding="utf-8"?>
<p:tagLst xmlns:a="http://schemas.openxmlformats.org/drawingml/2006/main" xmlns:r="http://schemas.openxmlformats.org/officeDocument/2006/relationships" xmlns:p="http://schemas.openxmlformats.org/presentationml/2006/main">
  <p:tag name="NUM" val="2"/>
</p:tagLst>
</file>

<file path=ppt/tags/tag13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2.xml><?xml version="1.0" encoding="utf-8"?>
<p:tagLst xmlns:a="http://schemas.openxmlformats.org/drawingml/2006/main" xmlns:r="http://schemas.openxmlformats.org/officeDocument/2006/relationships" xmlns:p="http://schemas.openxmlformats.org/presentationml/2006/main">
  <p:tag name="NUM" val="1"/>
</p:tagLst>
</file>

<file path=ppt/tags/tag133.xml><?xml version="1.0" encoding="utf-8"?>
<p:tagLst xmlns:a="http://schemas.openxmlformats.org/drawingml/2006/main" xmlns:r="http://schemas.openxmlformats.org/officeDocument/2006/relationships" xmlns:p="http://schemas.openxmlformats.org/presentationml/2006/main">
  <p:tag name="NUM" val="2"/>
</p:tagLst>
</file>

<file path=ppt/tags/tag134.xml><?xml version="1.0" encoding="utf-8"?>
<p:tagLst xmlns:a="http://schemas.openxmlformats.org/drawingml/2006/main" xmlns:r="http://schemas.openxmlformats.org/officeDocument/2006/relationships" xmlns:p="http://schemas.openxmlformats.org/presentationml/2006/main">
  <p:tag name="NUM" val="3"/>
</p:tagLst>
</file>

<file path=ppt/tags/tag13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6.xml><?xml version="1.0" encoding="utf-8"?>
<p:tagLst xmlns:a="http://schemas.openxmlformats.org/drawingml/2006/main" xmlns:r="http://schemas.openxmlformats.org/officeDocument/2006/relationships" xmlns:p="http://schemas.openxmlformats.org/presentationml/2006/main">
  <p:tag name="NUM" val="1"/>
</p:tagLst>
</file>

<file path=ppt/tags/tag137.xml><?xml version="1.0" encoding="utf-8"?>
<p:tagLst xmlns:a="http://schemas.openxmlformats.org/drawingml/2006/main" xmlns:r="http://schemas.openxmlformats.org/officeDocument/2006/relationships" xmlns:p="http://schemas.openxmlformats.org/presentationml/2006/main">
  <p:tag name="NUM" val="2"/>
</p:tagLst>
</file>

<file path=ppt/tags/tag138.xml><?xml version="1.0" encoding="utf-8"?>
<p:tagLst xmlns:a="http://schemas.openxmlformats.org/drawingml/2006/main" xmlns:r="http://schemas.openxmlformats.org/officeDocument/2006/relationships" xmlns:p="http://schemas.openxmlformats.org/presentationml/2006/main">
  <p:tag name="NUM" val="3"/>
</p:tagLst>
</file>

<file path=ppt/tags/tag139.xml><?xml version="1.0" encoding="utf-8"?>
<p:tagLst xmlns:a="http://schemas.openxmlformats.org/drawingml/2006/main" xmlns:r="http://schemas.openxmlformats.org/officeDocument/2006/relationships" xmlns:p="http://schemas.openxmlformats.org/presentationml/2006/main">
  <p:tag name="NUM" val="4"/>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1.xml><?xml version="1.0" encoding="utf-8"?>
<p:tagLst xmlns:a="http://schemas.openxmlformats.org/drawingml/2006/main" xmlns:r="http://schemas.openxmlformats.org/officeDocument/2006/relationships" xmlns:p="http://schemas.openxmlformats.org/presentationml/2006/main">
  <p:tag name="NUM" val="1"/>
</p:tagLst>
</file>

<file path=ppt/tags/tag142.xml><?xml version="1.0" encoding="utf-8"?>
<p:tagLst xmlns:a="http://schemas.openxmlformats.org/drawingml/2006/main" xmlns:r="http://schemas.openxmlformats.org/officeDocument/2006/relationships" xmlns:p="http://schemas.openxmlformats.org/presentationml/2006/main">
  <p:tag name="NUM" val="2"/>
</p:tagLst>
</file>

<file path=ppt/tags/tag143.xml><?xml version="1.0" encoding="utf-8"?>
<p:tagLst xmlns:a="http://schemas.openxmlformats.org/drawingml/2006/main" xmlns:r="http://schemas.openxmlformats.org/officeDocument/2006/relationships" xmlns:p="http://schemas.openxmlformats.org/presentationml/2006/main">
  <p:tag name="NUM" val="3"/>
</p:tagLst>
</file>

<file path=ppt/tags/tag144.xml><?xml version="1.0" encoding="utf-8"?>
<p:tagLst xmlns:a="http://schemas.openxmlformats.org/drawingml/2006/main" xmlns:r="http://schemas.openxmlformats.org/officeDocument/2006/relationships" xmlns:p="http://schemas.openxmlformats.org/presentationml/2006/main">
  <p:tag name="NUM" val="4"/>
</p:tagLst>
</file>

<file path=ppt/tags/tag1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6.xml><?xml version="1.0" encoding="utf-8"?>
<p:tagLst xmlns:a="http://schemas.openxmlformats.org/drawingml/2006/main" xmlns:r="http://schemas.openxmlformats.org/officeDocument/2006/relationships" xmlns:p="http://schemas.openxmlformats.org/presentationml/2006/main">
  <p:tag name="NUM" val="1"/>
</p:tagLst>
</file>

<file path=ppt/tags/tag147.xml><?xml version="1.0" encoding="utf-8"?>
<p:tagLst xmlns:a="http://schemas.openxmlformats.org/drawingml/2006/main" xmlns:r="http://schemas.openxmlformats.org/officeDocument/2006/relationships" xmlns:p="http://schemas.openxmlformats.org/presentationml/2006/main">
  <p:tag name="NUM" val="2"/>
</p:tagLst>
</file>

<file path=ppt/tags/tag148.xml><?xml version="1.0" encoding="utf-8"?>
<p:tagLst xmlns:a="http://schemas.openxmlformats.org/drawingml/2006/main" xmlns:r="http://schemas.openxmlformats.org/officeDocument/2006/relationships" xmlns:p="http://schemas.openxmlformats.org/presentationml/2006/main">
  <p:tag name="NUM" val="3"/>
</p:tagLst>
</file>

<file path=ppt/tags/tag1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50.xml><?xml version="1.0" encoding="utf-8"?>
<p:tagLst xmlns:a="http://schemas.openxmlformats.org/drawingml/2006/main" xmlns:r="http://schemas.openxmlformats.org/officeDocument/2006/relationships" xmlns:p="http://schemas.openxmlformats.org/presentationml/2006/main">
  <p:tag name="NUM" val="1"/>
</p:tagLst>
</file>

<file path=ppt/tags/tag151.xml><?xml version="1.0" encoding="utf-8"?>
<p:tagLst xmlns:a="http://schemas.openxmlformats.org/drawingml/2006/main" xmlns:r="http://schemas.openxmlformats.org/officeDocument/2006/relationships" xmlns:p="http://schemas.openxmlformats.org/presentationml/2006/main">
  <p:tag name="NUM" val="2"/>
</p:tagLst>
</file>

<file path=ppt/tags/tag152.xml><?xml version="1.0" encoding="utf-8"?>
<p:tagLst xmlns:a="http://schemas.openxmlformats.org/drawingml/2006/main" xmlns:r="http://schemas.openxmlformats.org/officeDocument/2006/relationships" xmlns:p="http://schemas.openxmlformats.org/presentationml/2006/main">
  <p:tag name="NUM" val="3"/>
</p:tagLst>
</file>

<file path=ppt/tags/tag15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4.xml><?xml version="1.0" encoding="utf-8"?>
<p:tagLst xmlns:a="http://schemas.openxmlformats.org/drawingml/2006/main" xmlns:r="http://schemas.openxmlformats.org/officeDocument/2006/relationships" xmlns:p="http://schemas.openxmlformats.org/presentationml/2006/main">
  <p:tag name="NUM" val="1"/>
</p:tagLst>
</file>

<file path=ppt/tags/tag155.xml><?xml version="1.0" encoding="utf-8"?>
<p:tagLst xmlns:a="http://schemas.openxmlformats.org/drawingml/2006/main" xmlns:r="http://schemas.openxmlformats.org/officeDocument/2006/relationships" xmlns:p="http://schemas.openxmlformats.org/presentationml/2006/main">
  <p:tag name="NUM" val="2"/>
</p:tagLst>
</file>

<file path=ppt/tags/tag1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7.xml><?xml version="1.0" encoding="utf-8"?>
<p:tagLst xmlns:a="http://schemas.openxmlformats.org/drawingml/2006/main" xmlns:r="http://schemas.openxmlformats.org/officeDocument/2006/relationships" xmlns:p="http://schemas.openxmlformats.org/presentationml/2006/main">
  <p:tag name="NUM" val="1"/>
</p:tagLst>
</file>

<file path=ppt/tags/tag158.xml><?xml version="1.0" encoding="utf-8"?>
<p:tagLst xmlns:a="http://schemas.openxmlformats.org/drawingml/2006/main" xmlns:r="http://schemas.openxmlformats.org/officeDocument/2006/relationships" xmlns:p="http://schemas.openxmlformats.org/presentationml/2006/main">
  <p:tag name="NUM" val="2"/>
</p:tagLst>
</file>

<file path=ppt/tags/tag159.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1.xml><?xml version="1.0" encoding="utf-8"?>
<p:tagLst xmlns:a="http://schemas.openxmlformats.org/drawingml/2006/main" xmlns:r="http://schemas.openxmlformats.org/officeDocument/2006/relationships" xmlns:p="http://schemas.openxmlformats.org/presentationml/2006/main">
  <p:tag name="NUM" val="1"/>
</p:tagLst>
</file>

<file path=ppt/tags/tag162.xml><?xml version="1.0" encoding="utf-8"?>
<p:tagLst xmlns:a="http://schemas.openxmlformats.org/drawingml/2006/main" xmlns:r="http://schemas.openxmlformats.org/officeDocument/2006/relationships" xmlns:p="http://schemas.openxmlformats.org/presentationml/2006/main">
  <p:tag name="NUM" val="2"/>
</p:tagLst>
</file>

<file path=ppt/tags/tag163.xml><?xml version="1.0" encoding="utf-8"?>
<p:tagLst xmlns:a="http://schemas.openxmlformats.org/drawingml/2006/main" xmlns:r="http://schemas.openxmlformats.org/officeDocument/2006/relationships" xmlns:p="http://schemas.openxmlformats.org/presentationml/2006/main">
  <p:tag name="NUM" val="3"/>
</p:tagLst>
</file>

<file path=ppt/tags/tag164.xml><?xml version="1.0" encoding="utf-8"?>
<p:tagLst xmlns:a="http://schemas.openxmlformats.org/drawingml/2006/main" xmlns:r="http://schemas.openxmlformats.org/officeDocument/2006/relationships" xmlns:p="http://schemas.openxmlformats.org/presentationml/2006/main">
  <p:tag name="NUM" val="4"/>
</p:tagLst>
</file>

<file path=ppt/tags/tag1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6.xml><?xml version="1.0" encoding="utf-8"?>
<p:tagLst xmlns:a="http://schemas.openxmlformats.org/drawingml/2006/main" xmlns:r="http://schemas.openxmlformats.org/officeDocument/2006/relationships" xmlns:p="http://schemas.openxmlformats.org/presentationml/2006/main">
  <p:tag name="NUM" val="1"/>
</p:tagLst>
</file>

<file path=ppt/tags/tag167.xml><?xml version="1.0" encoding="utf-8"?>
<p:tagLst xmlns:a="http://schemas.openxmlformats.org/drawingml/2006/main" xmlns:r="http://schemas.openxmlformats.org/officeDocument/2006/relationships" xmlns:p="http://schemas.openxmlformats.org/presentationml/2006/main">
  <p:tag name="NUM" val="2"/>
</p:tagLst>
</file>

<file path=ppt/tags/tag168.xml><?xml version="1.0" encoding="utf-8"?>
<p:tagLst xmlns:a="http://schemas.openxmlformats.org/drawingml/2006/main" xmlns:r="http://schemas.openxmlformats.org/officeDocument/2006/relationships" xmlns:p="http://schemas.openxmlformats.org/presentationml/2006/main">
  <p:tag name="NUM" val="3"/>
</p:tagLst>
</file>

<file path=ppt/tags/tag169.xml><?xml version="1.0" encoding="utf-8"?>
<p:tagLst xmlns:a="http://schemas.openxmlformats.org/drawingml/2006/main" xmlns:r="http://schemas.openxmlformats.org/officeDocument/2006/relationships" xmlns:p="http://schemas.openxmlformats.org/presentationml/2006/main">
  <p:tag name="NUM" val="4"/>
</p:tagLst>
</file>

<file path=ppt/tags/tag17.xml><?xml version="1.0" encoding="utf-8"?>
<p:tagLst xmlns:a="http://schemas.openxmlformats.org/drawingml/2006/main" xmlns:r="http://schemas.openxmlformats.org/officeDocument/2006/relationships" xmlns:p="http://schemas.openxmlformats.org/presentationml/2006/main">
  <p:tag name="NUM" val="1"/>
</p:tagLst>
</file>

<file path=ppt/tags/tag17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1.xml><?xml version="1.0" encoding="utf-8"?>
<p:tagLst xmlns:a="http://schemas.openxmlformats.org/drawingml/2006/main" xmlns:r="http://schemas.openxmlformats.org/officeDocument/2006/relationships" xmlns:p="http://schemas.openxmlformats.org/presentationml/2006/main">
  <p:tag name="NUM" val="1"/>
</p:tagLst>
</file>

<file path=ppt/tags/tag172.xml><?xml version="1.0" encoding="utf-8"?>
<p:tagLst xmlns:a="http://schemas.openxmlformats.org/drawingml/2006/main" xmlns:r="http://schemas.openxmlformats.org/officeDocument/2006/relationships" xmlns:p="http://schemas.openxmlformats.org/presentationml/2006/main">
  <p:tag name="NUM" val="2"/>
</p:tagLst>
</file>

<file path=ppt/tags/tag173.xml><?xml version="1.0" encoding="utf-8"?>
<p:tagLst xmlns:a="http://schemas.openxmlformats.org/drawingml/2006/main" xmlns:r="http://schemas.openxmlformats.org/officeDocument/2006/relationships" xmlns:p="http://schemas.openxmlformats.org/presentationml/2006/main">
  <p:tag name="NUM" val="3"/>
</p:tagLst>
</file>

<file path=ppt/tags/tag1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5.xml><?xml version="1.0" encoding="utf-8"?>
<p:tagLst xmlns:a="http://schemas.openxmlformats.org/drawingml/2006/main" xmlns:r="http://schemas.openxmlformats.org/officeDocument/2006/relationships" xmlns:p="http://schemas.openxmlformats.org/presentationml/2006/main">
  <p:tag name="NUM" val="1"/>
</p:tagLst>
</file>

<file path=ppt/tags/tag176.xml><?xml version="1.0" encoding="utf-8"?>
<p:tagLst xmlns:a="http://schemas.openxmlformats.org/drawingml/2006/main" xmlns:r="http://schemas.openxmlformats.org/officeDocument/2006/relationships" xmlns:p="http://schemas.openxmlformats.org/presentationml/2006/main">
  <p:tag name="NUM" val="2"/>
</p:tagLst>
</file>

<file path=ppt/tags/tag177.xml><?xml version="1.0" encoding="utf-8"?>
<p:tagLst xmlns:a="http://schemas.openxmlformats.org/drawingml/2006/main" xmlns:r="http://schemas.openxmlformats.org/officeDocument/2006/relationships" xmlns:p="http://schemas.openxmlformats.org/presentationml/2006/main">
  <p:tag name="NUM" val="3"/>
</p:tagLst>
</file>

<file path=ppt/tags/tag17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9.xml><?xml version="1.0" encoding="utf-8"?>
<p:tagLst xmlns:a="http://schemas.openxmlformats.org/drawingml/2006/main" xmlns:r="http://schemas.openxmlformats.org/officeDocument/2006/relationships" xmlns:p="http://schemas.openxmlformats.org/presentationml/2006/main">
  <p:tag name="NUM" val="1"/>
</p:tagLst>
</file>

<file path=ppt/tags/tag18.xml><?xml version="1.0" encoding="utf-8"?>
<p:tagLst xmlns:a="http://schemas.openxmlformats.org/drawingml/2006/main" xmlns:r="http://schemas.openxmlformats.org/officeDocument/2006/relationships" xmlns:p="http://schemas.openxmlformats.org/presentationml/2006/main">
  <p:tag name="NUM" val="2"/>
</p:tagLst>
</file>

<file path=ppt/tags/tag180.xml><?xml version="1.0" encoding="utf-8"?>
<p:tagLst xmlns:a="http://schemas.openxmlformats.org/drawingml/2006/main" xmlns:r="http://schemas.openxmlformats.org/officeDocument/2006/relationships" xmlns:p="http://schemas.openxmlformats.org/presentationml/2006/main">
  <p:tag name="NUM" val="2"/>
</p:tagLst>
</file>

<file path=ppt/tags/tag18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2.xml><?xml version="1.0" encoding="utf-8"?>
<p:tagLst xmlns:a="http://schemas.openxmlformats.org/drawingml/2006/main" xmlns:r="http://schemas.openxmlformats.org/officeDocument/2006/relationships" xmlns:p="http://schemas.openxmlformats.org/presentationml/2006/main">
  <p:tag name="NUM" val="1"/>
</p:tagLst>
</file>

<file path=ppt/tags/tag183.xml><?xml version="1.0" encoding="utf-8"?>
<p:tagLst xmlns:a="http://schemas.openxmlformats.org/drawingml/2006/main" xmlns:r="http://schemas.openxmlformats.org/officeDocument/2006/relationships" xmlns:p="http://schemas.openxmlformats.org/presentationml/2006/main">
  <p:tag name="NUM" val="2"/>
</p:tagLst>
</file>

<file path=ppt/tags/tag184.xml><?xml version="1.0" encoding="utf-8"?>
<p:tagLst xmlns:a="http://schemas.openxmlformats.org/drawingml/2006/main" xmlns:r="http://schemas.openxmlformats.org/officeDocument/2006/relationships" xmlns:p="http://schemas.openxmlformats.org/presentationml/2006/main">
  <p:tag name="NUM" val="3"/>
</p:tagLst>
</file>

<file path=ppt/tags/tag18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6.xml><?xml version="1.0" encoding="utf-8"?>
<p:tagLst xmlns:a="http://schemas.openxmlformats.org/drawingml/2006/main" xmlns:r="http://schemas.openxmlformats.org/officeDocument/2006/relationships" xmlns:p="http://schemas.openxmlformats.org/presentationml/2006/main">
  <p:tag name="NUM" val="1"/>
</p:tagLst>
</file>

<file path=ppt/tags/tag187.xml><?xml version="1.0" encoding="utf-8"?>
<p:tagLst xmlns:a="http://schemas.openxmlformats.org/drawingml/2006/main" xmlns:r="http://schemas.openxmlformats.org/officeDocument/2006/relationships" xmlns:p="http://schemas.openxmlformats.org/presentationml/2006/main">
  <p:tag name="NUM" val="2"/>
</p:tagLst>
</file>

<file path=ppt/tags/tag188.xml><?xml version="1.0" encoding="utf-8"?>
<p:tagLst xmlns:a="http://schemas.openxmlformats.org/drawingml/2006/main" xmlns:r="http://schemas.openxmlformats.org/officeDocument/2006/relationships" xmlns:p="http://schemas.openxmlformats.org/presentationml/2006/main">
  <p:tag name="NUM" val="3"/>
</p:tagLst>
</file>

<file path=ppt/tags/tag18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NUM" val="3"/>
</p:tagLst>
</file>

<file path=ppt/tags/tag190.xml><?xml version="1.0" encoding="utf-8"?>
<p:tagLst xmlns:a="http://schemas.openxmlformats.org/drawingml/2006/main" xmlns:r="http://schemas.openxmlformats.org/officeDocument/2006/relationships" xmlns:p="http://schemas.openxmlformats.org/presentationml/2006/main">
  <p:tag name="NUM" val="1"/>
</p:tagLst>
</file>

<file path=ppt/tags/tag191.xml><?xml version="1.0" encoding="utf-8"?>
<p:tagLst xmlns:a="http://schemas.openxmlformats.org/drawingml/2006/main" xmlns:r="http://schemas.openxmlformats.org/officeDocument/2006/relationships" xmlns:p="http://schemas.openxmlformats.org/presentationml/2006/main">
  <p:tag name="NUM" val="2"/>
</p:tagLst>
</file>

<file path=ppt/tags/tag192.xml><?xml version="1.0" encoding="utf-8"?>
<p:tagLst xmlns:a="http://schemas.openxmlformats.org/drawingml/2006/main" xmlns:r="http://schemas.openxmlformats.org/officeDocument/2006/relationships" xmlns:p="http://schemas.openxmlformats.org/presentationml/2006/main">
  <p:tag name="NUM" val="3"/>
</p:tagLst>
</file>

<file path=ppt/tags/tag19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4.xml><?xml version="1.0" encoding="utf-8"?>
<p:tagLst xmlns:a="http://schemas.openxmlformats.org/drawingml/2006/main" xmlns:r="http://schemas.openxmlformats.org/officeDocument/2006/relationships" xmlns:p="http://schemas.openxmlformats.org/presentationml/2006/main">
  <p:tag name="NUM" val="1"/>
</p:tagLst>
</file>

<file path=ppt/tags/tag195.xml><?xml version="1.0" encoding="utf-8"?>
<p:tagLst xmlns:a="http://schemas.openxmlformats.org/drawingml/2006/main" xmlns:r="http://schemas.openxmlformats.org/officeDocument/2006/relationships" xmlns:p="http://schemas.openxmlformats.org/presentationml/2006/main">
  <p:tag name="NUM" val="2"/>
</p:tagLst>
</file>

<file path=ppt/tags/tag196.xml><?xml version="1.0" encoding="utf-8"?>
<p:tagLst xmlns:a="http://schemas.openxmlformats.org/drawingml/2006/main" xmlns:r="http://schemas.openxmlformats.org/officeDocument/2006/relationships" xmlns:p="http://schemas.openxmlformats.org/presentationml/2006/main">
  <p:tag name="NUM" val="3"/>
</p:tagLst>
</file>

<file path=ppt/tags/tag197.xml><?xml version="1.0" encoding="utf-8"?>
<p:tagLst xmlns:a="http://schemas.openxmlformats.org/drawingml/2006/main" xmlns:r="http://schemas.openxmlformats.org/officeDocument/2006/relationships" xmlns:p="http://schemas.openxmlformats.org/presentationml/2006/main">
  <p:tag name="NUM" val="4"/>
</p:tagLst>
</file>

<file path=ppt/tags/tag19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0.xml><?xml version="1.0" encoding="utf-8"?>
<p:tagLst xmlns:a="http://schemas.openxmlformats.org/drawingml/2006/main" xmlns:r="http://schemas.openxmlformats.org/officeDocument/2006/relationships" xmlns:p="http://schemas.openxmlformats.org/presentationml/2006/main">
  <p:tag name="NUM" val="2"/>
</p:tagLst>
</file>

<file path=ppt/tags/tag20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2.xml><?xml version="1.0" encoding="utf-8"?>
<p:tagLst xmlns:a="http://schemas.openxmlformats.org/drawingml/2006/main" xmlns:r="http://schemas.openxmlformats.org/officeDocument/2006/relationships" xmlns:p="http://schemas.openxmlformats.org/presentationml/2006/main">
  <p:tag name="NUM" val="1"/>
</p:tagLst>
</file>

<file path=ppt/tags/tag203.xml><?xml version="1.0" encoding="utf-8"?>
<p:tagLst xmlns:a="http://schemas.openxmlformats.org/drawingml/2006/main" xmlns:r="http://schemas.openxmlformats.org/officeDocument/2006/relationships" xmlns:p="http://schemas.openxmlformats.org/presentationml/2006/main">
  <p:tag name="NUM" val="2"/>
</p:tagLst>
</file>

<file path=ppt/tags/tag204.xml><?xml version="1.0" encoding="utf-8"?>
<p:tagLst xmlns:a="http://schemas.openxmlformats.org/drawingml/2006/main" xmlns:r="http://schemas.openxmlformats.org/officeDocument/2006/relationships" xmlns:p="http://schemas.openxmlformats.org/presentationml/2006/main">
  <p:tag name="NUM" val="3"/>
</p:tagLst>
</file>

<file path=ppt/tags/tag20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6.xml><?xml version="1.0" encoding="utf-8"?>
<p:tagLst xmlns:a="http://schemas.openxmlformats.org/drawingml/2006/main" xmlns:r="http://schemas.openxmlformats.org/officeDocument/2006/relationships" xmlns:p="http://schemas.openxmlformats.org/presentationml/2006/main">
  <p:tag name="NUM" val="1"/>
</p:tagLst>
</file>

<file path=ppt/tags/tag207.xml><?xml version="1.0" encoding="utf-8"?>
<p:tagLst xmlns:a="http://schemas.openxmlformats.org/drawingml/2006/main" xmlns:r="http://schemas.openxmlformats.org/officeDocument/2006/relationships" xmlns:p="http://schemas.openxmlformats.org/presentationml/2006/main">
  <p:tag name="NUM" val="2"/>
</p:tagLst>
</file>

<file path=ppt/tags/tag208.xml><?xml version="1.0" encoding="utf-8"?>
<p:tagLst xmlns:a="http://schemas.openxmlformats.org/drawingml/2006/main" xmlns:r="http://schemas.openxmlformats.org/officeDocument/2006/relationships" xmlns:p="http://schemas.openxmlformats.org/presentationml/2006/main">
  <p:tag name="NUM" val="3"/>
</p:tagLst>
</file>

<file path=ppt/tags/tag20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10.xml><?xml version="1.0" encoding="utf-8"?>
<p:tagLst xmlns:a="http://schemas.openxmlformats.org/drawingml/2006/main" xmlns:r="http://schemas.openxmlformats.org/officeDocument/2006/relationships" xmlns:p="http://schemas.openxmlformats.org/presentationml/2006/main">
  <p:tag name="NUM" val="1"/>
</p:tagLst>
</file>

<file path=ppt/tags/tag211.xml><?xml version="1.0" encoding="utf-8"?>
<p:tagLst xmlns:a="http://schemas.openxmlformats.org/drawingml/2006/main" xmlns:r="http://schemas.openxmlformats.org/officeDocument/2006/relationships" xmlns:p="http://schemas.openxmlformats.org/presentationml/2006/main">
  <p:tag name="NUM" val="2"/>
</p:tagLst>
</file>

<file path=ppt/tags/tag212.xml><?xml version="1.0" encoding="utf-8"?>
<p:tagLst xmlns:a="http://schemas.openxmlformats.org/drawingml/2006/main" xmlns:r="http://schemas.openxmlformats.org/officeDocument/2006/relationships" xmlns:p="http://schemas.openxmlformats.org/presentationml/2006/main">
  <p:tag name="NUM" val="3"/>
</p:tagLst>
</file>

<file path=ppt/tags/tag213.xml><?xml version="1.0" encoding="utf-8"?>
<p:tagLst xmlns:a="http://schemas.openxmlformats.org/drawingml/2006/main" xmlns:r="http://schemas.openxmlformats.org/officeDocument/2006/relationships" xmlns:p="http://schemas.openxmlformats.org/presentationml/2006/main">
  <p:tag name="NUM" val="4"/>
</p:tagLst>
</file>

<file path=ppt/tags/tag2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5.xml><?xml version="1.0" encoding="utf-8"?>
<p:tagLst xmlns:a="http://schemas.openxmlformats.org/drawingml/2006/main" xmlns:r="http://schemas.openxmlformats.org/officeDocument/2006/relationships" xmlns:p="http://schemas.openxmlformats.org/presentationml/2006/main">
  <p:tag name="NUM" val="1"/>
</p:tagLst>
</file>

<file path=ppt/tags/tag216.xml><?xml version="1.0" encoding="utf-8"?>
<p:tagLst xmlns:a="http://schemas.openxmlformats.org/drawingml/2006/main" xmlns:r="http://schemas.openxmlformats.org/officeDocument/2006/relationships" xmlns:p="http://schemas.openxmlformats.org/presentationml/2006/main">
  <p:tag name="NUM" val="2"/>
</p:tagLst>
</file>

<file path=ppt/tags/tag217.xml><?xml version="1.0" encoding="utf-8"?>
<p:tagLst xmlns:a="http://schemas.openxmlformats.org/drawingml/2006/main" xmlns:r="http://schemas.openxmlformats.org/officeDocument/2006/relationships" xmlns:p="http://schemas.openxmlformats.org/presentationml/2006/main">
  <p:tag name="NUM" val="3"/>
</p:tagLst>
</file>

<file path=ppt/tags/tag218.xml><?xml version="1.0" encoding="utf-8"?>
<p:tagLst xmlns:a="http://schemas.openxmlformats.org/drawingml/2006/main" xmlns:r="http://schemas.openxmlformats.org/officeDocument/2006/relationships" xmlns:p="http://schemas.openxmlformats.org/presentationml/2006/main">
  <p:tag name="NUM" val="4"/>
</p:tagLst>
</file>

<file path=ppt/tags/tag219.xml><?xml version="1.0" encoding="utf-8"?>
<p:tagLst xmlns:a="http://schemas.openxmlformats.org/drawingml/2006/main" xmlns:r="http://schemas.openxmlformats.org/officeDocument/2006/relationships" xmlns:p="http://schemas.openxmlformats.org/presentationml/2006/main">
  <p:tag name="NUM" val="5"/>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1.xml><?xml version="1.0" encoding="utf-8"?>
<p:tagLst xmlns:a="http://schemas.openxmlformats.org/drawingml/2006/main" xmlns:r="http://schemas.openxmlformats.org/officeDocument/2006/relationships" xmlns:p="http://schemas.openxmlformats.org/presentationml/2006/main">
  <p:tag name="NUM" val="1"/>
</p:tagLst>
</file>

<file path=ppt/tags/tag222.xml><?xml version="1.0" encoding="utf-8"?>
<p:tagLst xmlns:a="http://schemas.openxmlformats.org/drawingml/2006/main" xmlns:r="http://schemas.openxmlformats.org/officeDocument/2006/relationships" xmlns:p="http://schemas.openxmlformats.org/presentationml/2006/main">
  <p:tag name="NUM" val="2"/>
</p:tagLst>
</file>

<file path=ppt/tags/tag223.xml><?xml version="1.0" encoding="utf-8"?>
<p:tagLst xmlns:a="http://schemas.openxmlformats.org/drawingml/2006/main" xmlns:r="http://schemas.openxmlformats.org/officeDocument/2006/relationships" xmlns:p="http://schemas.openxmlformats.org/presentationml/2006/main">
  <p:tag name="NUM" val="3"/>
</p:tagLst>
</file>

<file path=ppt/tags/tag2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5.xml><?xml version="1.0" encoding="utf-8"?>
<p:tagLst xmlns:a="http://schemas.openxmlformats.org/drawingml/2006/main" xmlns:r="http://schemas.openxmlformats.org/officeDocument/2006/relationships" xmlns:p="http://schemas.openxmlformats.org/presentationml/2006/main">
  <p:tag name="NUM" val="1"/>
</p:tagLst>
</file>

<file path=ppt/tags/tag226.xml><?xml version="1.0" encoding="utf-8"?>
<p:tagLst xmlns:a="http://schemas.openxmlformats.org/drawingml/2006/main" xmlns:r="http://schemas.openxmlformats.org/officeDocument/2006/relationships" xmlns:p="http://schemas.openxmlformats.org/presentationml/2006/main">
  <p:tag name="NUM" val="2"/>
</p:tagLst>
</file>

<file path=ppt/tags/tag227.xml><?xml version="1.0" encoding="utf-8"?>
<p:tagLst xmlns:a="http://schemas.openxmlformats.org/drawingml/2006/main" xmlns:r="http://schemas.openxmlformats.org/officeDocument/2006/relationships" xmlns:p="http://schemas.openxmlformats.org/presentationml/2006/main">
  <p:tag name="NUM" val="3"/>
</p:tagLst>
</file>

<file path=ppt/tags/tag2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9.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30.xml><?xml version="1.0" encoding="utf-8"?>
<p:tagLst xmlns:a="http://schemas.openxmlformats.org/drawingml/2006/main" xmlns:r="http://schemas.openxmlformats.org/officeDocument/2006/relationships" xmlns:p="http://schemas.openxmlformats.org/presentationml/2006/main">
  <p:tag name="NUM" val="2"/>
</p:tagLst>
</file>

<file path=ppt/tags/tag231.xml><?xml version="1.0" encoding="utf-8"?>
<p:tagLst xmlns:a="http://schemas.openxmlformats.org/drawingml/2006/main" xmlns:r="http://schemas.openxmlformats.org/officeDocument/2006/relationships" xmlns:p="http://schemas.openxmlformats.org/presentationml/2006/main">
  <p:tag name="NUM" val="3"/>
</p:tagLst>
</file>

<file path=ppt/tags/tag2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3.xml><?xml version="1.0" encoding="utf-8"?>
<p:tagLst xmlns:a="http://schemas.openxmlformats.org/drawingml/2006/main" xmlns:r="http://schemas.openxmlformats.org/officeDocument/2006/relationships" xmlns:p="http://schemas.openxmlformats.org/presentationml/2006/main">
  <p:tag name="NUM" val="1"/>
</p:tagLst>
</file>

<file path=ppt/tags/tag234.xml><?xml version="1.0" encoding="utf-8"?>
<p:tagLst xmlns:a="http://schemas.openxmlformats.org/drawingml/2006/main" xmlns:r="http://schemas.openxmlformats.org/officeDocument/2006/relationships" xmlns:p="http://schemas.openxmlformats.org/presentationml/2006/main">
  <p:tag name="NUM" val="2"/>
</p:tagLst>
</file>

<file path=ppt/tags/tag235.xml><?xml version="1.0" encoding="utf-8"?>
<p:tagLst xmlns:a="http://schemas.openxmlformats.org/drawingml/2006/main" xmlns:r="http://schemas.openxmlformats.org/officeDocument/2006/relationships" xmlns:p="http://schemas.openxmlformats.org/presentationml/2006/main">
  <p:tag name="NUM" val="3"/>
</p:tagLst>
</file>

<file path=ppt/tags/tag23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7.xml><?xml version="1.0" encoding="utf-8"?>
<p:tagLst xmlns:a="http://schemas.openxmlformats.org/drawingml/2006/main" xmlns:r="http://schemas.openxmlformats.org/officeDocument/2006/relationships" xmlns:p="http://schemas.openxmlformats.org/presentationml/2006/main">
  <p:tag name="NUM" val="1"/>
</p:tagLst>
</file>

<file path=ppt/tags/tag238.xml><?xml version="1.0" encoding="utf-8"?>
<p:tagLst xmlns:a="http://schemas.openxmlformats.org/drawingml/2006/main" xmlns:r="http://schemas.openxmlformats.org/officeDocument/2006/relationships" xmlns:p="http://schemas.openxmlformats.org/presentationml/2006/main">
  <p:tag name="NUM" val="2"/>
</p:tagLst>
</file>

<file path=ppt/tags/tag239.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4"/>
</p:tagLst>
</file>

<file path=ppt/tags/tag24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1.xml><?xml version="1.0" encoding="utf-8"?>
<p:tagLst xmlns:a="http://schemas.openxmlformats.org/drawingml/2006/main" xmlns:r="http://schemas.openxmlformats.org/officeDocument/2006/relationships" xmlns:p="http://schemas.openxmlformats.org/presentationml/2006/main">
  <p:tag name="NUM" val="1"/>
</p:tagLst>
</file>

<file path=ppt/tags/tag242.xml><?xml version="1.0" encoding="utf-8"?>
<p:tagLst xmlns:a="http://schemas.openxmlformats.org/drawingml/2006/main" xmlns:r="http://schemas.openxmlformats.org/officeDocument/2006/relationships" xmlns:p="http://schemas.openxmlformats.org/presentationml/2006/main">
  <p:tag name="NUM" val="2"/>
</p:tagLst>
</file>

<file path=ppt/tags/tag24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4.xml><?xml version="1.0" encoding="utf-8"?>
<p:tagLst xmlns:a="http://schemas.openxmlformats.org/drawingml/2006/main" xmlns:r="http://schemas.openxmlformats.org/officeDocument/2006/relationships" xmlns:p="http://schemas.openxmlformats.org/presentationml/2006/main">
  <p:tag name="NUM" val="1"/>
</p:tagLst>
</file>

<file path=ppt/tags/tag245.xml><?xml version="1.0" encoding="utf-8"?>
<p:tagLst xmlns:a="http://schemas.openxmlformats.org/drawingml/2006/main" xmlns:r="http://schemas.openxmlformats.org/officeDocument/2006/relationships" xmlns:p="http://schemas.openxmlformats.org/presentationml/2006/main">
  <p:tag name="NUM" val="2"/>
</p:tagLst>
</file>

<file path=ppt/tags/tag246.xml><?xml version="1.0" encoding="utf-8"?>
<p:tagLst xmlns:a="http://schemas.openxmlformats.org/drawingml/2006/main" xmlns:r="http://schemas.openxmlformats.org/officeDocument/2006/relationships" xmlns:p="http://schemas.openxmlformats.org/presentationml/2006/main">
  <p:tag name="NUM" val="3"/>
</p:tagLst>
</file>

<file path=ppt/tags/tag24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8.xml><?xml version="1.0" encoding="utf-8"?>
<p:tagLst xmlns:a="http://schemas.openxmlformats.org/drawingml/2006/main" xmlns:r="http://schemas.openxmlformats.org/officeDocument/2006/relationships" xmlns:p="http://schemas.openxmlformats.org/presentationml/2006/main">
  <p:tag name="NUM" val="1"/>
</p:tagLst>
</file>

<file path=ppt/tags/tag249.xml><?xml version="1.0" encoding="utf-8"?>
<p:tagLst xmlns:a="http://schemas.openxmlformats.org/drawingml/2006/main" xmlns:r="http://schemas.openxmlformats.org/officeDocument/2006/relationships" xmlns:p="http://schemas.openxmlformats.org/presentationml/2006/main">
  <p:tag name="NUM" val="2"/>
</p:tagLst>
</file>

<file path=ppt/tags/tag25.xml><?xml version="1.0" encoding="utf-8"?>
<p:tagLst xmlns:a="http://schemas.openxmlformats.org/drawingml/2006/main" xmlns:r="http://schemas.openxmlformats.org/officeDocument/2006/relationships" xmlns:p="http://schemas.openxmlformats.org/presentationml/2006/main">
  <p:tag name="NUM" val="5"/>
</p:tagLst>
</file>

<file path=ppt/tags/tag250.xml><?xml version="1.0" encoding="utf-8"?>
<p:tagLst xmlns:a="http://schemas.openxmlformats.org/drawingml/2006/main" xmlns:r="http://schemas.openxmlformats.org/officeDocument/2006/relationships" xmlns:p="http://schemas.openxmlformats.org/presentationml/2006/main">
  <p:tag name="NUM" val="3"/>
</p:tagLst>
</file>

<file path=ppt/tags/tag251.xml><?xml version="1.0" encoding="utf-8"?>
<p:tagLst xmlns:a="http://schemas.openxmlformats.org/drawingml/2006/main" xmlns:r="http://schemas.openxmlformats.org/officeDocument/2006/relationships" xmlns:p="http://schemas.openxmlformats.org/presentationml/2006/main">
  <p:tag name="NUM" val="4"/>
</p:tagLst>
</file>

<file path=ppt/tags/tag2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3.xml><?xml version="1.0" encoding="utf-8"?>
<p:tagLst xmlns:a="http://schemas.openxmlformats.org/drawingml/2006/main" xmlns:r="http://schemas.openxmlformats.org/officeDocument/2006/relationships" xmlns:p="http://schemas.openxmlformats.org/presentationml/2006/main">
  <p:tag name="NUM" val="1"/>
</p:tagLst>
</file>

<file path=ppt/tags/tag254.xml><?xml version="1.0" encoding="utf-8"?>
<p:tagLst xmlns:a="http://schemas.openxmlformats.org/drawingml/2006/main" xmlns:r="http://schemas.openxmlformats.org/officeDocument/2006/relationships" xmlns:p="http://schemas.openxmlformats.org/presentationml/2006/main">
  <p:tag name="NUM" val="2"/>
</p:tagLst>
</file>

<file path=ppt/tags/tag255.xml><?xml version="1.0" encoding="utf-8"?>
<p:tagLst xmlns:a="http://schemas.openxmlformats.org/drawingml/2006/main" xmlns:r="http://schemas.openxmlformats.org/officeDocument/2006/relationships" xmlns:p="http://schemas.openxmlformats.org/presentationml/2006/main">
  <p:tag name="NUM" val="3"/>
</p:tagLst>
</file>

<file path=ppt/tags/tag2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7.xml><?xml version="1.0" encoding="utf-8"?>
<p:tagLst xmlns:a="http://schemas.openxmlformats.org/drawingml/2006/main" xmlns:r="http://schemas.openxmlformats.org/officeDocument/2006/relationships" xmlns:p="http://schemas.openxmlformats.org/presentationml/2006/main">
  <p:tag name="NUM" val="1"/>
</p:tagLst>
</file>

<file path=ppt/tags/tag258.xml><?xml version="1.0" encoding="utf-8"?>
<p:tagLst xmlns:a="http://schemas.openxmlformats.org/drawingml/2006/main" xmlns:r="http://schemas.openxmlformats.org/officeDocument/2006/relationships" xmlns:p="http://schemas.openxmlformats.org/presentationml/2006/main">
  <p:tag name="NUM" val="2"/>
</p:tagLst>
</file>

<file path=ppt/tags/tag259.xml><?xml version="1.0" encoding="utf-8"?>
<p:tagLst xmlns:a="http://schemas.openxmlformats.org/drawingml/2006/main" xmlns:r="http://schemas.openxmlformats.org/officeDocument/2006/relationships" xmlns:p="http://schemas.openxmlformats.org/presentationml/2006/main">
  <p:tag name="NUM" val="3"/>
</p:tagLst>
</file>

<file path=ppt/tags/tag26.xml><?xml version="1.0" encoding="utf-8"?>
<p:tagLst xmlns:a="http://schemas.openxmlformats.org/drawingml/2006/main" xmlns:r="http://schemas.openxmlformats.org/officeDocument/2006/relationships" xmlns:p="http://schemas.openxmlformats.org/presentationml/2006/main">
  <p:tag name="NUM" val="6"/>
</p:tagLst>
</file>

<file path=ppt/tags/tag26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1.xml><?xml version="1.0" encoding="utf-8"?>
<p:tagLst xmlns:a="http://schemas.openxmlformats.org/drawingml/2006/main" xmlns:r="http://schemas.openxmlformats.org/officeDocument/2006/relationships" xmlns:p="http://schemas.openxmlformats.org/presentationml/2006/main">
  <p:tag name="NUM" val="1"/>
</p:tagLst>
</file>

<file path=ppt/tags/tag262.xml><?xml version="1.0" encoding="utf-8"?>
<p:tagLst xmlns:a="http://schemas.openxmlformats.org/drawingml/2006/main" xmlns:r="http://schemas.openxmlformats.org/officeDocument/2006/relationships" xmlns:p="http://schemas.openxmlformats.org/presentationml/2006/main">
  <p:tag name="NUM" val="2"/>
</p:tagLst>
</file>

<file path=ppt/tags/tag263.xml><?xml version="1.0" encoding="utf-8"?>
<p:tagLst xmlns:a="http://schemas.openxmlformats.org/drawingml/2006/main" xmlns:r="http://schemas.openxmlformats.org/officeDocument/2006/relationships" xmlns:p="http://schemas.openxmlformats.org/presentationml/2006/main">
  <p:tag name="NUM" val="3"/>
</p:tagLst>
</file>

<file path=ppt/tags/tag264.xml><?xml version="1.0" encoding="utf-8"?>
<p:tagLst xmlns:a="http://schemas.openxmlformats.org/drawingml/2006/main" xmlns:r="http://schemas.openxmlformats.org/officeDocument/2006/relationships" xmlns:p="http://schemas.openxmlformats.org/presentationml/2006/main">
  <p:tag name="NUM" val="4"/>
</p:tagLst>
</file>

<file path=ppt/tags/tag26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6.xml><?xml version="1.0" encoding="utf-8"?>
<p:tagLst xmlns:a="http://schemas.openxmlformats.org/drawingml/2006/main" xmlns:r="http://schemas.openxmlformats.org/officeDocument/2006/relationships" xmlns:p="http://schemas.openxmlformats.org/presentationml/2006/main">
  <p:tag name="NUM" val="1"/>
</p:tagLst>
</file>

<file path=ppt/tags/tag267.xml><?xml version="1.0" encoding="utf-8"?>
<p:tagLst xmlns:a="http://schemas.openxmlformats.org/drawingml/2006/main" xmlns:r="http://schemas.openxmlformats.org/officeDocument/2006/relationships" xmlns:p="http://schemas.openxmlformats.org/presentationml/2006/main">
  <p:tag name="NUM" val="2"/>
</p:tagLst>
</file>

<file path=ppt/tags/tag268.xml><?xml version="1.0" encoding="utf-8"?>
<p:tagLst xmlns:a="http://schemas.openxmlformats.org/drawingml/2006/main" xmlns:r="http://schemas.openxmlformats.org/officeDocument/2006/relationships" xmlns:p="http://schemas.openxmlformats.org/presentationml/2006/main">
  <p:tag name="NUM" val="3"/>
</p:tagLst>
</file>

<file path=ppt/tags/tag26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NUM" val="7"/>
</p:tagLst>
</file>

<file path=ppt/tags/tag270.xml><?xml version="1.0" encoding="utf-8"?>
<p:tagLst xmlns:a="http://schemas.openxmlformats.org/drawingml/2006/main" xmlns:r="http://schemas.openxmlformats.org/officeDocument/2006/relationships" xmlns:p="http://schemas.openxmlformats.org/presentationml/2006/main">
  <p:tag name="NUM" val="1"/>
</p:tagLst>
</file>

<file path=ppt/tags/tag271.xml><?xml version="1.0" encoding="utf-8"?>
<p:tagLst xmlns:a="http://schemas.openxmlformats.org/drawingml/2006/main" xmlns:r="http://schemas.openxmlformats.org/officeDocument/2006/relationships" xmlns:p="http://schemas.openxmlformats.org/presentationml/2006/main">
  <p:tag name="NUM" val="2"/>
</p:tagLst>
</file>

<file path=ppt/tags/tag272.xml><?xml version="1.0" encoding="utf-8"?>
<p:tagLst xmlns:a="http://schemas.openxmlformats.org/drawingml/2006/main" xmlns:r="http://schemas.openxmlformats.org/officeDocument/2006/relationships" xmlns:p="http://schemas.openxmlformats.org/presentationml/2006/main">
  <p:tag name="NUM" val="3"/>
</p:tagLst>
</file>

<file path=ppt/tags/tag273.xml><?xml version="1.0" encoding="utf-8"?>
<p:tagLst xmlns:a="http://schemas.openxmlformats.org/drawingml/2006/main" xmlns:r="http://schemas.openxmlformats.org/officeDocument/2006/relationships" xmlns:p="http://schemas.openxmlformats.org/presentationml/2006/main">
  <p:tag name="NUM" val="4"/>
</p:tagLst>
</file>

<file path=ppt/tags/tag27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5.xml><?xml version="1.0" encoding="utf-8"?>
<p:tagLst xmlns:a="http://schemas.openxmlformats.org/drawingml/2006/main" xmlns:r="http://schemas.openxmlformats.org/officeDocument/2006/relationships" xmlns:p="http://schemas.openxmlformats.org/presentationml/2006/main">
  <p:tag name="NUM" val="1"/>
</p:tagLst>
</file>

<file path=ppt/tags/tag276.xml><?xml version="1.0" encoding="utf-8"?>
<p:tagLst xmlns:a="http://schemas.openxmlformats.org/drawingml/2006/main" xmlns:r="http://schemas.openxmlformats.org/officeDocument/2006/relationships" xmlns:p="http://schemas.openxmlformats.org/presentationml/2006/main">
  <p:tag name="NUM" val="2"/>
</p:tagLst>
</file>

<file path=ppt/tags/tag27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8.xml><?xml version="1.0" encoding="utf-8"?>
<p:tagLst xmlns:a="http://schemas.openxmlformats.org/drawingml/2006/main" xmlns:r="http://schemas.openxmlformats.org/officeDocument/2006/relationships" xmlns:p="http://schemas.openxmlformats.org/presentationml/2006/main">
  <p:tag name="NUM" val="1"/>
</p:tagLst>
</file>

<file path=ppt/tags/tag279.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8"/>
</p:tagLst>
</file>

<file path=ppt/tags/tag280.xml><?xml version="1.0" encoding="utf-8"?>
<p:tagLst xmlns:a="http://schemas.openxmlformats.org/drawingml/2006/main" xmlns:r="http://schemas.openxmlformats.org/officeDocument/2006/relationships" xmlns:p="http://schemas.openxmlformats.org/presentationml/2006/main">
  <p:tag name="NUM" val="3"/>
</p:tagLst>
</file>

<file path=ppt/tags/tag28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2.xml><?xml version="1.0" encoding="utf-8"?>
<p:tagLst xmlns:a="http://schemas.openxmlformats.org/drawingml/2006/main" xmlns:r="http://schemas.openxmlformats.org/officeDocument/2006/relationships" xmlns:p="http://schemas.openxmlformats.org/presentationml/2006/main">
  <p:tag name="NUM" val="1"/>
</p:tagLst>
</file>

<file path=ppt/tags/tag283.xml><?xml version="1.0" encoding="utf-8"?>
<p:tagLst xmlns:a="http://schemas.openxmlformats.org/drawingml/2006/main" xmlns:r="http://schemas.openxmlformats.org/officeDocument/2006/relationships" xmlns:p="http://schemas.openxmlformats.org/presentationml/2006/main">
  <p:tag name="NUM" val="2"/>
</p:tagLst>
</file>

<file path=ppt/tags/tag284.xml><?xml version="1.0" encoding="utf-8"?>
<p:tagLst xmlns:a="http://schemas.openxmlformats.org/drawingml/2006/main" xmlns:r="http://schemas.openxmlformats.org/officeDocument/2006/relationships" xmlns:p="http://schemas.openxmlformats.org/presentationml/2006/main">
  <p:tag name="NUM" val="3"/>
</p:tagLst>
</file>

<file path=ppt/tags/tag28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6.xml><?xml version="1.0" encoding="utf-8"?>
<p:tagLst xmlns:a="http://schemas.openxmlformats.org/drawingml/2006/main" xmlns:r="http://schemas.openxmlformats.org/officeDocument/2006/relationships" xmlns:p="http://schemas.openxmlformats.org/presentationml/2006/main">
  <p:tag name="NUM" val="1"/>
</p:tagLst>
</file>

<file path=ppt/tags/tag287.xml><?xml version="1.0" encoding="utf-8"?>
<p:tagLst xmlns:a="http://schemas.openxmlformats.org/drawingml/2006/main" xmlns:r="http://schemas.openxmlformats.org/officeDocument/2006/relationships" xmlns:p="http://schemas.openxmlformats.org/presentationml/2006/main">
  <p:tag name="NUM" val="2"/>
</p:tagLst>
</file>

<file path=ppt/tags/tag28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9.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0.xml><?xml version="1.0" encoding="utf-8"?>
<p:tagLst xmlns:a="http://schemas.openxmlformats.org/drawingml/2006/main" xmlns:r="http://schemas.openxmlformats.org/officeDocument/2006/relationships" xmlns:p="http://schemas.openxmlformats.org/presentationml/2006/main">
  <p:tag name="NUM" val="2"/>
</p:tagLst>
</file>

<file path=ppt/tags/tag291.xml><?xml version="1.0" encoding="utf-8"?>
<p:tagLst xmlns:a="http://schemas.openxmlformats.org/drawingml/2006/main" xmlns:r="http://schemas.openxmlformats.org/officeDocument/2006/relationships" xmlns:p="http://schemas.openxmlformats.org/presentationml/2006/main">
  <p:tag name="NUM" val="3"/>
</p:tagLst>
</file>

<file path=ppt/tags/tag29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3.xml><?xml version="1.0" encoding="utf-8"?>
<p:tagLst xmlns:a="http://schemas.openxmlformats.org/drawingml/2006/main" xmlns:r="http://schemas.openxmlformats.org/officeDocument/2006/relationships" xmlns:p="http://schemas.openxmlformats.org/presentationml/2006/main">
  <p:tag name="NUM" val="1"/>
</p:tagLst>
</file>

<file path=ppt/tags/tag294.xml><?xml version="1.0" encoding="utf-8"?>
<p:tagLst xmlns:a="http://schemas.openxmlformats.org/drawingml/2006/main" xmlns:r="http://schemas.openxmlformats.org/officeDocument/2006/relationships" xmlns:p="http://schemas.openxmlformats.org/presentationml/2006/main">
  <p:tag name="NUM" val="2"/>
</p:tagLst>
</file>

<file path=ppt/tags/tag295.xml><?xml version="1.0" encoding="utf-8"?>
<p:tagLst xmlns:a="http://schemas.openxmlformats.org/drawingml/2006/main" xmlns:r="http://schemas.openxmlformats.org/officeDocument/2006/relationships" xmlns:p="http://schemas.openxmlformats.org/presentationml/2006/main">
  <p:tag name="NUM" val="3"/>
</p:tagLst>
</file>

<file path=ppt/tags/tag29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7.xml><?xml version="1.0" encoding="utf-8"?>
<p:tagLst xmlns:a="http://schemas.openxmlformats.org/drawingml/2006/main" xmlns:r="http://schemas.openxmlformats.org/officeDocument/2006/relationships" xmlns:p="http://schemas.openxmlformats.org/presentationml/2006/main">
  <p:tag name="NUM" val="1"/>
</p:tagLst>
</file>

<file path=ppt/tags/tag298.xml><?xml version="1.0" encoding="utf-8"?>
<p:tagLst xmlns:a="http://schemas.openxmlformats.org/drawingml/2006/main" xmlns:r="http://schemas.openxmlformats.org/officeDocument/2006/relationships" xmlns:p="http://schemas.openxmlformats.org/presentationml/2006/main">
  <p:tag name="NUM" val="2"/>
</p:tagLst>
</file>

<file path=ppt/tags/tag29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00.xml><?xml version="1.0" encoding="utf-8"?>
<p:tagLst xmlns:a="http://schemas.openxmlformats.org/drawingml/2006/main" xmlns:r="http://schemas.openxmlformats.org/officeDocument/2006/relationships" xmlns:p="http://schemas.openxmlformats.org/presentationml/2006/main">
  <p:tag name="NUM" val="4"/>
</p:tagLst>
</file>

<file path=ppt/tags/tag301.xml><?xml version="1.0" encoding="utf-8"?>
<p:tagLst xmlns:a="http://schemas.openxmlformats.org/drawingml/2006/main" xmlns:r="http://schemas.openxmlformats.org/officeDocument/2006/relationships" xmlns:p="http://schemas.openxmlformats.org/presentationml/2006/main">
  <p:tag name="NUM" val="5"/>
</p:tagLst>
</file>

<file path=ppt/tags/tag30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3.xml><?xml version="1.0" encoding="utf-8"?>
<p:tagLst xmlns:a="http://schemas.openxmlformats.org/drawingml/2006/main" xmlns:r="http://schemas.openxmlformats.org/officeDocument/2006/relationships" xmlns:p="http://schemas.openxmlformats.org/presentationml/2006/main">
  <p:tag name="NUM" val="1"/>
</p:tagLst>
</file>

<file path=ppt/tags/tag304.xml><?xml version="1.0" encoding="utf-8"?>
<p:tagLst xmlns:a="http://schemas.openxmlformats.org/drawingml/2006/main" xmlns:r="http://schemas.openxmlformats.org/officeDocument/2006/relationships" xmlns:p="http://schemas.openxmlformats.org/presentationml/2006/main">
  <p:tag name="NUM" val="2"/>
</p:tagLst>
</file>

<file path=ppt/tags/tag305.xml><?xml version="1.0" encoding="utf-8"?>
<p:tagLst xmlns:a="http://schemas.openxmlformats.org/drawingml/2006/main" xmlns:r="http://schemas.openxmlformats.org/officeDocument/2006/relationships" xmlns:p="http://schemas.openxmlformats.org/presentationml/2006/main">
  <p:tag name="NUM" val="3"/>
</p:tagLst>
</file>

<file path=ppt/tags/tag306.xml><?xml version="1.0" encoding="utf-8"?>
<p:tagLst xmlns:a="http://schemas.openxmlformats.org/drawingml/2006/main" xmlns:r="http://schemas.openxmlformats.org/officeDocument/2006/relationships" xmlns:p="http://schemas.openxmlformats.org/presentationml/2006/main">
  <p:tag name="NUM" val="4"/>
</p:tagLst>
</file>

<file path=ppt/tags/tag307.xml><?xml version="1.0" encoding="utf-8"?>
<p:tagLst xmlns:a="http://schemas.openxmlformats.org/drawingml/2006/main" xmlns:r="http://schemas.openxmlformats.org/officeDocument/2006/relationships" xmlns:p="http://schemas.openxmlformats.org/presentationml/2006/main">
  <p:tag name="NUM" val="5"/>
</p:tagLst>
</file>

<file path=ppt/tags/tag308.xml><?xml version="1.0" encoding="utf-8"?>
<p:tagLst xmlns:a="http://schemas.openxmlformats.org/drawingml/2006/main" xmlns:r="http://schemas.openxmlformats.org/officeDocument/2006/relationships" xmlns:p="http://schemas.openxmlformats.org/presentationml/2006/main">
  <p:tag name="NUM" val="6"/>
</p:tagLst>
</file>

<file path=ppt/tags/tag30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10.xml><?xml version="1.0" encoding="utf-8"?>
<p:tagLst xmlns:a="http://schemas.openxmlformats.org/drawingml/2006/main" xmlns:r="http://schemas.openxmlformats.org/officeDocument/2006/relationships" xmlns:p="http://schemas.openxmlformats.org/presentationml/2006/main">
  <p:tag name="NUM" val="1"/>
</p:tagLst>
</file>

<file path=ppt/tags/tag311.xml><?xml version="1.0" encoding="utf-8"?>
<p:tagLst xmlns:a="http://schemas.openxmlformats.org/drawingml/2006/main" xmlns:r="http://schemas.openxmlformats.org/officeDocument/2006/relationships" xmlns:p="http://schemas.openxmlformats.org/presentationml/2006/main">
  <p:tag name="NUM" val="2"/>
</p:tagLst>
</file>

<file path=ppt/tags/tag312.xml><?xml version="1.0" encoding="utf-8"?>
<p:tagLst xmlns:a="http://schemas.openxmlformats.org/drawingml/2006/main" xmlns:r="http://schemas.openxmlformats.org/officeDocument/2006/relationships" xmlns:p="http://schemas.openxmlformats.org/presentationml/2006/main">
  <p:tag name="NUM" val="3"/>
</p:tagLst>
</file>

<file path=ppt/tags/tag3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4.xml><?xml version="1.0" encoding="utf-8"?>
<p:tagLst xmlns:a="http://schemas.openxmlformats.org/drawingml/2006/main" xmlns:r="http://schemas.openxmlformats.org/officeDocument/2006/relationships" xmlns:p="http://schemas.openxmlformats.org/presentationml/2006/main">
  <p:tag name="NUM" val="1"/>
</p:tagLst>
</file>

<file path=ppt/tags/tag315.xml><?xml version="1.0" encoding="utf-8"?>
<p:tagLst xmlns:a="http://schemas.openxmlformats.org/drawingml/2006/main" xmlns:r="http://schemas.openxmlformats.org/officeDocument/2006/relationships" xmlns:p="http://schemas.openxmlformats.org/presentationml/2006/main">
  <p:tag name="NUM" val="2"/>
</p:tagLst>
</file>

<file path=ppt/tags/tag316.xml><?xml version="1.0" encoding="utf-8"?>
<p:tagLst xmlns:a="http://schemas.openxmlformats.org/drawingml/2006/main" xmlns:r="http://schemas.openxmlformats.org/officeDocument/2006/relationships" xmlns:p="http://schemas.openxmlformats.org/presentationml/2006/main">
  <p:tag name="NUM" val="4"/>
</p:tagLst>
</file>

<file path=ppt/tags/tag3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3.xml><?xml version="1.0" encoding="utf-8"?>
<p:tagLst xmlns:a="http://schemas.openxmlformats.org/drawingml/2006/main" xmlns:r="http://schemas.openxmlformats.org/officeDocument/2006/relationships" xmlns:p="http://schemas.openxmlformats.org/presentationml/2006/main">
  <p:tag name="NUM" val="1"/>
</p:tagLst>
</file>

<file path=ppt/tags/tag34.xml><?xml version="1.0" encoding="utf-8"?>
<p:tagLst xmlns:a="http://schemas.openxmlformats.org/drawingml/2006/main" xmlns:r="http://schemas.openxmlformats.org/officeDocument/2006/relationships" xmlns:p="http://schemas.openxmlformats.org/presentationml/2006/main">
  <p:tag name="NUM" val="2"/>
</p:tagLst>
</file>

<file path=ppt/tags/tag35.xml><?xml version="1.0" encoding="utf-8"?>
<p:tagLst xmlns:a="http://schemas.openxmlformats.org/drawingml/2006/main" xmlns:r="http://schemas.openxmlformats.org/officeDocument/2006/relationships" xmlns:p="http://schemas.openxmlformats.org/presentationml/2006/main">
  <p:tag name="NUM" val="3"/>
</p:tagLst>
</file>

<file path=ppt/tags/tag36.xml><?xml version="1.0" encoding="utf-8"?>
<p:tagLst xmlns:a="http://schemas.openxmlformats.org/drawingml/2006/main" xmlns:r="http://schemas.openxmlformats.org/officeDocument/2006/relationships" xmlns:p="http://schemas.openxmlformats.org/presentationml/2006/main">
  <p:tag name="NUM" val="4"/>
</p:tagLst>
</file>

<file path=ppt/tags/tag37.xml><?xml version="1.0" encoding="utf-8"?>
<p:tagLst xmlns:a="http://schemas.openxmlformats.org/drawingml/2006/main" xmlns:r="http://schemas.openxmlformats.org/officeDocument/2006/relationships" xmlns:p="http://schemas.openxmlformats.org/presentationml/2006/main">
  <p:tag name="NUM" val="5"/>
</p:tagLst>
</file>

<file path=ppt/tags/tag3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9.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2"/>
</p:tagLst>
</file>

<file path=ppt/tags/tag41.xml><?xml version="1.0" encoding="utf-8"?>
<p:tagLst xmlns:a="http://schemas.openxmlformats.org/drawingml/2006/main" xmlns:r="http://schemas.openxmlformats.org/officeDocument/2006/relationships" xmlns:p="http://schemas.openxmlformats.org/presentationml/2006/main">
  <p:tag name="NUM" val="3"/>
</p:tagLst>
</file>

<file path=ppt/tags/tag42.xml><?xml version="1.0" encoding="utf-8"?>
<p:tagLst xmlns:a="http://schemas.openxmlformats.org/drawingml/2006/main" xmlns:r="http://schemas.openxmlformats.org/officeDocument/2006/relationships" xmlns:p="http://schemas.openxmlformats.org/presentationml/2006/main">
  <p:tag name="NUM" val="4"/>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6"/>
</p:tagLst>
</file>

<file path=ppt/tags/tag4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6.xml><?xml version="1.0" encoding="utf-8"?>
<p:tagLst xmlns:a="http://schemas.openxmlformats.org/drawingml/2006/main" xmlns:r="http://schemas.openxmlformats.org/officeDocument/2006/relationships" xmlns:p="http://schemas.openxmlformats.org/presentationml/2006/main">
  <p:tag name="NUM" val="1"/>
</p:tagLst>
</file>

<file path=ppt/tags/tag47.xml><?xml version="1.0" encoding="utf-8"?>
<p:tagLst xmlns:a="http://schemas.openxmlformats.org/drawingml/2006/main" xmlns:r="http://schemas.openxmlformats.org/officeDocument/2006/relationships" xmlns:p="http://schemas.openxmlformats.org/presentationml/2006/main">
  <p:tag name="NUM" val="2"/>
</p:tagLst>
</file>

<file path=ppt/tags/tag48.xml><?xml version="1.0" encoding="utf-8"?>
<p:tagLst xmlns:a="http://schemas.openxmlformats.org/drawingml/2006/main" xmlns:r="http://schemas.openxmlformats.org/officeDocument/2006/relationships" xmlns:p="http://schemas.openxmlformats.org/presentationml/2006/main">
  <p:tag name="NUM" val="3"/>
</p:tagLst>
</file>

<file path=ppt/tags/tag4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0.xml><?xml version="1.0" encoding="utf-8"?>
<p:tagLst xmlns:a="http://schemas.openxmlformats.org/drawingml/2006/main" xmlns:r="http://schemas.openxmlformats.org/officeDocument/2006/relationships" xmlns:p="http://schemas.openxmlformats.org/presentationml/2006/main">
  <p:tag name="NUM" val="1"/>
</p:tagLst>
</file>

<file path=ppt/tags/tag51.xml><?xml version="1.0" encoding="utf-8"?>
<p:tagLst xmlns:a="http://schemas.openxmlformats.org/drawingml/2006/main" xmlns:r="http://schemas.openxmlformats.org/officeDocument/2006/relationships" xmlns:p="http://schemas.openxmlformats.org/presentationml/2006/main">
  <p:tag name="NUM" val="2"/>
</p:tagLst>
</file>

<file path=ppt/tags/tag5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3.xml><?xml version="1.0" encoding="utf-8"?>
<p:tagLst xmlns:a="http://schemas.openxmlformats.org/drawingml/2006/main" xmlns:r="http://schemas.openxmlformats.org/officeDocument/2006/relationships" xmlns:p="http://schemas.openxmlformats.org/presentationml/2006/main">
  <p:tag name="NUM" val="1"/>
</p:tagLst>
</file>

<file path=ppt/tags/tag54.xml><?xml version="1.0" encoding="utf-8"?>
<p:tagLst xmlns:a="http://schemas.openxmlformats.org/drawingml/2006/main" xmlns:r="http://schemas.openxmlformats.org/officeDocument/2006/relationships" xmlns:p="http://schemas.openxmlformats.org/presentationml/2006/main">
  <p:tag name="NUM" val="2"/>
</p:tagLst>
</file>

<file path=ppt/tags/tag55.xml><?xml version="1.0" encoding="utf-8"?>
<p:tagLst xmlns:a="http://schemas.openxmlformats.org/drawingml/2006/main" xmlns:r="http://schemas.openxmlformats.org/officeDocument/2006/relationships" xmlns:p="http://schemas.openxmlformats.org/presentationml/2006/main">
  <p:tag name="NUM" val="3"/>
</p:tagLst>
</file>

<file path=ppt/tags/tag5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7.xml><?xml version="1.0" encoding="utf-8"?>
<p:tagLst xmlns:a="http://schemas.openxmlformats.org/drawingml/2006/main" xmlns:r="http://schemas.openxmlformats.org/officeDocument/2006/relationships" xmlns:p="http://schemas.openxmlformats.org/presentationml/2006/main">
  <p:tag name="NUM" val="1"/>
</p:tagLst>
</file>

<file path=ppt/tags/tag58.xml><?xml version="1.0" encoding="utf-8"?>
<p:tagLst xmlns:a="http://schemas.openxmlformats.org/drawingml/2006/main" xmlns:r="http://schemas.openxmlformats.org/officeDocument/2006/relationships" xmlns:p="http://schemas.openxmlformats.org/presentationml/2006/main">
  <p:tag name="NUM" val="2"/>
</p:tagLst>
</file>

<file path=ppt/tags/tag59.xml><?xml version="1.0" encoding="utf-8"?>
<p:tagLst xmlns:a="http://schemas.openxmlformats.org/drawingml/2006/main" xmlns:r="http://schemas.openxmlformats.org/officeDocument/2006/relationships" xmlns:p="http://schemas.openxmlformats.org/presentationml/2006/main">
  <p:tag name="NUM" val="3"/>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4"/>
</p:tagLst>
</file>

<file path=ppt/tags/tag6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2.xml><?xml version="1.0" encoding="utf-8"?>
<p:tagLst xmlns:a="http://schemas.openxmlformats.org/drawingml/2006/main" xmlns:r="http://schemas.openxmlformats.org/officeDocument/2006/relationships" xmlns:p="http://schemas.openxmlformats.org/presentationml/2006/main">
  <p:tag name="NUM" val="1"/>
</p:tagLst>
</file>

<file path=ppt/tags/tag63.xml><?xml version="1.0" encoding="utf-8"?>
<p:tagLst xmlns:a="http://schemas.openxmlformats.org/drawingml/2006/main" xmlns:r="http://schemas.openxmlformats.org/officeDocument/2006/relationships" xmlns:p="http://schemas.openxmlformats.org/presentationml/2006/main">
  <p:tag name="NUM" val="2"/>
</p:tagLst>
</file>

<file path=ppt/tags/tag64.xml><?xml version="1.0" encoding="utf-8"?>
<p:tagLst xmlns:a="http://schemas.openxmlformats.org/drawingml/2006/main" xmlns:r="http://schemas.openxmlformats.org/officeDocument/2006/relationships" xmlns:p="http://schemas.openxmlformats.org/presentationml/2006/main">
  <p:tag name="NUM" val="3"/>
</p:tagLst>
</file>

<file path=ppt/tags/tag65.xml><?xml version="1.0" encoding="utf-8"?>
<p:tagLst xmlns:a="http://schemas.openxmlformats.org/drawingml/2006/main" xmlns:r="http://schemas.openxmlformats.org/officeDocument/2006/relationships" xmlns:p="http://schemas.openxmlformats.org/presentationml/2006/main">
  <p:tag name="NUM" val="4"/>
</p:tagLst>
</file>

<file path=ppt/tags/tag66.xml><?xml version="1.0" encoding="utf-8"?>
<p:tagLst xmlns:a="http://schemas.openxmlformats.org/drawingml/2006/main" xmlns:r="http://schemas.openxmlformats.org/officeDocument/2006/relationships" xmlns:p="http://schemas.openxmlformats.org/presentationml/2006/main">
  <p:tag name="NUM" val="5"/>
</p:tagLst>
</file>

<file path=ppt/tags/tag67.xml><?xml version="1.0" encoding="utf-8"?>
<p:tagLst xmlns:a="http://schemas.openxmlformats.org/drawingml/2006/main" xmlns:r="http://schemas.openxmlformats.org/officeDocument/2006/relationships" xmlns:p="http://schemas.openxmlformats.org/presentationml/2006/main">
  <p:tag name="NUM" val="6"/>
</p:tagLst>
</file>

<file path=ppt/tags/tag68.xml><?xml version="1.0" encoding="utf-8"?>
<p:tagLst xmlns:a="http://schemas.openxmlformats.org/drawingml/2006/main" xmlns:r="http://schemas.openxmlformats.org/officeDocument/2006/relationships" xmlns:p="http://schemas.openxmlformats.org/presentationml/2006/main">
  <p:tag name="NUM" val="7"/>
</p:tagLst>
</file>

<file path=ppt/tags/tag69.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9"/>
</p:tagLst>
</file>

<file path=ppt/tags/tag7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2.xml><?xml version="1.0" encoding="utf-8"?>
<p:tagLst xmlns:a="http://schemas.openxmlformats.org/drawingml/2006/main" xmlns:r="http://schemas.openxmlformats.org/officeDocument/2006/relationships" xmlns:p="http://schemas.openxmlformats.org/presentationml/2006/main">
  <p:tag name="NUM" val="1"/>
</p:tagLst>
</file>

<file path=ppt/tags/tag73.xml><?xml version="1.0" encoding="utf-8"?>
<p:tagLst xmlns:a="http://schemas.openxmlformats.org/drawingml/2006/main" xmlns:r="http://schemas.openxmlformats.org/officeDocument/2006/relationships" xmlns:p="http://schemas.openxmlformats.org/presentationml/2006/main">
  <p:tag name="NUM" val="2"/>
</p:tagLst>
</file>

<file path=ppt/tags/tag74.xml><?xml version="1.0" encoding="utf-8"?>
<p:tagLst xmlns:a="http://schemas.openxmlformats.org/drawingml/2006/main" xmlns:r="http://schemas.openxmlformats.org/officeDocument/2006/relationships" xmlns:p="http://schemas.openxmlformats.org/presentationml/2006/main">
  <p:tag name="NUM" val="3"/>
</p:tagLst>
</file>

<file path=ppt/tags/tag75.xml><?xml version="1.0" encoding="utf-8"?>
<p:tagLst xmlns:a="http://schemas.openxmlformats.org/drawingml/2006/main" xmlns:r="http://schemas.openxmlformats.org/officeDocument/2006/relationships" xmlns:p="http://schemas.openxmlformats.org/presentationml/2006/main">
  <p:tag name="NUM" val="4"/>
</p:tagLst>
</file>

<file path=ppt/tags/tag76.xml><?xml version="1.0" encoding="utf-8"?>
<p:tagLst xmlns:a="http://schemas.openxmlformats.org/drawingml/2006/main" xmlns:r="http://schemas.openxmlformats.org/officeDocument/2006/relationships" xmlns:p="http://schemas.openxmlformats.org/presentationml/2006/main">
  <p:tag name="NUM" val="5"/>
</p:tagLst>
</file>

<file path=ppt/tags/tag77.xml><?xml version="1.0" encoding="utf-8"?>
<p:tagLst xmlns:a="http://schemas.openxmlformats.org/drawingml/2006/main" xmlns:r="http://schemas.openxmlformats.org/officeDocument/2006/relationships" xmlns:p="http://schemas.openxmlformats.org/presentationml/2006/main">
  <p:tag name="NUM" val="6"/>
</p:tagLst>
</file>

<file path=ppt/tags/tag7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9.xml><?xml version="1.0" encoding="utf-8"?>
<p:tagLst xmlns:a="http://schemas.openxmlformats.org/drawingml/2006/main" xmlns:r="http://schemas.openxmlformats.org/officeDocument/2006/relationships" xmlns:p="http://schemas.openxmlformats.org/presentationml/2006/main">
  <p:tag name="NUM" val="1"/>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80.xml><?xml version="1.0" encoding="utf-8"?>
<p:tagLst xmlns:a="http://schemas.openxmlformats.org/drawingml/2006/main" xmlns:r="http://schemas.openxmlformats.org/officeDocument/2006/relationships" xmlns:p="http://schemas.openxmlformats.org/presentationml/2006/main">
  <p:tag name="NUM" val="2"/>
</p:tagLst>
</file>

<file path=ppt/tags/tag81.xml><?xml version="1.0" encoding="utf-8"?>
<p:tagLst xmlns:a="http://schemas.openxmlformats.org/drawingml/2006/main" xmlns:r="http://schemas.openxmlformats.org/officeDocument/2006/relationships" xmlns:p="http://schemas.openxmlformats.org/presentationml/2006/main">
  <p:tag name="NUM" val="3"/>
</p:tagLst>
</file>

<file path=ppt/tags/tag82.xml><?xml version="1.0" encoding="utf-8"?>
<p:tagLst xmlns:a="http://schemas.openxmlformats.org/drawingml/2006/main" xmlns:r="http://schemas.openxmlformats.org/officeDocument/2006/relationships" xmlns:p="http://schemas.openxmlformats.org/presentationml/2006/main">
  <p:tag name="NUM" val="4"/>
</p:tagLst>
</file>

<file path=ppt/tags/tag8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4.xml><?xml version="1.0" encoding="utf-8"?>
<p:tagLst xmlns:a="http://schemas.openxmlformats.org/drawingml/2006/main" xmlns:r="http://schemas.openxmlformats.org/officeDocument/2006/relationships" xmlns:p="http://schemas.openxmlformats.org/presentationml/2006/main">
  <p:tag name="NUM" val="1"/>
</p:tagLst>
</file>

<file path=ppt/tags/tag85.xml><?xml version="1.0" encoding="utf-8"?>
<p:tagLst xmlns:a="http://schemas.openxmlformats.org/drawingml/2006/main" xmlns:r="http://schemas.openxmlformats.org/officeDocument/2006/relationships" xmlns:p="http://schemas.openxmlformats.org/presentationml/2006/main">
  <p:tag name="NUM" val="2"/>
</p:tagLst>
</file>

<file path=ppt/tags/tag86.xml><?xml version="1.0" encoding="utf-8"?>
<p:tagLst xmlns:a="http://schemas.openxmlformats.org/drawingml/2006/main" xmlns:r="http://schemas.openxmlformats.org/officeDocument/2006/relationships" xmlns:p="http://schemas.openxmlformats.org/presentationml/2006/main">
  <p:tag name="NUM" val="3"/>
</p:tagLst>
</file>

<file path=ppt/tags/tag87.xml><?xml version="1.0" encoding="utf-8"?>
<p:tagLst xmlns:a="http://schemas.openxmlformats.org/drawingml/2006/main" xmlns:r="http://schemas.openxmlformats.org/officeDocument/2006/relationships" xmlns:p="http://schemas.openxmlformats.org/presentationml/2006/main">
  <p:tag name="NUM" val="4"/>
</p:tagLst>
</file>

<file path=ppt/tags/tag88.xml><?xml version="1.0" encoding="utf-8"?>
<p:tagLst xmlns:a="http://schemas.openxmlformats.org/drawingml/2006/main" xmlns:r="http://schemas.openxmlformats.org/officeDocument/2006/relationships" xmlns:p="http://schemas.openxmlformats.org/presentationml/2006/main">
  <p:tag name="NUM" val="5"/>
</p:tagLst>
</file>

<file path=ppt/tags/tag89.xml><?xml version="1.0" encoding="utf-8"?>
<p:tagLst xmlns:a="http://schemas.openxmlformats.org/drawingml/2006/main" xmlns:r="http://schemas.openxmlformats.org/officeDocument/2006/relationships" xmlns:p="http://schemas.openxmlformats.org/presentationml/2006/main">
  <p:tag name="NUM" val="6"/>
</p:tagLst>
</file>

<file path=ppt/tags/tag9.xml><?xml version="1.0" encoding="utf-8"?>
<p:tagLst xmlns:a="http://schemas.openxmlformats.org/drawingml/2006/main" xmlns:r="http://schemas.openxmlformats.org/officeDocument/2006/relationships" xmlns:p="http://schemas.openxmlformats.org/presentationml/2006/main">
  <p:tag name="NUM" val="4"/>
</p:tagLst>
</file>

<file path=ppt/tags/tag90.xml><?xml version="1.0" encoding="utf-8"?>
<p:tagLst xmlns:a="http://schemas.openxmlformats.org/drawingml/2006/main" xmlns:r="http://schemas.openxmlformats.org/officeDocument/2006/relationships" xmlns:p="http://schemas.openxmlformats.org/presentationml/2006/main">
  <p:tag name="NUM" val="7"/>
</p:tagLst>
</file>

<file path=ppt/tags/tag91.xml><?xml version="1.0" encoding="utf-8"?>
<p:tagLst xmlns:a="http://schemas.openxmlformats.org/drawingml/2006/main" xmlns:r="http://schemas.openxmlformats.org/officeDocument/2006/relationships" xmlns:p="http://schemas.openxmlformats.org/presentationml/2006/main">
  <p:tag name="NUM" val="8"/>
</p:tagLst>
</file>

<file path=ppt/tags/tag92.xml><?xml version="1.0" encoding="utf-8"?>
<p:tagLst xmlns:a="http://schemas.openxmlformats.org/drawingml/2006/main" xmlns:r="http://schemas.openxmlformats.org/officeDocument/2006/relationships" xmlns:p="http://schemas.openxmlformats.org/presentationml/2006/main">
  <p:tag name="NUM" val="9"/>
</p:tagLst>
</file>

<file path=ppt/tags/tag93.xml><?xml version="1.0" encoding="utf-8"?>
<p:tagLst xmlns:a="http://schemas.openxmlformats.org/drawingml/2006/main" xmlns:r="http://schemas.openxmlformats.org/officeDocument/2006/relationships" xmlns:p="http://schemas.openxmlformats.org/presentationml/2006/main">
  <p:tag name="NUM" val="10"/>
</p:tagLst>
</file>

<file path=ppt/tags/tag94.xml><?xml version="1.0" encoding="utf-8"?>
<p:tagLst xmlns:a="http://schemas.openxmlformats.org/drawingml/2006/main" xmlns:r="http://schemas.openxmlformats.org/officeDocument/2006/relationships" xmlns:p="http://schemas.openxmlformats.org/presentationml/2006/main">
  <p:tag name="NUM" val="11"/>
</p:tagLst>
</file>

<file path=ppt/tags/tag95.xml><?xml version="1.0" encoding="utf-8"?>
<p:tagLst xmlns:a="http://schemas.openxmlformats.org/drawingml/2006/main" xmlns:r="http://schemas.openxmlformats.org/officeDocument/2006/relationships" xmlns:p="http://schemas.openxmlformats.org/presentationml/2006/main">
  <p:tag name="NUM" val="12"/>
</p:tagLst>
</file>

<file path=ppt/tags/tag96.xml><?xml version="1.0" encoding="utf-8"?>
<p:tagLst xmlns:a="http://schemas.openxmlformats.org/drawingml/2006/main" xmlns:r="http://schemas.openxmlformats.org/officeDocument/2006/relationships" xmlns:p="http://schemas.openxmlformats.org/presentationml/2006/main">
  <p:tag name="NUM" val="13"/>
</p:tagLst>
</file>

<file path=ppt/tags/tag97.xml><?xml version="1.0" encoding="utf-8"?>
<p:tagLst xmlns:a="http://schemas.openxmlformats.org/drawingml/2006/main" xmlns:r="http://schemas.openxmlformats.org/officeDocument/2006/relationships" xmlns:p="http://schemas.openxmlformats.org/presentationml/2006/main">
  <p:tag name="NUM" val="14"/>
</p:tagLst>
</file>

<file path=ppt/tags/tag98.xml><?xml version="1.0" encoding="utf-8"?>
<p:tagLst xmlns:a="http://schemas.openxmlformats.org/drawingml/2006/main" xmlns:r="http://schemas.openxmlformats.org/officeDocument/2006/relationships" xmlns:p="http://schemas.openxmlformats.org/presentationml/2006/main">
  <p:tag name="NUM" val="15"/>
</p:tagLst>
</file>

<file path=ppt/tags/tag99.xml><?xml version="1.0" encoding="utf-8"?>
<p:tagLst xmlns:a="http://schemas.openxmlformats.org/drawingml/2006/main" xmlns:r="http://schemas.openxmlformats.org/officeDocument/2006/relationships" xmlns:p="http://schemas.openxmlformats.org/presentationml/2006/main">
  <p:tag name="NUM" val="16"/>
</p:tagLst>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panose="020F0502020204030204"/>
        <a:ea typeface="Calibri" panose="020F0502020204030204"/>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Calibri" panose="020F0502020204030204"/>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629</TotalTime>
  <Words>15943</Words>
  <Application>Microsoft Office PowerPoint</Application>
  <PresentationFormat>Widescreen</PresentationFormat>
  <Paragraphs>954</Paragraphs>
  <Slides>62</Slides>
  <Notes>34</Notes>
  <HiddenSlides>0</HiddenSlides>
  <MMClips>0</MMClips>
  <ScaleCrop>false</ScaleCrop>
  <HeadingPairs>
    <vt:vector size="6" baseType="variant">
      <vt:variant>
        <vt:lpstr>Fonts Used</vt:lpstr>
      </vt:variant>
      <vt:variant>
        <vt:i4>15</vt:i4>
      </vt:variant>
      <vt:variant>
        <vt:lpstr>Theme</vt:lpstr>
      </vt:variant>
      <vt:variant>
        <vt:i4>1</vt:i4>
      </vt:variant>
      <vt:variant>
        <vt:lpstr>Slide Titles</vt:lpstr>
      </vt:variant>
      <vt:variant>
        <vt:i4>62</vt:i4>
      </vt:variant>
    </vt:vector>
  </HeadingPairs>
  <TitlesOfParts>
    <vt:vector size="78" baseType="lpstr">
      <vt:lpstr>AdvOT35fdff1a</vt:lpstr>
      <vt:lpstr>AdvOT35fdff1a+fb</vt:lpstr>
      <vt:lpstr>AdvOT99a826ed.B</vt:lpstr>
      <vt:lpstr>AdvOTc09f7cf3</vt:lpstr>
      <vt:lpstr>AdvOTc09f7cf3+fb</vt:lpstr>
      <vt:lpstr>AdvP4C4E51</vt:lpstr>
      <vt:lpstr>AdvP4C4E74</vt:lpstr>
      <vt:lpstr>AdvPS3F4C13</vt:lpstr>
      <vt:lpstr>Arial</vt:lpstr>
      <vt:lpstr>Calibri</vt:lpstr>
      <vt:lpstr>Calibri Light</vt:lpstr>
      <vt:lpstr>Lucida Grande</vt:lpstr>
      <vt:lpstr>Times New Roman</vt:lpstr>
      <vt:lpstr>Verdana</vt:lpstr>
      <vt:lpstr>Wingdings</vt:lpstr>
      <vt:lpstr>Office Theme</vt:lpstr>
      <vt:lpstr>Guide complet 2020 d’Hypertension Canada</vt:lpstr>
      <vt:lpstr>Sept sections sur l’hypertension  </vt:lpstr>
      <vt:lpstr>1. Mesure et diagnostic </vt:lpstr>
      <vt:lpstr>Points saillants </vt:lpstr>
      <vt:lpstr>Points saillants </vt:lpstr>
      <vt:lpstr>L’hypertension au Canada </vt:lpstr>
      <vt:lpstr>Prise en charge de la pression artérielle</vt:lpstr>
      <vt:lpstr>Mesure de la pression artérielle en clinique </vt:lpstr>
      <vt:lpstr>Évaluation de la pression artérielle hors clinique</vt:lpstr>
      <vt:lpstr>Quatre approches pour évaluer la pression artérielle</vt:lpstr>
      <vt:lpstr>Diagnostic et suivi </vt:lpstr>
      <vt:lpstr>Algorithme de diagnostic de l’hypertension </vt:lpstr>
      <vt:lpstr>Urgence hypertensive ou &gt; 180/110 mm Hg</vt:lpstr>
      <vt:lpstr>Diagnostic d’hypertension chez les diabétiques </vt:lpstr>
      <vt:lpstr>Algorithme de diagnostic de l’hypertension</vt:lpstr>
      <vt:lpstr>Syndrome du sarrau blanc et hypertension masquée</vt:lpstr>
      <vt:lpstr>Le pronostic d’hypertension due au syndrome du sarrau blanc et d’hypertension masquée</vt:lpstr>
      <vt:lpstr>Évaluation des patients présentant une PA élevée à la visite 1 </vt:lpstr>
      <vt:lpstr>Évaluer les lésions des organes cibles</vt:lpstr>
      <vt:lpstr>Évaluer les facteurs de risque CV </vt:lpstr>
      <vt:lpstr>Examens de laboratoire courants et facultatifs chez les hypertendus  </vt:lpstr>
      <vt:lpstr>Évaluation du risque de maladie cardiovasculaire</vt:lpstr>
      <vt:lpstr>Recommandations de suivi  </vt:lpstr>
      <vt:lpstr>2. Promotion de la santé cardiovasculaire </vt:lpstr>
      <vt:lpstr>Points saillants </vt:lpstr>
      <vt:lpstr>Protection vasculaire </vt:lpstr>
      <vt:lpstr>Comportements liés à la santé </vt:lpstr>
      <vt:lpstr>Comportements liés à la santé</vt:lpstr>
      <vt:lpstr>Facteurs de risque d’hyperkaliémie </vt:lpstr>
      <vt:lpstr>3. Prise en charge : pharmacothérapie non compliquée</vt:lpstr>
      <vt:lpstr>Points saillants </vt:lpstr>
      <vt:lpstr>Seuils de PA pour l’instauration et les cibles</vt:lpstr>
      <vt:lpstr>Patients adultes à risque élevé – prise en charge intensive</vt:lpstr>
      <vt:lpstr>Prise en charge de l’hypertension diastolique et de l’hypertension systolique isolée </vt:lpstr>
      <vt:lpstr>4. Prise en charge : comorbidités complexes </vt:lpstr>
      <vt:lpstr>Points saillants </vt:lpstr>
      <vt:lpstr>Prise en charge de l’hypertension chez les patients atteints de diabète sucré </vt:lpstr>
      <vt:lpstr>Hypertension dans la maladie rénale chronique</vt:lpstr>
      <vt:lpstr>PS cibles chez les patients atteints d’une MRC non diabétique</vt:lpstr>
      <vt:lpstr>Hypertension et AVC </vt:lpstr>
      <vt:lpstr>Hypertension avec coronaropathie</vt:lpstr>
      <vt:lpstr>Hypertension associée à un infarctus du myocarde récent</vt:lpstr>
      <vt:lpstr>Hypertension et insuffisance cardiaque </vt:lpstr>
      <vt:lpstr>Hypertension et hypertrophie ventriculaire gauche</vt:lpstr>
      <vt:lpstr>5. Hypertension réfractaire</vt:lpstr>
      <vt:lpstr>Points saillants </vt:lpstr>
      <vt:lpstr>Hypertension réfractaire </vt:lpstr>
      <vt:lpstr>Aspects diagnostiques de la présomption d’hypertension réfractaire</vt:lpstr>
      <vt:lpstr>Stratégies thérapeutiques dans l’hypertension réfractaire</vt:lpstr>
      <vt:lpstr>Évaluation de l’hypertension rénovasculaire</vt:lpstr>
      <vt:lpstr>Traitement de l’hypertension associée à une maladie rénovasculaire</vt:lpstr>
      <vt:lpstr>Hypertension endocrinienne </vt:lpstr>
      <vt:lpstr>6. Prestation des soins </vt:lpstr>
      <vt:lpstr>Points saillants </vt:lpstr>
      <vt:lpstr>Stratégies pour améliorer l’observance thérapeutique</vt:lpstr>
      <vt:lpstr>7. Populations particulières </vt:lpstr>
      <vt:lpstr>Points saillants relatifs à l’hypertension et à la pédiatrie </vt:lpstr>
      <vt:lpstr>Points saillants sur l’hypertension et la grossesse </vt:lpstr>
      <vt:lpstr>Sujets relatifs aux populations particulières </vt:lpstr>
      <vt:lpstr>Prise en charge de l’hypertension pendant la grossesse</vt:lpstr>
      <vt:lpstr>Antihypertenseurs pendant la grossesse et l’allaitement </vt:lpstr>
      <vt:lpstr>Hypertension Canada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Hypertension Canada 2020 Guideline Update</dc:title>
  <dc:creator>Michael Boivin</dc:creator>
  <cp:lastModifiedBy>Asif Ahmed</cp:lastModifiedBy>
  <cp:revision>20</cp:revision>
  <dcterms:created xsi:type="dcterms:W3CDTF">2021-04-22T17:30:20Z</dcterms:created>
  <dcterms:modified xsi:type="dcterms:W3CDTF">2022-03-15T13:43:07Z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1BD596C6-E2FD-44A8-A5E9-A0989B36BCAC</vt:lpwstr>
  </property>
  <property fmtid="{D5CDD505-2E9C-101B-9397-08002B2CF9AE}" pid="3" name="ArticulatePath">
    <vt:lpwstr>https://d.docs.live.net/9f7bc99c1f36cb83/Hypertension Canada (Feb 2021)/HT Guideline 2020 </vt:lpwstr>
  </property>
</Properties>
</file>