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6"/>
  </p:notesMasterIdLst>
  <p:handoutMasterIdLst>
    <p:handoutMasterId r:id="rId127"/>
  </p:handoutMasterIdLst>
  <p:sldIdLst>
    <p:sldId id="257" r:id="rId2"/>
    <p:sldId id="391" r:id="rId3"/>
    <p:sldId id="262" r:id="rId4"/>
    <p:sldId id="261" r:id="rId5"/>
    <p:sldId id="263" r:id="rId6"/>
    <p:sldId id="272" r:id="rId7"/>
    <p:sldId id="389" r:id="rId8"/>
    <p:sldId id="264" r:id="rId9"/>
    <p:sldId id="265" r:id="rId10"/>
    <p:sldId id="392"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 id="305" r:id="rId47"/>
    <p:sldId id="306" r:id="rId48"/>
    <p:sldId id="307" r:id="rId49"/>
    <p:sldId id="308" r:id="rId50"/>
    <p:sldId id="310" r:id="rId51"/>
    <p:sldId id="312" r:id="rId52"/>
    <p:sldId id="313" r:id="rId53"/>
    <p:sldId id="314" r:id="rId54"/>
    <p:sldId id="315"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90" r:id="rId79"/>
    <p:sldId id="341" r:id="rId80"/>
    <p:sldId id="342" r:id="rId81"/>
    <p:sldId id="343" r:id="rId82"/>
    <p:sldId id="344"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8" r:id="rId125"/>
  </p:sldIdLst>
  <p:sldSz cx="12192000" cy="6858000"/>
  <p:notesSz cx="6858000" cy="9144000"/>
  <p:custDataLst>
    <p:tags r:id="rId1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04" userDrawn="1">
          <p15:clr>
            <a:srgbClr val="A4A3A4"/>
          </p15:clr>
        </p15:guide>
        <p15:guide id="4" orient="horz" pos="1676" userDrawn="1">
          <p15:clr>
            <a:srgbClr val="A4A3A4"/>
          </p15:clr>
        </p15:guide>
        <p15:guide id="5" orient="horz" pos="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edore" initials="RS" lastIdx="3" clrIdx="0"/>
  <p:cmAuthor id="2" name="Doreen M. Rabi" initials="DMR" lastIdx="8" clrIdx="1"/>
  <p:cmAuthor id="3" name="Ross Tsuyuki" initials="RT" lastIdx="12" clrIdx="2"/>
  <p:cmAuthor id="4" name="Arden Barry" initials="AB"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46C94-3309-4588-A23B-A9F20CF018EE}" v="2442" dt="2021-04-23T16:00:58.671"/>
  </p1510:revLst>
</p1510:revInfo>
</file>

<file path=ppt/tableStyles.xml><?xml version="1.0" encoding="utf-8"?>
<a:tblStyleLst xmlns:a="http://schemas.openxmlformats.org/drawingml/2006/main" def="{5C22544A-7EE6-4342-B048-85BDC9FD1C3A}">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3" autoAdjust="0"/>
    <p:restoredTop sz="83822" autoAdjust="0"/>
  </p:normalViewPr>
  <p:slideViewPr>
    <p:cSldViewPr snapToGrid="0" snapToObjects="1">
      <p:cViewPr varScale="1">
        <p:scale>
          <a:sx n="95" d="100"/>
          <a:sy n="95" d="100"/>
        </p:scale>
        <p:origin x="852" y="108"/>
      </p:cViewPr>
      <p:guideLst>
        <p:guide orient="horz" pos="2160"/>
        <p:guide pos="3840"/>
        <p:guide pos="604"/>
        <p:guide orient="horz" pos="1676"/>
        <p:guide orient="horz" pos="9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E41069-D5C9-BB4C-B82C-79831465DC7E}" type="datetimeFigureOut">
              <a:rPr lang="en-US" smtClean="0"/>
              <a:t>5/16/2023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3D57F4-C4E0-F141-89F9-086D90F41A9E}" type="slidenum">
              <a:rPr lang="en-US" smtClean="0"/>
              <a:t>‹#›</a:t>
            </a:fld>
            <a:endParaRPr lang="en-US"/>
          </a:p>
        </p:txBody>
      </p:sp>
    </p:spTree>
    <p:extLst>
      <p:ext uri="{BB962C8B-B14F-4D97-AF65-F5344CB8AC3E}">
        <p14:creationId xmlns:p14="http://schemas.microsoft.com/office/powerpoint/2010/main" val="3341080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07A3F-4224-5847-BDD8-9B34AA49054F}" type="datetimeFigureOut">
              <a:rPr lang="en-US" smtClean="0"/>
              <a:t>5/16/2023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AFB86-E9BC-A04A-BD29-7ECBFF04B708}" type="slidenum">
              <a:rPr lang="en-US" smtClean="0"/>
              <a:t>‹#›</a:t>
            </a:fld>
            <a:endParaRPr lang="en-US"/>
          </a:p>
        </p:txBody>
      </p:sp>
    </p:spTree>
    <p:extLst>
      <p:ext uri="{BB962C8B-B14F-4D97-AF65-F5344CB8AC3E}">
        <p14:creationId xmlns:p14="http://schemas.microsoft.com/office/powerpoint/2010/main" val="38699150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CHEP</a:t>
            </a:r>
            <a:r>
              <a:rPr lang="en-US" baseline="0" dirty="0"/>
              <a:t> has been producing guidelines since 1999</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6</a:t>
            </a:fld>
            <a:endParaRPr lang="en-US" dirty="0"/>
          </a:p>
        </p:txBody>
      </p:sp>
    </p:spTree>
    <p:extLst>
      <p:ext uri="{BB962C8B-B14F-4D97-AF65-F5344CB8AC3E}">
        <p14:creationId xmlns:p14="http://schemas.microsoft.com/office/powerpoint/2010/main" val="9652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Tree>
    <p:extLst>
      <p:ext uri="{BB962C8B-B14F-4D97-AF65-F5344CB8AC3E}">
        <p14:creationId xmlns:p14="http://schemas.microsoft.com/office/powerpoint/2010/main" val="339769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 as AOBP &lt;135 and &lt;85</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 as ABPM mean awake</a:t>
            </a:r>
            <a:r>
              <a:rPr lang="en-US" baseline="0" dirty="0"/>
              <a:t> BP &lt;135/85 and mean 24-hr SBP &lt;130/80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Yes, as home BP &gt;135/85</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32</a:t>
            </a:fld>
            <a:endParaRPr lang="en-US" dirty="0"/>
          </a:p>
        </p:txBody>
      </p:sp>
    </p:spTree>
    <p:extLst>
      <p:ext uri="{BB962C8B-B14F-4D97-AF65-F5344CB8AC3E}">
        <p14:creationId xmlns:p14="http://schemas.microsoft.com/office/powerpoint/2010/main" val="101344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endParaRPr lang="en-CA" dirty="0"/>
          </a:p>
        </p:txBody>
      </p:sp>
      <p:sp>
        <p:nvSpPr>
          <p:cNvPr id="4" name="Slide Number Placeholder 3"/>
          <p:cNvSpPr>
            <a:spLocks noGrp="1"/>
          </p:cNvSpPr>
          <p:nvPr>
            <p:ph type="sldNum" sz="quarter" idx="10"/>
          </p:nvPr>
        </p:nvSpPr>
        <p:spPr/>
        <p:txBody>
          <a:bodyPr/>
          <a:lstStyle/>
          <a:p>
            <a:fld id="{586AEC33-B0F8-B541-B5B3-3919FF3E235C}" type="slidenum">
              <a:rPr lang="en-US" smtClean="0"/>
              <a:t>33</a:t>
            </a:fld>
            <a:endParaRPr lang="en-US" dirty="0"/>
          </a:p>
        </p:txBody>
      </p:sp>
    </p:spTree>
    <p:extLst>
      <p:ext uri="{BB962C8B-B14F-4D97-AF65-F5344CB8AC3E}">
        <p14:creationId xmlns:p14="http://schemas.microsoft.com/office/powerpoint/2010/main" val="47938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a:latin typeface="Calibri" charset="0"/>
              </a:rPr>
              <a:t>Masked hypertension is ~10% of </a:t>
            </a:r>
            <a:r>
              <a:rPr lang="en-CA" baseline="0" dirty="0">
                <a:latin typeface="Calibri" charset="0"/>
              </a:rPr>
              <a:t> </a:t>
            </a:r>
            <a:r>
              <a:rPr lang="en-CA" dirty="0">
                <a:latin typeface="Calibri" charset="0"/>
              </a:rPr>
              <a:t>general population</a:t>
            </a:r>
          </a:p>
          <a:p>
            <a:pPr marL="0" lvl="1" indent="0"/>
            <a:r>
              <a:rPr lang="en-CA" dirty="0"/>
              <a:t>The prevalence of masked</a:t>
            </a:r>
            <a:r>
              <a:rPr lang="en-CA" baseline="0" dirty="0"/>
              <a:t> </a:t>
            </a:r>
            <a:r>
              <a:rPr lang="en-CA" dirty="0"/>
              <a:t>HTN is higher in patients with diabetes (up to 43%)</a:t>
            </a:r>
            <a:r>
              <a:rPr lang="en-CA" baseline="0" dirty="0"/>
              <a:t> </a:t>
            </a:r>
            <a:r>
              <a:rPr lang="en-CA" dirty="0"/>
              <a:t>and kidney disease (up to 32%)</a:t>
            </a:r>
          </a:p>
          <a:p>
            <a:pPr marL="0" lvl="1" indent="0"/>
            <a:r>
              <a:rPr lang="en-CA" dirty="0"/>
              <a:t>National and international registries suggest that when looking for masked</a:t>
            </a:r>
            <a:r>
              <a:rPr lang="en-CA" baseline="0" dirty="0"/>
              <a:t> </a:t>
            </a:r>
            <a:r>
              <a:rPr lang="en-CA" dirty="0"/>
              <a:t>HTN within office-controlled patients, up to one in three could have masked</a:t>
            </a:r>
            <a:r>
              <a:rPr lang="en-CA" baseline="0" dirty="0"/>
              <a:t> HTN</a:t>
            </a:r>
            <a:endParaRPr lang="en-CA" dirty="0"/>
          </a:p>
        </p:txBody>
      </p:sp>
      <p:sp>
        <p:nvSpPr>
          <p:cNvPr id="4" name="Slide Number Placeholder 3"/>
          <p:cNvSpPr>
            <a:spLocks noGrp="1"/>
          </p:cNvSpPr>
          <p:nvPr>
            <p:ph type="sldNum" sz="quarter" idx="10"/>
          </p:nvPr>
        </p:nvSpPr>
        <p:spPr/>
        <p:txBody>
          <a:bodyPr/>
          <a:lstStyle/>
          <a:p>
            <a:fld id="{586AEC33-B0F8-B541-B5B3-3919FF3E235C}" type="slidenum">
              <a:rPr lang="en-US" smtClean="0"/>
              <a:t>35</a:t>
            </a:fld>
            <a:endParaRPr lang="en-US" dirty="0"/>
          </a:p>
        </p:txBody>
      </p:sp>
    </p:spTree>
    <p:extLst>
      <p:ext uri="{BB962C8B-B14F-4D97-AF65-F5344CB8AC3E}">
        <p14:creationId xmlns:p14="http://schemas.microsoft.com/office/powerpoint/2010/main" val="29133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This study</a:t>
            </a:r>
            <a:r>
              <a:rPr lang="en-CA" baseline="0" noProof="0" dirty="0"/>
              <a:t> evaluated 24-hour ABPM and in-office BP values obtained from 1332 Japanese subjects who were followed for a mean of 10.2 years. The risk of CV events (CV mortality and stroke morbidity) in subjects with masked hypertension or uncontrolled hypertension was significantly higher than for subjects with normal BP or white coat hypertension. This pattern was observed across subgroups including men vs. women, treated vs. untreated hypertension, and high- vs. low-CV risk groups. This study provides evidence that white coat hypertension is associated with a more benign outcome than sustained hypertension over a period of 10 years, and in fact approximates outcomes of subjects with normotension. It also supports the observation that masked hypertension is a strong predictor of CV risk.</a:t>
            </a:r>
          </a:p>
        </p:txBody>
      </p:sp>
      <p:sp>
        <p:nvSpPr>
          <p:cNvPr id="4" name="Slide Number Placeholder 3"/>
          <p:cNvSpPr>
            <a:spLocks noGrp="1"/>
          </p:cNvSpPr>
          <p:nvPr>
            <p:ph type="sldNum" sz="quarter" idx="10"/>
          </p:nvPr>
        </p:nvSpPr>
        <p:spPr/>
        <p:txBody>
          <a:bodyPr/>
          <a:lstStyle/>
          <a:p>
            <a:fld id="{586AEC33-B0F8-B541-B5B3-3919FF3E235C}" type="slidenum">
              <a:rPr lang="en-US" smtClean="0"/>
              <a:t>36</a:t>
            </a:fld>
            <a:endParaRPr lang="en-US" dirty="0"/>
          </a:p>
        </p:txBody>
      </p:sp>
    </p:spTree>
    <p:extLst>
      <p:ext uri="{BB962C8B-B14F-4D97-AF65-F5344CB8AC3E}">
        <p14:creationId xmlns:p14="http://schemas.microsoft.com/office/powerpoint/2010/main" val="264639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BP in &gt;60 yr study was 179/90</a:t>
            </a:r>
            <a:r>
              <a:rPr lang="en-US" baseline="0" dirty="0"/>
              <a:t> </a:t>
            </a:r>
            <a:r>
              <a:rPr lang="en-US" baseline="0" dirty="0">
                <a:sym typeface="Wingdings"/>
              </a:rPr>
              <a:t> 164</a:t>
            </a:r>
            <a:r>
              <a:rPr lang="en-US" baseline="0">
                <a:sym typeface="Wingdings"/>
              </a:rPr>
              <a:t>/84 mmHg</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41</a:t>
            </a:fld>
            <a:endParaRPr lang="en-US" dirty="0"/>
          </a:p>
        </p:txBody>
      </p:sp>
    </p:spTree>
    <p:extLst>
      <p:ext uri="{BB962C8B-B14F-4D97-AF65-F5344CB8AC3E}">
        <p14:creationId xmlns:p14="http://schemas.microsoft.com/office/powerpoint/2010/main" val="3402771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This slide is used to indicate the effect of ‘small’ changes in population BP associated with changes in population changes in lifestyle on the death rates from CVD</a:t>
            </a:r>
          </a:p>
        </p:txBody>
      </p:sp>
      <p:sp>
        <p:nvSpPr>
          <p:cNvPr id="4" name="Slide Number Placeholder 3"/>
          <p:cNvSpPr>
            <a:spLocks noGrp="1"/>
          </p:cNvSpPr>
          <p:nvPr>
            <p:ph type="sldNum" sz="quarter" idx="10"/>
          </p:nvPr>
        </p:nvSpPr>
        <p:spPr/>
        <p:txBody>
          <a:bodyPr/>
          <a:lstStyle/>
          <a:p>
            <a:fld id="{586AEC33-B0F8-B541-B5B3-3919FF3E235C}" type="slidenum">
              <a:rPr lang="en-US" smtClean="0"/>
              <a:t>42</a:t>
            </a:fld>
            <a:endParaRPr lang="en-US" dirty="0"/>
          </a:p>
        </p:txBody>
      </p:sp>
    </p:spTree>
    <p:extLst>
      <p:ext uri="{BB962C8B-B14F-4D97-AF65-F5344CB8AC3E}">
        <p14:creationId xmlns:p14="http://schemas.microsoft.com/office/powerpoint/2010/main" val="89455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Blood Pressure Lowering Treatment </a:t>
            </a:r>
            <a:r>
              <a:rPr lang="en-US" sz="1200" b="0" kern="1200" dirty="0" err="1">
                <a:solidFill>
                  <a:schemeClr val="tx1"/>
                </a:solidFill>
                <a:effectLst/>
                <a:latin typeface="+mn-lt"/>
                <a:ea typeface="+mn-ea"/>
                <a:cs typeface="+mn-cs"/>
              </a:rPr>
              <a:t>Trialists</a:t>
            </a:r>
            <a:r>
              <a:rPr lang="en-US" sz="1200" b="0" kern="1200" dirty="0">
                <a:solidFill>
                  <a:schemeClr val="tx1"/>
                </a:solidFill>
                <a:effectLst/>
                <a:latin typeface="+mn-lt"/>
                <a:ea typeface="+mn-ea"/>
                <a:cs typeface="+mn-cs"/>
              </a:rPr>
              <a:t>’ Collaboration </a:t>
            </a:r>
            <a:r>
              <a:rPr lang="en-US" sz="1200" b="0" kern="1200" baseline="0" dirty="0">
                <a:solidFill>
                  <a:schemeClr val="tx1"/>
                </a:solidFill>
                <a:effectLst/>
                <a:latin typeface="+mn-lt"/>
                <a:ea typeface="+mn-ea"/>
                <a:cs typeface="+mn-cs"/>
              </a:rPr>
              <a:t>funded by British Heart Foundation, UK NIH and Oxford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this large-scale analysis of </a:t>
            </a:r>
            <a:r>
              <a:rPr lang="en-US" sz="1200" b="0" kern="1200" dirty="0" err="1">
                <a:solidFill>
                  <a:schemeClr val="tx1"/>
                </a:solidFill>
                <a:effectLst/>
                <a:latin typeface="+mn-lt"/>
                <a:ea typeface="+mn-ea"/>
                <a:cs typeface="+mn-cs"/>
              </a:rPr>
              <a:t>randomised</a:t>
            </a:r>
            <a:r>
              <a:rPr lang="en-US" sz="1200" b="0" kern="1200" dirty="0">
                <a:solidFill>
                  <a:schemeClr val="tx1"/>
                </a:solidFill>
                <a:effectLst/>
                <a:latin typeface="+mn-lt"/>
                <a:ea typeface="+mn-ea"/>
                <a:cs typeface="+mn-cs"/>
              </a:rPr>
              <a:t> trials, a 5 mmHg reduction of SBP reduced the risk of major CV events by about 10%, irrespective of previous diagnoses of CVD, and even at normal or high-normal blood pressure values.”</a:t>
            </a:r>
            <a:endParaRPr lang="en-US" sz="1200" b="0" dirty="0">
              <a:latin typeface="+mn-lt"/>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43</a:t>
            </a:fld>
            <a:endParaRPr lang="en-US" dirty="0"/>
          </a:p>
        </p:txBody>
      </p:sp>
    </p:spTree>
    <p:extLst>
      <p:ext uri="{BB962C8B-B14F-4D97-AF65-F5344CB8AC3E}">
        <p14:creationId xmlns:p14="http://schemas.microsoft.com/office/powerpoint/2010/main" val="302131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Sodium</a:t>
            </a:r>
            <a:r>
              <a:rPr lang="en-US" baseline="0" dirty="0"/>
              <a:t>: &lt;5 g of salt or &lt;87 mmol of sodium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Exercise: </a:t>
            </a:r>
            <a:r>
              <a:rPr lang="en-US" sz="1200" dirty="0"/>
              <a:t>30-60 minutes of moderate-intensity dynamic exercise (e.g.</a:t>
            </a:r>
            <a:r>
              <a:rPr lang="en-US" sz="1200" baseline="0" dirty="0"/>
              <a:t> </a:t>
            </a:r>
            <a:r>
              <a:rPr lang="en-US" sz="1200" dirty="0"/>
              <a:t>walking, jogging, cycling, or swimming) 4-7 days per week.</a:t>
            </a:r>
            <a:r>
              <a:rPr lang="en-US" sz="1200" baseline="0" dirty="0"/>
              <a:t> </a:t>
            </a:r>
            <a:r>
              <a:rPr lang="en-US" sz="1200" dirty="0"/>
              <a:t>Higher intensities of exercise are not effective.</a:t>
            </a:r>
            <a:r>
              <a:rPr lang="en-US" sz="1200" baseline="0" dirty="0"/>
              <a:t> </a:t>
            </a:r>
            <a:r>
              <a:rPr lang="en-US" sz="1200" dirty="0"/>
              <a:t>Use of resistance or weight training exercise (such as free-weight lifting, fixed-weight lifting or handgrip exercise) does not adversely influence BP</a:t>
            </a:r>
            <a:r>
              <a:rPr lang="en-CA" sz="1200" dirty="0"/>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Diet:</a:t>
            </a:r>
            <a:r>
              <a:rPr lang="en-US" baseline="0" dirty="0"/>
              <a:t> </a:t>
            </a:r>
            <a:r>
              <a:rPr lang="en-US" dirty="0"/>
              <a:t>fresh fruits, vegetables, low fat dairy, dietary and soluble fibre, whole grains and protein from plant sources, low in saturated fat, low cholesterol and salt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0" dirty="0">
                <a:solidFill>
                  <a:srgbClr val="000000"/>
                </a:solidFill>
                <a:latin typeface="+mn-lt"/>
                <a:ea typeface="MS PGothic" pitchFamily="34" charset="-128"/>
                <a:cs typeface="Arial" pitchFamily="34" charset="0"/>
              </a:rPr>
              <a:t>A standard drink is about 142 mL or 5 oz of wine (12% alcohol); 341 mL or 12 oz of beer (5% alcohol); 43 mL or 1.5 oz of spirits (40% alcohol)</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0" dirty="0">
                <a:solidFill>
                  <a:srgbClr val="000000"/>
                </a:solidFill>
                <a:latin typeface="+mn-lt"/>
                <a:ea typeface="MS PGothic" pitchFamily="34" charset="-128"/>
                <a:cs typeface="Arial" pitchFamily="34" charset="0"/>
              </a:rPr>
              <a:t>Waist</a:t>
            </a:r>
            <a:r>
              <a:rPr lang="en-US" altLang="en-US" sz="1200" b="0" baseline="0" dirty="0">
                <a:solidFill>
                  <a:srgbClr val="000000"/>
                </a:solidFill>
                <a:latin typeface="+mn-lt"/>
                <a:ea typeface="MS PGothic" pitchFamily="34" charset="-128"/>
                <a:cs typeface="Arial" pitchFamily="34" charset="0"/>
              </a:rPr>
              <a:t> circumference should be measured just above the iliac crest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0" baseline="0" dirty="0">
                <a:solidFill>
                  <a:srgbClr val="000000"/>
                </a:solidFill>
                <a:latin typeface="+mn-lt"/>
                <a:ea typeface="MS PGothic" pitchFamily="34" charset="-128"/>
                <a:cs typeface="Arial" pitchFamily="34" charset="0"/>
              </a:rPr>
              <a:t>Do not recommend increased dietary K in patients on drugs that increase K: (ACEI, SMX-TMP), CKD (eGFR &lt;45) or baseline serum K &gt;4.5</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0" baseline="0" dirty="0">
                <a:solidFill>
                  <a:srgbClr val="000000"/>
                </a:solidFill>
                <a:latin typeface="+mn-lt"/>
                <a:ea typeface="MS PGothic" pitchFamily="34" charset="-128"/>
                <a:cs typeface="Arial" pitchFamily="34" charset="0"/>
              </a:rPr>
              <a:t>Foods high in potassium: </a:t>
            </a:r>
            <a:r>
              <a:rPr lang="en-US" sz="1200" kern="1200" dirty="0">
                <a:solidFill>
                  <a:schemeClr val="tx1"/>
                </a:solidFill>
                <a:effectLst/>
                <a:latin typeface="+mn-lt"/>
                <a:ea typeface="+mn-ea"/>
                <a:cs typeface="+mn-cs"/>
              </a:rPr>
              <a:t>fresh fruits, vegetables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legumes</a:t>
            </a:r>
            <a:endParaRPr lang="en-US" altLang="en-US" sz="1200" b="0" dirty="0">
              <a:solidFill>
                <a:srgbClr val="000000"/>
              </a:solidFill>
              <a:latin typeface="+mn-lt"/>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45</a:t>
            </a:fld>
            <a:endParaRPr lang="en-US" dirty="0"/>
          </a:p>
        </p:txBody>
      </p:sp>
    </p:spTree>
    <p:extLst>
      <p:ext uri="{BB962C8B-B14F-4D97-AF65-F5344CB8AC3E}">
        <p14:creationId xmlns:p14="http://schemas.microsoft.com/office/powerpoint/2010/main" val="1196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dirty="0"/>
              <a:t>extent of BP change from each intervention should not be compared because the participants, the type and duration of intervention, and the basic design of the trials differed substantially</a:t>
            </a:r>
          </a:p>
        </p:txBody>
      </p:sp>
      <p:sp>
        <p:nvSpPr>
          <p:cNvPr id="4" name="Slide Number Placeholder 3"/>
          <p:cNvSpPr>
            <a:spLocks noGrp="1"/>
          </p:cNvSpPr>
          <p:nvPr>
            <p:ph type="sldNum" sz="quarter" idx="10"/>
          </p:nvPr>
        </p:nvSpPr>
        <p:spPr/>
        <p:txBody>
          <a:bodyPr/>
          <a:lstStyle/>
          <a:p>
            <a:fld id="{586AEC33-B0F8-B541-B5B3-3919FF3E235C}" type="slidenum">
              <a:rPr lang="en-US" smtClean="0"/>
              <a:t>46</a:t>
            </a:fld>
            <a:endParaRPr lang="en-US" dirty="0"/>
          </a:p>
        </p:txBody>
      </p:sp>
    </p:spTree>
    <p:extLst>
      <p:ext uri="{BB962C8B-B14F-4D97-AF65-F5344CB8AC3E}">
        <p14:creationId xmlns:p14="http://schemas.microsoft.com/office/powerpoint/2010/main" val="1196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9</a:t>
            </a:fld>
            <a:endParaRPr lang="en-US" dirty="0"/>
          </a:p>
        </p:txBody>
      </p:sp>
    </p:spTree>
    <p:extLst>
      <p:ext uri="{BB962C8B-B14F-4D97-AF65-F5344CB8AC3E}">
        <p14:creationId xmlns:p14="http://schemas.microsoft.com/office/powerpoint/2010/main" val="3075666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High dietary Na intake is estimated to </a:t>
            </a:r>
            <a:r>
              <a:rPr lang="en-US" dirty="0">
                <a:latin typeface="Calibri" charset="0"/>
              </a:rPr>
              <a:t>increase BP to the extent that 1,000,000 Canadians meet the diagnostic criteria for HTN who would otherwise have “normal” BP</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mn-lt"/>
                <a:cs typeface="Arial" pitchFamily="34" charset="0"/>
                <a:sym typeface="Verdana" pitchFamily="34" charset="0"/>
              </a:rPr>
              <a:t>80% of average sodium intake is in processed foods </a:t>
            </a:r>
            <a:r>
              <a:rPr lang="en-US" dirty="0"/>
              <a:t>and restaurants (pizza, bread, soups, sauces)</a:t>
            </a:r>
            <a:endParaRPr lang="en-US" altLang="en-US" sz="1200" dirty="0">
              <a:solidFill>
                <a:srgbClr val="000000"/>
              </a:solidFill>
              <a:latin typeface="+mn-lt"/>
              <a:cs typeface="Arial" pitchFamily="34" charset="0"/>
              <a:sym typeface="Verdana" pitchFamily="34" charset="0"/>
            </a:endParaRPr>
          </a:p>
          <a:p>
            <a:pPr marL="0" indent="0" defTabSz="914400" eaLnBrk="1" hangingPunct="1">
              <a:spcBef>
                <a:spcPts val="738"/>
              </a:spcBef>
              <a:buNone/>
              <a:defRPr/>
            </a:pPr>
            <a:r>
              <a:rPr lang="en-US" altLang="en-US" sz="1200" dirty="0">
                <a:solidFill>
                  <a:srgbClr val="000000"/>
                </a:solidFill>
                <a:latin typeface="+mn-lt"/>
                <a:cs typeface="Arial" pitchFamily="34" charset="0"/>
                <a:sym typeface="Verdana" pitchFamily="34" charset="0"/>
              </a:rPr>
              <a:t>Only 10% is added at the table or in cooking</a:t>
            </a:r>
          </a:p>
          <a:p>
            <a:pPr>
              <a:buFontTx/>
              <a:buNone/>
              <a:defRPr/>
            </a:pPr>
            <a:r>
              <a:rPr lang="en-US" altLang="en-US" sz="1200" dirty="0">
                <a:solidFill>
                  <a:prstClr val="black"/>
                </a:solidFill>
                <a:latin typeface="+mn-lt"/>
              </a:rPr>
              <a:t>2,000 mg sodium (Na)</a:t>
            </a:r>
            <a:r>
              <a:rPr lang="en-US" altLang="en-US" sz="1200" baseline="0" dirty="0">
                <a:solidFill>
                  <a:prstClr val="black"/>
                </a:solidFill>
                <a:latin typeface="+mn-lt"/>
              </a:rPr>
              <a:t> </a:t>
            </a:r>
            <a:r>
              <a:rPr lang="en-US" altLang="en-US" sz="1200" dirty="0">
                <a:solidFill>
                  <a:prstClr val="black"/>
                </a:solidFill>
                <a:latin typeface="+mn-lt"/>
              </a:rPr>
              <a:t>= 87 mmol sodium (Na)</a:t>
            </a:r>
            <a:r>
              <a:rPr lang="en-US" altLang="en-US" sz="1200" baseline="0" dirty="0">
                <a:solidFill>
                  <a:prstClr val="black"/>
                </a:solidFill>
                <a:latin typeface="+mn-lt"/>
              </a:rPr>
              <a:t> </a:t>
            </a:r>
            <a:r>
              <a:rPr lang="en-US" altLang="en-US" sz="1200" dirty="0">
                <a:solidFill>
                  <a:prstClr val="black"/>
                </a:solidFill>
                <a:latin typeface="+mn-lt"/>
              </a:rPr>
              <a:t>= 5 g of salt (NaCl)</a:t>
            </a:r>
            <a:r>
              <a:rPr lang="en-US" altLang="en-US" sz="1200" baseline="0" dirty="0">
                <a:solidFill>
                  <a:prstClr val="black"/>
                </a:solidFill>
                <a:latin typeface="+mn-lt"/>
              </a:rPr>
              <a:t> </a:t>
            </a:r>
            <a:r>
              <a:rPr lang="en-US" altLang="en-US" sz="1200" dirty="0">
                <a:solidFill>
                  <a:prstClr val="black"/>
                </a:solidFill>
                <a:latin typeface="+mn-lt"/>
              </a:rPr>
              <a:t>≈ 1 teaspoon of table salt</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47</a:t>
            </a:fld>
            <a:endParaRPr lang="en-US" dirty="0"/>
          </a:p>
        </p:txBody>
      </p:sp>
    </p:spTree>
    <p:extLst>
      <p:ext uri="{BB962C8B-B14F-4D97-AF65-F5344CB8AC3E}">
        <p14:creationId xmlns:p14="http://schemas.microsoft.com/office/powerpoint/2010/main" val="209639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pattern</a:t>
            </a:r>
            <a:r>
              <a:rPr lang="en-US" baseline="0" dirty="0"/>
              <a:t> with DBP: difference 2.9 mmHg for high, 2.5 mmHg for intermediate, 1 mmHg for low</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50</a:t>
            </a:fld>
            <a:endParaRPr lang="en-US" dirty="0"/>
          </a:p>
        </p:txBody>
      </p:sp>
    </p:spTree>
    <p:extLst>
      <p:ext uri="{BB962C8B-B14F-4D97-AF65-F5344CB8AC3E}">
        <p14:creationId xmlns:p14="http://schemas.microsoft.com/office/powerpoint/2010/main" val="53661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shared decision-making, use BP thresholds</a:t>
            </a:r>
            <a:r>
              <a:rPr lang="en-US" baseline="0" dirty="0"/>
              <a:t> and targets, use SPC whenever possible</a:t>
            </a:r>
            <a:endParaRPr lang="en-US" dirty="0"/>
          </a:p>
          <a:p>
            <a:endParaRPr lang="en-US" dirty="0"/>
          </a:p>
          <a:p>
            <a:r>
              <a:rPr lang="en-US" dirty="0"/>
              <a:t>CDSR compared ACEIs</a:t>
            </a:r>
            <a:r>
              <a:rPr lang="en-US" baseline="0" dirty="0"/>
              <a:t> vs ARBs; 9 RCTs; N=11,007; no difference in all-cause mortality, CV mortality or CV events; lower withdrawals due to adverse effects with ARBs (mainly due to cough); technically, ARBs have never been compared to placebo in HTN trials</a:t>
            </a:r>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ACEI are not recommended as first-line for black patients</a:t>
            </a:r>
          </a:p>
        </p:txBody>
      </p:sp>
      <p:sp>
        <p:nvSpPr>
          <p:cNvPr id="4" name="Slide Number Placeholder 3"/>
          <p:cNvSpPr>
            <a:spLocks noGrp="1"/>
          </p:cNvSpPr>
          <p:nvPr>
            <p:ph type="sldNum" sz="quarter" idx="10"/>
          </p:nvPr>
        </p:nvSpPr>
        <p:spPr/>
        <p:txBody>
          <a:bodyPr/>
          <a:lstStyle/>
          <a:p>
            <a:fld id="{586AEC33-B0F8-B541-B5B3-3919FF3E235C}" type="slidenum">
              <a:rPr lang="en-US" smtClean="0"/>
              <a:t>54</a:t>
            </a:fld>
            <a:endParaRPr lang="en-US" dirty="0"/>
          </a:p>
        </p:txBody>
      </p:sp>
    </p:spTree>
    <p:extLst>
      <p:ext uri="{BB962C8B-B14F-4D97-AF65-F5344CB8AC3E}">
        <p14:creationId xmlns:p14="http://schemas.microsoft.com/office/powerpoint/2010/main" val="232318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Ramipril</a:t>
            </a:r>
            <a:r>
              <a:rPr lang="en-US" baseline="0" dirty="0"/>
              <a:t> dosed BID in heart failure</a:t>
            </a:r>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55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56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usual parameters:</a:t>
            </a:r>
            <a:r>
              <a:rPr lang="en-US" baseline="0" dirty="0"/>
              <a:t> BP, K, SCr</a:t>
            </a:r>
          </a:p>
          <a:p>
            <a:r>
              <a:rPr lang="en-US" baseline="0" dirty="0"/>
              <a:t>Monitor Li levels and symptoms of toxicity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Calibri"/>
                <a:sym typeface="Symbol" charset="2"/>
              </a:rPr>
              <a:t>Dysgeusia = taste disturbance</a:t>
            </a:r>
          </a:p>
          <a:p>
            <a:r>
              <a:rPr lang="en-US" dirty="0"/>
              <a:t>Angioedema</a:t>
            </a:r>
            <a:r>
              <a:rPr lang="en-US" baseline="0" dirty="0"/>
              <a:t> (0.5%) – increased risk with blacks</a:t>
            </a:r>
          </a:p>
          <a:p>
            <a:r>
              <a:rPr lang="en-US" baseline="0" dirty="0"/>
              <a:t>Cough (10-20%)</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58</a:t>
            </a:fld>
            <a:endParaRPr lang="en-US" dirty="0"/>
          </a:p>
        </p:txBody>
      </p:sp>
    </p:spTree>
    <p:extLst>
      <p:ext uri="{BB962C8B-B14F-4D97-AF65-F5344CB8AC3E}">
        <p14:creationId xmlns:p14="http://schemas.microsoft.com/office/powerpoint/2010/main" val="199987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59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Dry</a:t>
            </a:r>
            <a:r>
              <a:rPr lang="en-US" baseline="0" dirty="0"/>
              <a:t> or productive? Other symptoms of URTI (e.g. congestion, headache, rhinorrhea)? Does cough occur persistently or intermittently?</a:t>
            </a:r>
          </a:p>
          <a:p>
            <a:r>
              <a:rPr lang="en-US" baseline="0" dirty="0"/>
              <a:t>Other reason for cough (e.g. HF, asthma, GERD)?</a:t>
            </a:r>
          </a:p>
          <a:p>
            <a:r>
              <a:rPr lang="en-US" baseline="0" dirty="0"/>
              <a:t>Did cough get better when he stopped it? Consider re-challenge?</a:t>
            </a:r>
          </a:p>
          <a:p>
            <a:r>
              <a:rPr lang="en-US" baseline="0" dirty="0"/>
              <a:t>ACEI-induced cough tends to be dry, continuous, and not associated with </a:t>
            </a:r>
            <a:r>
              <a:rPr lang="en-US" baseline="0"/>
              <a:t>other symptoms</a:t>
            </a:r>
            <a:endParaRPr lang="en-US" baseline="0"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60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Excluded:</a:t>
            </a:r>
            <a:r>
              <a:rPr lang="en-US" baseline="0" dirty="0"/>
              <a:t> </a:t>
            </a:r>
            <a:r>
              <a:rPr lang="en-US" baseline="0" dirty="0" err="1"/>
              <a:t>esmolol</a:t>
            </a:r>
            <a:r>
              <a:rPr lang="en-US" baseline="0" dirty="0"/>
              <a:t> and </a:t>
            </a:r>
            <a:r>
              <a:rPr lang="en-US" baseline="0" dirty="0" err="1"/>
              <a:t>oxprenolol</a:t>
            </a:r>
            <a:r>
              <a:rPr lang="en-US" baseline="0" dirty="0"/>
              <a:t> (</a:t>
            </a:r>
            <a:r>
              <a:rPr lang="en-US" baseline="0"/>
              <a:t>discontinued)</a:t>
            </a:r>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61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Oxprenolol</a:t>
            </a:r>
            <a:r>
              <a:rPr lang="en-US" dirty="0"/>
              <a:t> now</a:t>
            </a:r>
            <a:r>
              <a:rPr lang="en-US" baseline="0" dirty="0"/>
              <a:t> discontinued by manufacturer</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63</a:t>
            </a:fld>
            <a:endParaRPr lang="en-US" dirty="0"/>
          </a:p>
        </p:txBody>
      </p:sp>
    </p:spTree>
    <p:extLst>
      <p:ext uri="{BB962C8B-B14F-4D97-AF65-F5344CB8AC3E}">
        <p14:creationId xmlns:p14="http://schemas.microsoft.com/office/powerpoint/2010/main" val="108739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11</a:t>
            </a:fld>
            <a:endParaRPr lang="en-US" dirty="0"/>
          </a:p>
        </p:txBody>
      </p:sp>
    </p:spTree>
    <p:extLst>
      <p:ext uri="{BB962C8B-B14F-4D97-AF65-F5344CB8AC3E}">
        <p14:creationId xmlns:p14="http://schemas.microsoft.com/office/powerpoint/2010/main" val="3075666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Caution in COPD (use cardioselective)</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64</a:t>
            </a:fld>
            <a:endParaRPr lang="en-US" dirty="0"/>
          </a:p>
        </p:txBody>
      </p:sp>
    </p:spTree>
    <p:extLst>
      <p:ext uri="{BB962C8B-B14F-4D97-AF65-F5344CB8AC3E}">
        <p14:creationId xmlns:p14="http://schemas.microsoft.com/office/powerpoint/2010/main" val="3393892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Lipophilicity causes more CNS adverse effects (propranolol)</a:t>
            </a:r>
          </a:p>
          <a:p>
            <a:r>
              <a:rPr lang="en-US" sz="1200" dirty="0"/>
              <a:t>May exacerbate HF, PAD or Raynaud’s disease</a:t>
            </a:r>
          </a:p>
          <a:p>
            <a:r>
              <a:rPr lang="en-US" sz="3027" dirty="0"/>
              <a:t>May mask or delay symptoms of hypoglycemi</a:t>
            </a:r>
            <a:r>
              <a:rPr lang="en-US" sz="3027" baseline="0" dirty="0"/>
              <a:t>a (</a:t>
            </a:r>
            <a:r>
              <a:rPr lang="en-US" sz="2595" baseline="0" dirty="0"/>
              <a:t>e</a:t>
            </a:r>
            <a:r>
              <a:rPr lang="en-US" sz="2595" dirty="0"/>
              <a:t>xception: sweating)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Do not discontinue β blockers abruptly</a:t>
            </a:r>
            <a:r>
              <a:rPr lang="en-US" sz="1200" baseline="0" dirty="0"/>
              <a:t> (taper over 2-4 weeks)</a:t>
            </a:r>
            <a:endParaRPr lang="en-US" sz="1200"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65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Beta</a:t>
            </a:r>
            <a:r>
              <a:rPr lang="en-US" baseline="0" dirty="0"/>
              <a:t>-blockers inhibit glycogenolysis, therapy inhibiting hypoglycemic response</a:t>
            </a:r>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66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a:t>Diltiazem ER and CD peak in 6-11 hr</a:t>
            </a:r>
          </a:p>
          <a:p>
            <a:pPr marL="0" indent="0">
              <a:buNone/>
            </a:pPr>
            <a:r>
              <a:rPr lang="en-US" sz="1200" dirty="0"/>
              <a:t>Diltiazem XC peaks in 11-15 hr (dose at hs)</a:t>
            </a:r>
          </a:p>
          <a:p>
            <a:pPr marL="0" indent="0">
              <a:buNone/>
            </a:pPr>
            <a:r>
              <a:rPr lang="en-US" sz="1200" dirty="0"/>
              <a:t>Diltiazem CD or ER ≠ XC</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67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Dromotropy</a:t>
            </a:r>
            <a:r>
              <a:rPr lang="en-US" baseline="0" dirty="0"/>
              <a:t> = </a:t>
            </a:r>
            <a:r>
              <a:rPr lang="en-US" dirty="0"/>
              <a:t>AV node conduction</a:t>
            </a:r>
          </a:p>
          <a:p>
            <a:r>
              <a:rPr lang="en-US" dirty="0"/>
              <a:t>Chronotropy =</a:t>
            </a:r>
            <a:r>
              <a:rPr lang="en-US" baseline="0" dirty="0"/>
              <a:t> HR</a:t>
            </a:r>
          </a:p>
          <a:p>
            <a:r>
              <a:rPr lang="en-US" baseline="0" dirty="0"/>
              <a:t>Inotropy = contractility</a:t>
            </a:r>
          </a:p>
          <a:p>
            <a:r>
              <a:rPr lang="en-US" baseline="0" dirty="0" err="1"/>
              <a:t>Bathmotropy</a:t>
            </a:r>
            <a:r>
              <a:rPr lang="en-US" baseline="0" dirty="0"/>
              <a:t> = excitability</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68</a:t>
            </a:fld>
            <a:endParaRPr lang="en-US" dirty="0"/>
          </a:p>
        </p:txBody>
      </p:sp>
    </p:spTree>
    <p:extLst>
      <p:ext uri="{BB962C8B-B14F-4D97-AF65-F5344CB8AC3E}">
        <p14:creationId xmlns:p14="http://schemas.microsoft.com/office/powerpoint/2010/main" val="296573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PRAISE</a:t>
            </a:r>
            <a:r>
              <a:rPr lang="en-US" baseline="0" dirty="0"/>
              <a:t> trial (amlodipine) NEJM 1996</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69</a:t>
            </a:fld>
            <a:endParaRPr lang="en-US" dirty="0"/>
          </a:p>
        </p:txBody>
      </p:sp>
    </p:spTree>
    <p:extLst>
      <p:ext uri="{BB962C8B-B14F-4D97-AF65-F5344CB8AC3E}">
        <p14:creationId xmlns:p14="http://schemas.microsoft.com/office/powerpoint/2010/main" val="3980967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70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CYP3A4 inhibitors: grapefruit</a:t>
            </a:r>
            <a:r>
              <a:rPr lang="en-US" baseline="0" dirty="0"/>
              <a:t> juice, azole antifungals, macrolide antibiotics, protease inhibitors</a:t>
            </a:r>
          </a:p>
          <a:p>
            <a:r>
              <a:rPr lang="en-US" baseline="0" dirty="0"/>
              <a:t>CYP3A4 substrates: ALS statins</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71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Hydrochlorothiazide</a:t>
            </a:r>
            <a:r>
              <a:rPr lang="en-US" baseline="0" dirty="0"/>
              <a:t> is a thiazide diuretic</a:t>
            </a:r>
          </a:p>
          <a:p>
            <a:r>
              <a:rPr lang="en-US" baseline="0" dirty="0"/>
              <a:t>Chlorthalidone and indapamide are</a:t>
            </a:r>
            <a:r>
              <a:rPr lang="is-IS" baseline="0" dirty="0"/>
              <a:t> thiazide-like diuretics</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72</a:t>
            </a:fld>
            <a:endParaRPr lang="en-US" dirty="0"/>
          </a:p>
        </p:txBody>
      </p:sp>
    </p:spTree>
    <p:extLst>
      <p:ext uri="{BB962C8B-B14F-4D97-AF65-F5344CB8AC3E}">
        <p14:creationId xmlns:p14="http://schemas.microsoft.com/office/powerpoint/2010/main" val="3174191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Ontario</a:t>
            </a:r>
            <a:r>
              <a:rPr lang="en-US" baseline="0" dirty="0"/>
              <a:t> cohort study: chlorthalidone not associated with fewer adverse CV events or deaths, but greater incidence of hospitalization due to hypoK or hypoNa</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73</a:t>
            </a:fld>
            <a:endParaRPr lang="en-US" dirty="0"/>
          </a:p>
        </p:txBody>
      </p:sp>
    </p:spTree>
    <p:extLst>
      <p:ext uri="{BB962C8B-B14F-4D97-AF65-F5344CB8AC3E}">
        <p14:creationId xmlns:p14="http://schemas.microsoft.com/office/powerpoint/2010/main" val="158578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14</a:t>
            </a:fld>
            <a:endParaRPr lang="en-US" dirty="0"/>
          </a:p>
        </p:txBody>
      </p:sp>
    </p:spTree>
    <p:extLst>
      <p:ext uri="{BB962C8B-B14F-4D97-AF65-F5344CB8AC3E}">
        <p14:creationId xmlns:p14="http://schemas.microsoft.com/office/powerpoint/2010/main" val="4025647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74</a:t>
            </a:fld>
            <a:endParaRPr lang="en-US" dirty="0"/>
          </a:p>
        </p:txBody>
      </p:sp>
    </p:spTree>
    <p:extLst>
      <p:ext uri="{BB962C8B-B14F-4D97-AF65-F5344CB8AC3E}">
        <p14:creationId xmlns:p14="http://schemas.microsoft.com/office/powerpoint/2010/main" val="3954125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75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76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77</a:t>
            </a:fld>
            <a:endParaRPr lang="en-US" dirty="0"/>
          </a:p>
        </p:txBody>
      </p:sp>
    </p:spTree>
    <p:extLst>
      <p:ext uri="{BB962C8B-B14F-4D97-AF65-F5344CB8AC3E}">
        <p14:creationId xmlns:p14="http://schemas.microsoft.com/office/powerpoint/2010/main" val="3174833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79</a:t>
            </a:fld>
            <a:endParaRPr lang="en-US" dirty="0"/>
          </a:p>
        </p:txBody>
      </p:sp>
    </p:spTree>
    <p:extLst>
      <p:ext uri="{BB962C8B-B14F-4D97-AF65-F5344CB8AC3E}">
        <p14:creationId xmlns:p14="http://schemas.microsoft.com/office/powerpoint/2010/main" val="1801234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80</a:t>
            </a:fld>
            <a:endParaRPr lang="en-US" dirty="0"/>
          </a:p>
        </p:txBody>
      </p:sp>
    </p:spTree>
    <p:extLst>
      <p:ext uri="{BB962C8B-B14F-4D97-AF65-F5344CB8AC3E}">
        <p14:creationId xmlns:p14="http://schemas.microsoft.com/office/powerpoint/2010/main" val="1801234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81</a:t>
            </a:fld>
            <a:endParaRPr lang="en-US" dirty="0"/>
          </a:p>
        </p:txBody>
      </p:sp>
    </p:spTree>
    <p:extLst>
      <p:ext uri="{BB962C8B-B14F-4D97-AF65-F5344CB8AC3E}">
        <p14:creationId xmlns:p14="http://schemas.microsoft.com/office/powerpoint/2010/main" val="340463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measurement by AOBP</a:t>
            </a:r>
          </a:p>
        </p:txBody>
      </p:sp>
      <p:sp>
        <p:nvSpPr>
          <p:cNvPr id="4" name="Slide Number Placeholder 3"/>
          <p:cNvSpPr>
            <a:spLocks noGrp="1"/>
          </p:cNvSpPr>
          <p:nvPr>
            <p:ph type="sldNum" sz="quarter" idx="10"/>
          </p:nvPr>
        </p:nvSpPr>
        <p:spPr/>
        <p:txBody>
          <a:bodyPr/>
          <a:lstStyle/>
          <a:p>
            <a:fld id="{586AEC33-B0F8-B541-B5B3-3919FF3E235C}" type="slidenum">
              <a:rPr lang="en-US" smtClean="0"/>
              <a:t>82</a:t>
            </a:fld>
            <a:endParaRPr lang="en-US" dirty="0"/>
          </a:p>
        </p:txBody>
      </p:sp>
    </p:spTree>
    <p:extLst>
      <p:ext uri="{BB962C8B-B14F-4D97-AF65-F5344CB8AC3E}">
        <p14:creationId xmlns:p14="http://schemas.microsoft.com/office/powerpoint/2010/main" val="3919640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Open-label</a:t>
            </a:r>
          </a:p>
          <a:p>
            <a:r>
              <a:rPr lang="en-US" dirty="0"/>
              <a:t>Sponsored</a:t>
            </a:r>
            <a:r>
              <a:rPr lang="en-US" baseline="0" dirty="0"/>
              <a:t> by NHLBI</a:t>
            </a:r>
          </a:p>
          <a:p>
            <a:r>
              <a:rPr lang="en-US" baseline="0" dirty="0"/>
              <a:t>CV risk: CVD, CKD, FRS ≥15%, age ≥75</a:t>
            </a:r>
          </a:p>
          <a:p>
            <a:r>
              <a:rPr lang="en-US" baseline="0" dirty="0"/>
              <a:t>Did not report how many patients had HF</a:t>
            </a:r>
            <a:r>
              <a:rPr lang="is-IS" baseline="0" dirty="0"/>
              <a:t>…?</a:t>
            </a:r>
            <a:endParaRPr lang="en-US" baseline="0" dirty="0"/>
          </a:p>
          <a:p>
            <a:r>
              <a:rPr lang="en-US" baseline="0" dirty="0"/>
              <a:t>Treatment: thiazide-type diuretic and/or ACEI and/or ARB (but not both), and/or CCB (BB for compelling indications)</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83</a:t>
            </a:fld>
            <a:endParaRPr lang="en-US" dirty="0"/>
          </a:p>
        </p:txBody>
      </p:sp>
    </p:spTree>
    <p:extLst>
      <p:ext uri="{BB962C8B-B14F-4D97-AF65-F5344CB8AC3E}">
        <p14:creationId xmlns:p14="http://schemas.microsoft.com/office/powerpoint/2010/main" val="1409990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85</a:t>
            </a:fld>
            <a:endParaRPr lang="en-US" dirty="0"/>
          </a:p>
        </p:txBody>
      </p:sp>
    </p:spTree>
    <p:extLst>
      <p:ext uri="{BB962C8B-B14F-4D97-AF65-F5344CB8AC3E}">
        <p14:creationId xmlns:p14="http://schemas.microsoft.com/office/powerpoint/2010/main" val="23412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Who</a:t>
            </a:r>
            <a:r>
              <a:rPr lang="en-US" baseline="0" dirty="0"/>
              <a:t> to screen for hyperaldosteronism:</a:t>
            </a:r>
          </a:p>
          <a:p>
            <a:pPr marL="171450" indent="-171450">
              <a:buFont typeface="Arial"/>
              <a:buChar char="•"/>
            </a:pPr>
            <a:r>
              <a:rPr lang="en-US" altLang="en-US" sz="1200" dirty="0"/>
              <a:t>Spontaneous hypokalemia (&lt;3.5 mmol/L)</a:t>
            </a:r>
          </a:p>
          <a:p>
            <a:pPr marL="171450" indent="-171450">
              <a:buFont typeface="Arial"/>
              <a:buChar char="•"/>
            </a:pPr>
            <a:r>
              <a:rPr lang="en-US" altLang="en-US" sz="1200" dirty="0"/>
              <a:t>Profound diuretic-induced hypokalemia (&lt;3.0 mmol/L)</a:t>
            </a:r>
          </a:p>
          <a:p>
            <a:pPr marL="171450" indent="-171450">
              <a:buFont typeface="Arial"/>
              <a:buChar char="•"/>
            </a:pPr>
            <a:r>
              <a:rPr lang="en-US" altLang="en-US" sz="1200" dirty="0"/>
              <a:t>HTN refractory to treatment with </a:t>
            </a:r>
            <a:r>
              <a:rPr lang="en-US" sz="1200" dirty="0">
                <a:cs typeface="Calibri"/>
              </a:rPr>
              <a:t>≥3 antihypertensive drugs at maximum tolerated doses</a:t>
            </a:r>
            <a:endParaRPr lang="en-US" sz="1200" dirty="0">
              <a:cs typeface="+mn-cs"/>
            </a:endParaRPr>
          </a:p>
          <a:p>
            <a:pPr marL="171450" indent="-171450">
              <a:buFont typeface="Arial"/>
              <a:buChar char="•"/>
            </a:pPr>
            <a:r>
              <a:rPr lang="en-US" altLang="en-US" sz="1200" dirty="0"/>
              <a:t>Incidental adrenal adenomas</a:t>
            </a:r>
          </a:p>
          <a:p>
            <a:pPr marL="0" indent="0">
              <a:buNone/>
            </a:pPr>
            <a:endParaRPr lang="en-US" altLang="en-US" sz="1200" dirty="0"/>
          </a:p>
          <a:p>
            <a:pPr marL="0" indent="0">
              <a:buNone/>
            </a:pPr>
            <a:r>
              <a:rPr lang="en-US" dirty="0"/>
              <a:t>Who to screen</a:t>
            </a:r>
            <a:r>
              <a:rPr lang="en-US" baseline="0" dirty="0"/>
              <a:t> for pheochromocytoma:</a:t>
            </a:r>
            <a:endParaRPr lang="en-US" dirty="0"/>
          </a:p>
          <a:p>
            <a:pPr marL="171450" indent="-171450">
              <a:buFont typeface="Arial"/>
              <a:buChar char="•"/>
            </a:pPr>
            <a:r>
              <a:rPr lang="en-US" sz="1200" dirty="0"/>
              <a:t>Paroxysmal, unexplained, labile, and/or severe (BP ≥180/110 mmHg) HTN refractory to usual antihypertensive therapy</a:t>
            </a:r>
          </a:p>
          <a:p>
            <a:pPr marL="171450" indent="-171450">
              <a:buFont typeface="Arial"/>
              <a:buChar char="•"/>
            </a:pPr>
            <a:r>
              <a:rPr lang="en-US" sz="1200" dirty="0"/>
              <a:t>Patients with HTN and symptoms suggestive of catecholamine excess (e.g., headaches, palpitations, sweating, panic attacks, pallor)</a:t>
            </a:r>
          </a:p>
          <a:p>
            <a:pPr marL="171450" indent="-171450">
              <a:buFont typeface="Arial"/>
              <a:buChar char="•"/>
            </a:pPr>
            <a:r>
              <a:rPr lang="en-US" altLang="en-US" sz="1200" dirty="0"/>
              <a:t>Incidental adrenal adenomas</a:t>
            </a:r>
          </a:p>
        </p:txBody>
      </p:sp>
      <p:sp>
        <p:nvSpPr>
          <p:cNvPr id="4" name="Slide Number Placeholder 3"/>
          <p:cNvSpPr>
            <a:spLocks noGrp="1"/>
          </p:cNvSpPr>
          <p:nvPr>
            <p:ph type="sldNum" sz="quarter" idx="10"/>
          </p:nvPr>
        </p:nvSpPr>
        <p:spPr/>
        <p:txBody>
          <a:bodyPr/>
          <a:lstStyle/>
          <a:p>
            <a:fld id="{586AEC33-B0F8-B541-B5B3-3919FF3E235C}" type="slidenum">
              <a:rPr lang="en-US" smtClean="0"/>
              <a:t>15</a:t>
            </a:fld>
            <a:endParaRPr lang="en-US" dirty="0"/>
          </a:p>
        </p:txBody>
      </p:sp>
    </p:spTree>
    <p:extLst>
      <p:ext uri="{BB962C8B-B14F-4D97-AF65-F5344CB8AC3E}">
        <p14:creationId xmlns:p14="http://schemas.microsoft.com/office/powerpoint/2010/main" val="289906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86</a:t>
            </a:fld>
            <a:endParaRPr lang="en-US" dirty="0"/>
          </a:p>
        </p:txBody>
      </p:sp>
    </p:spTree>
    <p:extLst>
      <p:ext uri="{BB962C8B-B14F-4D97-AF65-F5344CB8AC3E}">
        <p14:creationId xmlns:p14="http://schemas.microsoft.com/office/powerpoint/2010/main" val="1923675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87</a:t>
            </a:fld>
            <a:endParaRPr lang="en-US" dirty="0"/>
          </a:p>
        </p:txBody>
      </p:sp>
    </p:spTree>
    <p:extLst>
      <p:ext uri="{BB962C8B-B14F-4D97-AF65-F5344CB8AC3E}">
        <p14:creationId xmlns:p14="http://schemas.microsoft.com/office/powerpoint/2010/main" val="2056949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Randomized,</a:t>
            </a:r>
            <a:r>
              <a:rPr lang="en-US" baseline="0" dirty="0"/>
              <a:t> multicentre, open-label trial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Mean age 66 </a:t>
            </a:r>
            <a:r>
              <a:rPr lang="en-US" baseline="0" dirty="0" err="1"/>
              <a:t>yr</a:t>
            </a:r>
            <a:r>
              <a:rPr lang="en-US" baseline="0" dirty="0"/>
              <a:t>, 53% women, 19% had DM, 6% had CVD, 65% had FRS ≥15%</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88</a:t>
            </a:fld>
            <a:endParaRPr lang="en-US" dirty="0"/>
          </a:p>
        </p:txBody>
      </p:sp>
    </p:spTree>
    <p:extLst>
      <p:ext uri="{BB962C8B-B14F-4D97-AF65-F5344CB8AC3E}">
        <p14:creationId xmlns:p14="http://schemas.microsoft.com/office/powerpoint/2010/main" val="886013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1 year of follow-up, mean SBP was 127.5 mmHg in the intensive-treatment group and 135 mmHg in the standard-treatment group.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the median follow-up period of 3.3 years, mean decrease in SBP from baseline was 19 mmHg in the intensive-treatment group and 10 mmHg in the standard-treatment group. Throughout follow-up, mean SBP was 127 mmHg in the intensive-treatment group and 136</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mmHg in the standard-treatment group. At 42 months (3.5 </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 mean number of antihypertensive medications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 patient was 1.9 in the intensive-treatment group and 1.5 in the standard-treatment group.</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89</a:t>
            </a:fld>
            <a:endParaRPr lang="en-US" dirty="0"/>
          </a:p>
        </p:txBody>
      </p:sp>
    </p:spTree>
    <p:extLst>
      <p:ext uri="{BB962C8B-B14F-4D97-AF65-F5344CB8AC3E}">
        <p14:creationId xmlns:p14="http://schemas.microsoft.com/office/powerpoint/2010/main" val="3667532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Hypotension more common in intensive-treatment group: 3.4% vs 2.6%, ARI 0.8%, NNH</a:t>
            </a:r>
            <a:r>
              <a:rPr lang="en-US" baseline="0" dirty="0"/>
              <a:t> 125</a:t>
            </a:r>
          </a:p>
          <a:p>
            <a:r>
              <a:rPr lang="en-US" baseline="0" dirty="0"/>
              <a:t>Syncope, dizziness, adverse renal outcomes NSS</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90</a:t>
            </a:fld>
            <a:endParaRPr lang="en-US" dirty="0"/>
          </a:p>
        </p:txBody>
      </p:sp>
    </p:spTree>
    <p:extLst>
      <p:ext uri="{BB962C8B-B14F-4D97-AF65-F5344CB8AC3E}">
        <p14:creationId xmlns:p14="http://schemas.microsoft.com/office/powerpoint/2010/main" val="433072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Target SBP &lt;120 based on SPRINT</a:t>
            </a:r>
          </a:p>
          <a:p>
            <a:r>
              <a:rPr lang="en-US" baseline="0" dirty="0"/>
              <a:t>Meets SPRINT criteria because he his FRS &gt;15%</a:t>
            </a:r>
          </a:p>
          <a:p>
            <a:r>
              <a:rPr lang="en-US" baseline="0" dirty="0"/>
              <a:t>Recommend addition of another agent (e.g., CCB or thiazide-like combination such as perindopril/indapamide)</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91</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Recommend addition of beta-blocker and discontinue indapamide</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92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93</a:t>
            </a:fld>
            <a:endParaRPr lang="en-US" dirty="0"/>
          </a:p>
        </p:txBody>
      </p:sp>
    </p:spTree>
    <p:extLst>
      <p:ext uri="{BB962C8B-B14F-4D97-AF65-F5344CB8AC3E}">
        <p14:creationId xmlns:p14="http://schemas.microsoft.com/office/powerpoint/2010/main" val="340463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Based on these data, spironolactone appears to be the optimal pharmacotherapeutic agent in patients with RH receiving baseline therapy with three antihypertensive agents.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data are limited by several factors such as low enrollment, short follow-up, and inconsistent reporting outcomes; however, in the absence of large, head-to-head RCTs, these data support that an MRA should be the drug of choice in addition to standard therapy in patients with RH.”</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97</a:t>
            </a:fld>
            <a:endParaRPr lang="en-US" dirty="0"/>
          </a:p>
        </p:txBody>
      </p:sp>
    </p:spTree>
    <p:extLst>
      <p:ext uri="{BB962C8B-B14F-4D97-AF65-F5344CB8AC3E}">
        <p14:creationId xmlns:p14="http://schemas.microsoft.com/office/powerpoint/2010/main" val="8326644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DB crossover design</a:t>
            </a:r>
          </a:p>
          <a:p>
            <a:r>
              <a:rPr lang="en-US" sz="1200" kern="1200" dirty="0">
                <a:solidFill>
                  <a:schemeClr val="tx1"/>
                </a:solidFill>
                <a:effectLst/>
                <a:latin typeface="+mn-lt"/>
                <a:ea typeface="+mn-ea"/>
                <a:cs typeface="+mn-cs"/>
              </a:rPr>
              <a:t>RH defined as an office systolic BP ≥140 mmHg (or ≥135 mmHg for patients with diabetes) and home systolic BP of ≥130 mmHg despite treatment for at least three months with maximally tolerated doses of three drugs (ACEI or ARB, CCB, and diuretic)</a:t>
            </a:r>
          </a:p>
          <a:p>
            <a:r>
              <a:rPr lang="en-US" sz="1200" kern="1200" dirty="0">
                <a:solidFill>
                  <a:schemeClr val="tx1"/>
                </a:solidFill>
                <a:effectLst/>
                <a:latin typeface="+mn-lt"/>
                <a:ea typeface="+mn-ea"/>
                <a:cs typeface="+mn-cs"/>
              </a:rPr>
              <a:t>ABPM not reported</a:t>
            </a:r>
          </a:p>
          <a:p>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98</a:t>
            </a:fld>
            <a:endParaRPr lang="en-US" dirty="0"/>
          </a:p>
        </p:txBody>
      </p:sp>
    </p:spTree>
    <p:extLst>
      <p:ext uri="{BB962C8B-B14F-4D97-AF65-F5344CB8AC3E}">
        <p14:creationId xmlns:p14="http://schemas.microsoft.com/office/powerpoint/2010/main" val="376206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a:ea typeface="+mn-ea"/>
              <a:cs typeface="+mn-cs"/>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20</a:t>
            </a:fld>
            <a:endParaRPr lang="en-US" dirty="0"/>
          </a:p>
        </p:txBody>
      </p:sp>
    </p:spTree>
    <p:extLst>
      <p:ext uri="{BB962C8B-B14F-4D97-AF65-F5344CB8AC3E}">
        <p14:creationId xmlns:p14="http://schemas.microsoft.com/office/powerpoint/2010/main" val="1502030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in Ottawa</a:t>
            </a:r>
          </a:p>
          <a:p>
            <a:r>
              <a:rPr lang="en-US" dirty="0"/>
              <a:t>Median number of BP drugs at baseline: 4</a:t>
            </a:r>
          </a:p>
        </p:txBody>
      </p:sp>
      <p:sp>
        <p:nvSpPr>
          <p:cNvPr id="4" name="Slide Number Placeholder 3"/>
          <p:cNvSpPr>
            <a:spLocks noGrp="1"/>
          </p:cNvSpPr>
          <p:nvPr>
            <p:ph type="sldNum" sz="quarter" idx="10"/>
          </p:nvPr>
        </p:nvSpPr>
        <p:spPr/>
        <p:txBody>
          <a:bodyPr/>
          <a:lstStyle/>
          <a:p>
            <a:fld id="{586AEC33-B0F8-B541-B5B3-3919FF3E235C}" type="slidenum">
              <a:rPr lang="en-US" smtClean="0"/>
              <a:t>99</a:t>
            </a:fld>
            <a:endParaRPr lang="en-US" dirty="0"/>
          </a:p>
        </p:txBody>
      </p:sp>
    </p:spTree>
    <p:extLst>
      <p:ext uri="{BB962C8B-B14F-4D97-AF65-F5344CB8AC3E}">
        <p14:creationId xmlns:p14="http://schemas.microsoft.com/office/powerpoint/2010/main" val="35082437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Could maximize ACEI and BB or add DHP CCB (e.g., amlodipine)</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100</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Could consider adding thiazide-like diuretic</a:t>
            </a:r>
          </a:p>
          <a:p>
            <a:r>
              <a:rPr lang="en-US" baseline="0" dirty="0"/>
              <a:t>Depends on his values and preferences</a:t>
            </a:r>
          </a:p>
        </p:txBody>
      </p:sp>
      <p:sp>
        <p:nvSpPr>
          <p:cNvPr id="4" name="Header Placeholder 3"/>
          <p:cNvSpPr>
            <a:spLocks noGrp="1"/>
          </p:cNvSpPr>
          <p:nvPr>
            <p:ph type="hdr" sz="quarter" idx="10"/>
          </p:nvPr>
        </p:nvSpPr>
        <p:spPr/>
        <p:txBody>
          <a:bodyPr/>
          <a:lstStyle/>
          <a:p>
            <a:r>
              <a:rPr lang="en-US" dirty="0"/>
              <a:t>PHAR 367 - Cardiology</a:t>
            </a:r>
          </a:p>
        </p:txBody>
      </p:sp>
      <p:sp>
        <p:nvSpPr>
          <p:cNvPr id="5" name="Date Placeholder 4"/>
          <p:cNvSpPr>
            <a:spLocks noGrp="1"/>
          </p:cNvSpPr>
          <p:nvPr>
            <p:ph type="dt" idx="11"/>
          </p:nvPr>
        </p:nvSpPr>
        <p:spPr/>
        <p:txBody>
          <a:bodyPr/>
          <a:lstStyle/>
          <a:p>
            <a:r>
              <a:rPr lang="en-CA" dirty="0"/>
              <a:t>February 28 and March 2, 2011</a:t>
            </a:r>
            <a:endParaRPr lang="en-US" dirty="0"/>
          </a:p>
        </p:txBody>
      </p:sp>
      <p:sp>
        <p:nvSpPr>
          <p:cNvPr id="6" name="Footer Placeholder 5"/>
          <p:cNvSpPr>
            <a:spLocks noGrp="1"/>
          </p:cNvSpPr>
          <p:nvPr>
            <p:ph type="ftr" sz="quarter" idx="12"/>
          </p:nvPr>
        </p:nvSpPr>
        <p:spPr/>
        <p:txBody>
          <a:bodyPr/>
          <a:lstStyle/>
          <a:p>
            <a:r>
              <a:rPr lang="en-US" dirty="0"/>
              <a:t>Dr. Arden Barry</a:t>
            </a:r>
          </a:p>
        </p:txBody>
      </p:sp>
      <p:sp>
        <p:nvSpPr>
          <p:cNvPr id="7" name="Slide Number Placeholder 6"/>
          <p:cNvSpPr>
            <a:spLocks noGrp="1"/>
          </p:cNvSpPr>
          <p:nvPr>
            <p:ph type="sldNum" sz="quarter" idx="13"/>
          </p:nvPr>
        </p:nvSpPr>
        <p:spPr/>
        <p:txBody>
          <a:bodyPr/>
          <a:lstStyle/>
          <a:p>
            <a:fld id="{F436A7D6-DA74-9049-B32E-BE5EF70099A2}" type="slidenum">
              <a:rPr lang="en-US" smtClean="0"/>
              <a:pPr/>
              <a:t>101</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102</a:t>
            </a:fld>
            <a:endParaRPr lang="en-US" dirty="0"/>
          </a:p>
        </p:txBody>
      </p:sp>
    </p:spTree>
    <p:extLst>
      <p:ext uri="{BB962C8B-B14F-4D97-AF65-F5344CB8AC3E}">
        <p14:creationId xmlns:p14="http://schemas.microsoft.com/office/powerpoint/2010/main" val="2469939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103</a:t>
            </a:fld>
            <a:endParaRPr lang="en-US" dirty="0"/>
          </a:p>
        </p:txBody>
      </p:sp>
    </p:spTree>
    <p:extLst>
      <p:ext uri="{BB962C8B-B14F-4D97-AF65-F5344CB8AC3E}">
        <p14:creationId xmlns:p14="http://schemas.microsoft.com/office/powerpoint/2010/main" val="1502419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Felodipine was baseline therapy</a:t>
            </a:r>
            <a:r>
              <a:rPr lang="en-US" baseline="0" dirty="0"/>
              <a:t> followed by 5-step regimen (+/- ACEI, BB, diuretic)</a:t>
            </a:r>
          </a:p>
          <a:p>
            <a:r>
              <a:rPr lang="en-US" baseline="0" dirty="0"/>
              <a:t>BP achieved: 144/85 vs 141/83 vs 140/81</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104</a:t>
            </a:fld>
            <a:endParaRPr lang="en-US" dirty="0"/>
          </a:p>
        </p:txBody>
      </p:sp>
    </p:spTree>
    <p:extLst>
      <p:ext uri="{BB962C8B-B14F-4D97-AF65-F5344CB8AC3E}">
        <p14:creationId xmlns:p14="http://schemas.microsoft.com/office/powerpoint/2010/main" val="1188359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Patients</a:t>
            </a:r>
            <a:r>
              <a:rPr lang="en-US" baseline="0" dirty="0"/>
              <a:t> with HF were excluded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BP </a:t>
            </a:r>
            <a:r>
              <a:rPr lang="en-US" sz="1200" kern="1200" dirty="0">
                <a:solidFill>
                  <a:schemeClr val="tx1"/>
                </a:solidFill>
                <a:effectLst/>
                <a:latin typeface="+mn-lt"/>
                <a:ea typeface="+mn-ea"/>
                <a:cs typeface="+mn-cs"/>
              </a:rPr>
              <a:t>136/76 mmHg and 139/77 mmHg, respectively, at the end of the study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mn-lt"/>
                <a:ea typeface="Wingdings"/>
                <a:cs typeface="Calibri"/>
                <a:sym typeface="Wingdings"/>
              </a:rPr>
              <a:t>Δ in BP with ramipril from baseline 3/3 mmHg</a:t>
            </a:r>
          </a:p>
          <a:p>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105</a:t>
            </a:fld>
            <a:endParaRPr lang="en-US" dirty="0"/>
          </a:p>
        </p:txBody>
      </p:sp>
    </p:spTree>
    <p:extLst>
      <p:ext uri="{BB962C8B-B14F-4D97-AF65-F5344CB8AC3E}">
        <p14:creationId xmlns:p14="http://schemas.microsoft.com/office/powerpoint/2010/main" val="15691719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Chlorthalidone</a:t>
            </a:r>
            <a:r>
              <a:rPr lang="en-US" baseline="0" dirty="0"/>
              <a:t> is a thiazide-like diuretic</a:t>
            </a:r>
          </a:p>
          <a:p>
            <a:r>
              <a:rPr lang="en-US" baseline="0" dirty="0"/>
              <a:t>Funded by NHLBI</a:t>
            </a:r>
          </a:p>
          <a:p>
            <a:r>
              <a:rPr lang="en-US" sz="1200" kern="1200" dirty="0">
                <a:solidFill>
                  <a:schemeClr val="tx1"/>
                </a:solidFill>
                <a:latin typeface="+mn-lt"/>
                <a:ea typeface="+mn-ea"/>
                <a:cs typeface="+mn-cs"/>
              </a:rPr>
              <a:t>Nearly one-half of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were women; more than one-third were African American; and more than one-third had DM</a:t>
            </a:r>
          </a:p>
          <a:p>
            <a:r>
              <a:rPr lang="en-US" sz="1200" kern="1200" dirty="0">
                <a:solidFill>
                  <a:schemeClr val="tx1"/>
                </a:solidFill>
                <a:latin typeface="+mn-lt"/>
                <a:ea typeface="+mn-ea"/>
                <a:cs typeface="+mn-cs"/>
              </a:rPr>
              <a:t>Doxazosin arm was stopped early due to a 25% higher rate of combined CVD and 2-fold higher rate of HF compared to chlorthalidone</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106</a:t>
            </a:fld>
            <a:endParaRPr lang="en-US" dirty="0"/>
          </a:p>
        </p:txBody>
      </p:sp>
    </p:spTree>
    <p:extLst>
      <p:ext uri="{BB962C8B-B14F-4D97-AF65-F5344CB8AC3E}">
        <p14:creationId xmlns:p14="http://schemas.microsoft.com/office/powerpoint/2010/main" val="3593380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age 66, DM</a:t>
            </a:r>
            <a:r>
              <a:rPr lang="en-US" baseline="0" dirty="0"/>
              <a:t> 38%</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107</a:t>
            </a:fld>
            <a:endParaRPr lang="en-US" dirty="0"/>
          </a:p>
        </p:txBody>
      </p:sp>
    </p:spTree>
    <p:extLst>
      <p:ext uri="{BB962C8B-B14F-4D97-AF65-F5344CB8AC3E}">
        <p14:creationId xmlns:p14="http://schemas.microsoft.com/office/powerpoint/2010/main" val="791442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a:t>
            </a:r>
            <a:r>
              <a:rPr lang="en-US" baseline="0" dirty="0"/>
              <a:t> age 84, 60% female, 12% CVD, 7% stroke, BP 173/91</a:t>
            </a:r>
            <a:endParaRPr lang="en-US" dirty="0"/>
          </a:p>
          <a:p>
            <a:r>
              <a:rPr lang="en-US" dirty="0"/>
              <a:t>Achieved BP 144/78</a:t>
            </a:r>
            <a:r>
              <a:rPr lang="en-US" baseline="0" dirty="0"/>
              <a:t> vs 159/84 (reduction of 15/6)</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108</a:t>
            </a:fld>
            <a:endParaRPr lang="en-US" dirty="0"/>
          </a:p>
        </p:txBody>
      </p:sp>
    </p:spTree>
    <p:extLst>
      <p:ext uri="{BB962C8B-B14F-4D97-AF65-F5344CB8AC3E}">
        <p14:creationId xmlns:p14="http://schemas.microsoft.com/office/powerpoint/2010/main" val="304786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200" dirty="0">
              <a:ea typeface="+mn-ea"/>
              <a:cs typeface="+mn-cs"/>
            </a:endParaRPr>
          </a:p>
        </p:txBody>
      </p:sp>
      <p:sp>
        <p:nvSpPr>
          <p:cNvPr id="4" name="Slide Number Placeholder 3"/>
          <p:cNvSpPr>
            <a:spLocks noGrp="1"/>
          </p:cNvSpPr>
          <p:nvPr>
            <p:ph type="sldNum" sz="quarter" idx="10"/>
          </p:nvPr>
        </p:nvSpPr>
        <p:spPr/>
        <p:txBody>
          <a:bodyPr/>
          <a:lstStyle/>
          <a:p>
            <a:fld id="{586AEC33-B0F8-B541-B5B3-3919FF3E235C}" type="slidenum">
              <a:rPr lang="en-US" smtClean="0"/>
              <a:t>22</a:t>
            </a:fld>
            <a:endParaRPr lang="en-US" dirty="0"/>
          </a:p>
        </p:txBody>
      </p:sp>
    </p:spTree>
    <p:extLst>
      <p:ext uri="{BB962C8B-B14F-4D97-AF65-F5344CB8AC3E}">
        <p14:creationId xmlns:p14="http://schemas.microsoft.com/office/powerpoint/2010/main" val="14257673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a:t>
            </a:r>
            <a:r>
              <a:rPr lang="en-US" baseline="0" dirty="0"/>
              <a:t> age 68, 60% DM</a:t>
            </a:r>
            <a:endParaRPr lang="en-US" dirty="0"/>
          </a:p>
          <a:p>
            <a:r>
              <a:rPr lang="en-US" dirty="0"/>
              <a:t>Lower BP</a:t>
            </a:r>
            <a:r>
              <a:rPr lang="en-US" baseline="0" dirty="0"/>
              <a:t> in amlodipine arm (0.9/1.1 mmHg)</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109</a:t>
            </a:fld>
            <a:endParaRPr lang="en-US" dirty="0"/>
          </a:p>
        </p:txBody>
      </p:sp>
    </p:spTree>
    <p:extLst>
      <p:ext uri="{BB962C8B-B14F-4D97-AF65-F5344CB8AC3E}">
        <p14:creationId xmlns:p14="http://schemas.microsoft.com/office/powerpoint/2010/main" val="824373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Open-label</a:t>
            </a:r>
          </a:p>
          <a:p>
            <a:r>
              <a:rPr lang="en-US" dirty="0"/>
              <a:t>Mean</a:t>
            </a:r>
            <a:r>
              <a:rPr lang="en-US" baseline="0" dirty="0"/>
              <a:t> age 62, 48% female</a:t>
            </a:r>
          </a:p>
        </p:txBody>
      </p:sp>
      <p:sp>
        <p:nvSpPr>
          <p:cNvPr id="4" name="Slide Number Placeholder 3"/>
          <p:cNvSpPr>
            <a:spLocks noGrp="1"/>
          </p:cNvSpPr>
          <p:nvPr>
            <p:ph type="sldNum" sz="quarter" idx="10"/>
          </p:nvPr>
        </p:nvSpPr>
        <p:spPr/>
        <p:txBody>
          <a:bodyPr/>
          <a:lstStyle/>
          <a:p>
            <a:fld id="{586AEC33-B0F8-B541-B5B3-3919FF3E235C}" type="slidenum">
              <a:rPr lang="en-US" smtClean="0"/>
              <a:t>110</a:t>
            </a:fld>
            <a:endParaRPr lang="en-US" dirty="0"/>
          </a:p>
        </p:txBody>
      </p:sp>
    </p:spTree>
    <p:extLst>
      <p:ext uri="{BB962C8B-B14F-4D97-AF65-F5344CB8AC3E}">
        <p14:creationId xmlns:p14="http://schemas.microsoft.com/office/powerpoint/2010/main" val="24997017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111</a:t>
            </a:fld>
            <a:endParaRPr lang="en-US" dirty="0"/>
          </a:p>
        </p:txBody>
      </p:sp>
    </p:spTree>
    <p:extLst>
      <p:ext uri="{BB962C8B-B14F-4D97-AF65-F5344CB8AC3E}">
        <p14:creationId xmlns:p14="http://schemas.microsoft.com/office/powerpoint/2010/main" val="41066938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references say SBP &gt;220 and DBP &gt;120</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112</a:t>
            </a:fld>
            <a:endParaRPr lang="en-US" dirty="0"/>
          </a:p>
        </p:txBody>
      </p:sp>
    </p:spTree>
    <p:extLst>
      <p:ext uri="{BB962C8B-B14F-4D97-AF65-F5344CB8AC3E}">
        <p14:creationId xmlns:p14="http://schemas.microsoft.com/office/powerpoint/2010/main" val="24198859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Complications:</a:t>
            </a:r>
            <a:r>
              <a:rPr lang="en-US" baseline="0" dirty="0"/>
              <a:t> stroke/seizures, papilledema, flash pulmonary edema, myocardial infarction, aortic dissection</a:t>
            </a:r>
            <a:endParaRPr lang="en-US" dirty="0"/>
          </a:p>
          <a:p>
            <a:r>
              <a:rPr lang="en-US" dirty="0"/>
              <a:t>Delirium/seizures</a:t>
            </a:r>
            <a:r>
              <a:rPr lang="en-US" baseline="0" dirty="0"/>
              <a:t> caused by encephalopathy</a:t>
            </a:r>
            <a:endParaRPr lang="en-US" dirty="0"/>
          </a:p>
          <a:p>
            <a:r>
              <a:rPr lang="en-US" dirty="0"/>
              <a:t>Pulmonary edema secondary</a:t>
            </a:r>
            <a:r>
              <a:rPr lang="en-US" baseline="0" dirty="0"/>
              <a:t> to volume overload</a:t>
            </a:r>
          </a:p>
          <a:p>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113</a:t>
            </a:fld>
            <a:endParaRPr lang="en-US" dirty="0"/>
          </a:p>
        </p:txBody>
      </p:sp>
    </p:spTree>
    <p:extLst>
      <p:ext uri="{BB962C8B-B14F-4D97-AF65-F5344CB8AC3E}">
        <p14:creationId xmlns:p14="http://schemas.microsoft.com/office/powerpoint/2010/main" val="3417091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Mean arterial pressure (MAP)</a:t>
            </a:r>
            <a:r>
              <a:rPr lang="en-US" baseline="0" dirty="0"/>
              <a:t> </a:t>
            </a:r>
            <a:r>
              <a:rPr lang="en-US" dirty="0"/>
              <a:t>= 2 x DBP + SBP / 3</a:t>
            </a:r>
          </a:p>
          <a:p>
            <a:r>
              <a:rPr lang="en-US" dirty="0"/>
              <a:t>Rapid</a:t>
            </a:r>
            <a:r>
              <a:rPr lang="en-US" baseline="0" dirty="0"/>
              <a:t> BP drop can cause cerebral, cardiac and renal ischemia</a:t>
            </a:r>
          </a:p>
        </p:txBody>
      </p:sp>
      <p:sp>
        <p:nvSpPr>
          <p:cNvPr id="4" name="Slide Number Placeholder 3"/>
          <p:cNvSpPr>
            <a:spLocks noGrp="1"/>
          </p:cNvSpPr>
          <p:nvPr>
            <p:ph type="sldNum" sz="quarter" idx="10"/>
          </p:nvPr>
        </p:nvSpPr>
        <p:spPr/>
        <p:txBody>
          <a:bodyPr/>
          <a:lstStyle/>
          <a:p>
            <a:fld id="{586AEC33-B0F8-B541-B5B3-3919FF3E235C}" type="slidenum">
              <a:rPr lang="en-US" smtClean="0"/>
              <a:t>115</a:t>
            </a:fld>
            <a:endParaRPr lang="en-US" dirty="0"/>
          </a:p>
        </p:txBody>
      </p:sp>
    </p:spTree>
    <p:extLst>
      <p:ext uri="{BB962C8B-B14F-4D97-AF65-F5344CB8AC3E}">
        <p14:creationId xmlns:p14="http://schemas.microsoft.com/office/powerpoint/2010/main" val="9679351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6AEC33-B0F8-B541-B5B3-3919FF3E235C}" type="slidenum">
              <a:rPr lang="en-US" smtClean="0"/>
              <a:t>116</a:t>
            </a:fld>
            <a:endParaRPr lang="en-US" dirty="0"/>
          </a:p>
        </p:txBody>
      </p:sp>
    </p:spTree>
    <p:extLst>
      <p:ext uri="{BB962C8B-B14F-4D97-AF65-F5344CB8AC3E}">
        <p14:creationId xmlns:p14="http://schemas.microsoft.com/office/powerpoint/2010/main" val="41066938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Placental abruption: placenta separates</a:t>
            </a:r>
            <a:r>
              <a:rPr lang="en-US" baseline="0" dirty="0"/>
              <a:t> from the wall of the uterus before birth</a:t>
            </a:r>
          </a:p>
          <a:p>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117</a:t>
            </a:fld>
            <a:endParaRPr lang="en-US" dirty="0"/>
          </a:p>
        </p:txBody>
      </p:sp>
    </p:spTree>
    <p:extLst>
      <p:ext uri="{BB962C8B-B14F-4D97-AF65-F5344CB8AC3E}">
        <p14:creationId xmlns:p14="http://schemas.microsoft.com/office/powerpoint/2010/main" val="39137231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 unknown</a:t>
            </a:r>
          </a:p>
          <a:p>
            <a:r>
              <a:rPr lang="en-US" dirty="0"/>
              <a:t>Life-threatening</a:t>
            </a:r>
            <a:r>
              <a:rPr lang="en-US" baseline="0" dirty="0"/>
              <a:t> to both mother and fetus</a:t>
            </a:r>
          </a:p>
          <a:p>
            <a:r>
              <a:rPr lang="en-US" baseline="0" dirty="0"/>
              <a:t>Definitive treatment of eclampsia is delivery of placenta</a:t>
            </a:r>
          </a:p>
          <a:p>
            <a:r>
              <a:rPr lang="en-US" baseline="0" dirty="0"/>
              <a:t>Magnesium also plays a role in treatment</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118</a:t>
            </a:fld>
            <a:endParaRPr lang="en-US" dirty="0"/>
          </a:p>
        </p:txBody>
      </p:sp>
    </p:spTree>
    <p:extLst>
      <p:ext uri="{BB962C8B-B14F-4D97-AF65-F5344CB8AC3E}">
        <p14:creationId xmlns:p14="http://schemas.microsoft.com/office/powerpoint/2010/main" val="6975705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ACEI/ARB could be used pre-conception,</a:t>
            </a:r>
            <a:r>
              <a:rPr lang="en-US" baseline="0" dirty="0"/>
              <a:t> but should be switched once pregnancy confirmed (low risk in first trimester)</a:t>
            </a:r>
            <a:endParaRPr lang="en-US" dirty="0"/>
          </a:p>
        </p:txBody>
      </p:sp>
      <p:sp>
        <p:nvSpPr>
          <p:cNvPr id="4" name="Slide Number Placeholder 3"/>
          <p:cNvSpPr>
            <a:spLocks noGrp="1"/>
          </p:cNvSpPr>
          <p:nvPr>
            <p:ph type="sldNum" sz="quarter" idx="10"/>
          </p:nvPr>
        </p:nvSpPr>
        <p:spPr/>
        <p:txBody>
          <a:bodyPr/>
          <a:lstStyle/>
          <a:p>
            <a:fld id="{E0DAFB86-E9BC-A04A-BD29-7ECBFF04B708}" type="slidenum">
              <a:rPr lang="en-US" smtClean="0"/>
              <a:t>119</a:t>
            </a:fld>
            <a:endParaRPr lang="en-US"/>
          </a:p>
        </p:txBody>
      </p:sp>
    </p:spTree>
    <p:extLst>
      <p:ext uri="{BB962C8B-B14F-4D97-AF65-F5344CB8AC3E}">
        <p14:creationId xmlns:p14="http://schemas.microsoft.com/office/powerpoint/2010/main" val="172706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of masked HTN higher in patients with DM or CKD</a:t>
            </a:r>
          </a:p>
        </p:txBody>
      </p:sp>
      <p:sp>
        <p:nvSpPr>
          <p:cNvPr id="4" name="Slide Number Placeholder 3"/>
          <p:cNvSpPr>
            <a:spLocks noGrp="1"/>
          </p:cNvSpPr>
          <p:nvPr>
            <p:ph type="sldNum" sz="quarter" idx="10"/>
          </p:nvPr>
        </p:nvSpPr>
        <p:spPr/>
        <p:txBody>
          <a:bodyPr/>
          <a:lstStyle/>
          <a:p>
            <a:fld id="{586AEC33-B0F8-B541-B5B3-3919FF3E235C}" type="slidenum">
              <a:rPr lang="en-US" smtClean="0"/>
              <a:t>27</a:t>
            </a:fld>
            <a:endParaRPr lang="en-US" dirty="0"/>
          </a:p>
        </p:txBody>
      </p:sp>
    </p:spTree>
    <p:extLst>
      <p:ext uri="{BB962C8B-B14F-4D97-AF65-F5344CB8AC3E}">
        <p14:creationId xmlns:p14="http://schemas.microsoft.com/office/powerpoint/2010/main" val="19564912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Challenge to educate</a:t>
            </a:r>
            <a:r>
              <a:rPr lang="en-US" baseline="0" dirty="0"/>
              <a:t> patients regarding benefit in preventive therapy</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121</a:t>
            </a:fld>
            <a:endParaRPr lang="en-US"/>
          </a:p>
        </p:txBody>
      </p:sp>
    </p:spTree>
    <p:extLst>
      <p:ext uri="{BB962C8B-B14F-4D97-AF65-F5344CB8AC3E}">
        <p14:creationId xmlns:p14="http://schemas.microsoft.com/office/powerpoint/2010/main" val="82281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peak</a:t>
            </a:r>
            <a:r>
              <a:rPr lang="en-US" baseline="0" dirty="0"/>
              <a:t> RAAS occurs during sleep</a:t>
            </a:r>
          </a:p>
          <a:p>
            <a:r>
              <a:rPr lang="en-US" baseline="0" dirty="0"/>
              <a:t>Conducted in Spain and funded by unrestricted research grants, both trials were PROBE design</a:t>
            </a:r>
            <a:endParaRPr lang="en-US" dirty="0"/>
          </a:p>
          <a:p>
            <a:r>
              <a:rPr lang="en-US" dirty="0"/>
              <a:t>MAPEC: </a:t>
            </a:r>
            <a:r>
              <a:rPr lang="en-US" baseline="0" dirty="0"/>
              <a:t>m</a:t>
            </a:r>
            <a:r>
              <a:rPr lang="en-US" dirty="0"/>
              <a:t>ean age 56, 52% female, 20% DM,</a:t>
            </a:r>
            <a:r>
              <a:rPr lang="en-US" baseline="0" dirty="0"/>
              <a:t> CV event rates much higher than expected</a:t>
            </a:r>
          </a:p>
          <a:p>
            <a:r>
              <a:rPr lang="en-US" baseline="0" dirty="0" err="1"/>
              <a:t>Hygia</a:t>
            </a:r>
            <a:r>
              <a:rPr lang="en-US" baseline="0" dirty="0"/>
              <a:t>: mean age 61, 44% female</a:t>
            </a:r>
          </a:p>
        </p:txBody>
      </p:sp>
      <p:sp>
        <p:nvSpPr>
          <p:cNvPr id="4" name="Slide Number Placeholder 3"/>
          <p:cNvSpPr>
            <a:spLocks noGrp="1"/>
          </p:cNvSpPr>
          <p:nvPr>
            <p:ph type="sldNum" sz="quarter" idx="10"/>
          </p:nvPr>
        </p:nvSpPr>
        <p:spPr/>
        <p:txBody>
          <a:bodyPr/>
          <a:lstStyle/>
          <a:p>
            <a:fld id="{586AEC33-B0F8-B541-B5B3-3919FF3E235C}" type="slidenum">
              <a:rPr lang="en-US" smtClean="0"/>
              <a:t>122</a:t>
            </a:fld>
            <a:endParaRPr lang="en-US" dirty="0"/>
          </a:p>
        </p:txBody>
      </p:sp>
    </p:spTree>
    <p:extLst>
      <p:ext uri="{BB962C8B-B14F-4D97-AF65-F5344CB8AC3E}">
        <p14:creationId xmlns:p14="http://schemas.microsoft.com/office/powerpoint/2010/main" val="21334577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at community pharmacies</a:t>
            </a:r>
          </a:p>
          <a:p>
            <a:r>
              <a:rPr lang="en-US" dirty="0"/>
              <a:t>RxACTION</a:t>
            </a:r>
            <a:r>
              <a:rPr lang="en-US" baseline="0" dirty="0"/>
              <a:t> including prescribing by pharmacists</a:t>
            </a:r>
            <a:endParaRPr lang="en-US" dirty="0"/>
          </a:p>
        </p:txBody>
      </p:sp>
      <p:sp>
        <p:nvSpPr>
          <p:cNvPr id="4" name="Slide Number Placeholder 3"/>
          <p:cNvSpPr>
            <a:spLocks noGrp="1"/>
          </p:cNvSpPr>
          <p:nvPr>
            <p:ph type="sldNum" sz="quarter" idx="10"/>
          </p:nvPr>
        </p:nvSpPr>
        <p:spPr/>
        <p:txBody>
          <a:bodyPr/>
          <a:lstStyle/>
          <a:p>
            <a:fld id="{586AEC33-B0F8-B541-B5B3-3919FF3E235C}" type="slidenum">
              <a:rPr lang="en-US" smtClean="0"/>
              <a:t>123</a:t>
            </a:fld>
            <a:endParaRPr lang="en-US" dirty="0"/>
          </a:p>
        </p:txBody>
      </p:sp>
    </p:spTree>
    <p:extLst>
      <p:ext uri="{BB962C8B-B14F-4D97-AF65-F5344CB8AC3E}">
        <p14:creationId xmlns:p14="http://schemas.microsoft.com/office/powerpoint/2010/main" val="19148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Ambulatory or home BP measurement have better predictive ability than office BP measurement</a:t>
            </a:r>
          </a:p>
          <a:p>
            <a:r>
              <a:rPr lang="en-US" dirty="0"/>
              <a:t>Home BP measurement recommended if ambulatory BP measurement not tolerated, not readily available or due to patient preference</a:t>
            </a:r>
          </a:p>
          <a:p>
            <a:r>
              <a:rPr lang="en-US" dirty="0"/>
              <a:t>Identifies white coat HTN or masked HTN</a:t>
            </a:r>
          </a:p>
        </p:txBody>
      </p:sp>
      <p:sp>
        <p:nvSpPr>
          <p:cNvPr id="4" name="Slide Number Placeholder 3"/>
          <p:cNvSpPr>
            <a:spLocks noGrp="1"/>
          </p:cNvSpPr>
          <p:nvPr>
            <p:ph type="sldNum" sz="quarter" idx="10"/>
          </p:nvPr>
        </p:nvSpPr>
        <p:spPr/>
        <p:txBody>
          <a:bodyPr/>
          <a:lstStyle/>
          <a:p>
            <a:fld id="{586AEC33-B0F8-B541-B5B3-3919FF3E235C}" type="slidenum">
              <a:rPr lang="en-US" smtClean="0"/>
              <a:t>30</a:t>
            </a:fld>
            <a:endParaRPr lang="en-US" dirty="0"/>
          </a:p>
        </p:txBody>
      </p:sp>
    </p:spTree>
    <p:extLst>
      <p:ext uri="{BB962C8B-B14F-4D97-AF65-F5344CB8AC3E}">
        <p14:creationId xmlns:p14="http://schemas.microsoft.com/office/powerpoint/2010/main" val="32741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4D6E65-0783-F04B-A1CE-69376DE95B67}" type="datetime1">
              <a:rPr lang="en-CA" smtClean="0"/>
              <a:t>2023-05-16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984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2DEF0D8-0C23-AD4E-8B91-C3BCD3CCCC75}" type="datetime1">
              <a:rPr lang="en-CA" smtClean="0"/>
              <a:t>2023-05-16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081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E4EB2E-F8A6-D24F-A8E2-A8E8898AF51B}" type="datetime1">
              <a:rPr lang="en-CA" smtClean="0"/>
              <a:t>2023-05-16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606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C23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85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bg>
      <p:bgPr>
        <a:solidFill>
          <a:srgbClr val="0C2344"/>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95217" y="4729164"/>
            <a:ext cx="2424512" cy="1661993"/>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200" dirty="0">
                <a:solidFill>
                  <a:prstClr val="white"/>
                </a:solidFill>
                <a:latin typeface="Whitney Light" charset="0"/>
                <a:cs typeface="Whitney Light" charset="0"/>
              </a:rPr>
              <a:t>Vancouver Campus</a:t>
            </a:r>
          </a:p>
          <a:p>
            <a:pPr fontAlgn="base">
              <a:spcBef>
                <a:spcPct val="0"/>
              </a:spcBef>
              <a:spcAft>
                <a:spcPct val="0"/>
              </a:spcAft>
            </a:pPr>
            <a:r>
              <a:rPr lang="en-US" sz="1200" dirty="0">
                <a:solidFill>
                  <a:prstClr val="white"/>
                </a:solidFill>
                <a:latin typeface="Whitney Light" charset="0"/>
                <a:cs typeface="Whitney Light" charset="0"/>
              </a:rPr>
              <a:t>2405 Wesbrook Mall</a:t>
            </a:r>
          </a:p>
          <a:p>
            <a:pPr fontAlgn="base">
              <a:spcBef>
                <a:spcPct val="0"/>
              </a:spcBef>
              <a:spcAft>
                <a:spcPct val="0"/>
              </a:spcAft>
            </a:pPr>
            <a:r>
              <a:rPr lang="en-US" sz="1200" dirty="0">
                <a:solidFill>
                  <a:prstClr val="white"/>
                </a:solidFill>
                <a:latin typeface="Whitney Light" charset="0"/>
                <a:cs typeface="Whitney Light" charset="0"/>
              </a:rPr>
              <a:t>Vancouver, BC Canada V6T 1Z3</a:t>
            </a:r>
          </a:p>
          <a:p>
            <a:pPr fontAlgn="base">
              <a:spcBef>
                <a:spcPct val="0"/>
              </a:spcBef>
              <a:spcAft>
                <a:spcPct val="0"/>
              </a:spcAft>
            </a:pPr>
            <a:endParaRPr lang="en-US" sz="1200" dirty="0">
              <a:solidFill>
                <a:prstClr val="white"/>
              </a:solidFill>
              <a:latin typeface="Whitney Light" charset="0"/>
              <a:cs typeface="Whitney Light" charset="0"/>
            </a:endParaRPr>
          </a:p>
          <a:p>
            <a:pPr fontAlgn="base">
              <a:spcBef>
                <a:spcPct val="0"/>
              </a:spcBef>
              <a:spcAft>
                <a:spcPct val="0"/>
              </a:spcAft>
            </a:pPr>
            <a:r>
              <a:rPr lang="en-US" sz="1200" dirty="0">
                <a:solidFill>
                  <a:prstClr val="white"/>
                </a:solidFill>
                <a:latin typeface="Whitney Light" charset="0"/>
                <a:cs typeface="Whitney Light" charset="0"/>
              </a:rPr>
              <a:t>Phone 604 827 2673</a:t>
            </a:r>
          </a:p>
          <a:p>
            <a:pPr fontAlgn="base">
              <a:spcBef>
                <a:spcPct val="0"/>
              </a:spcBef>
              <a:spcAft>
                <a:spcPct val="0"/>
              </a:spcAft>
            </a:pPr>
            <a:r>
              <a:rPr lang="en-US" sz="1200" dirty="0">
                <a:solidFill>
                  <a:prstClr val="white"/>
                </a:solidFill>
                <a:latin typeface="Whitney Light" charset="0"/>
                <a:cs typeface="Whitney Light" charset="0"/>
              </a:rPr>
              <a:t>Fax 604 822 3035</a:t>
            </a:r>
          </a:p>
          <a:p>
            <a:pPr fontAlgn="base">
              <a:spcBef>
                <a:spcPct val="0"/>
              </a:spcBef>
              <a:spcAft>
                <a:spcPct val="0"/>
              </a:spcAft>
            </a:pPr>
            <a:r>
              <a:rPr lang="en-US" sz="1200" dirty="0">
                <a:solidFill>
                  <a:prstClr val="white"/>
                </a:solidFill>
                <a:latin typeface="Whitney Light" charset="0"/>
                <a:cs typeface="Whitney Light" charset="0"/>
              </a:rPr>
              <a:t>pharmsci.ubc.ca</a:t>
            </a:r>
          </a:p>
          <a:p>
            <a:pPr fontAlgn="base">
              <a:spcBef>
                <a:spcPct val="0"/>
              </a:spcBef>
              <a:spcAft>
                <a:spcPct val="0"/>
              </a:spcAft>
            </a:pPr>
            <a:endParaRPr lang="en-US" dirty="0">
              <a:solidFill>
                <a:prstClr val="black"/>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4772026"/>
            <a:ext cx="46228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914400" y="2432206"/>
            <a:ext cx="103632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06109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3A0E31-840C-A94B-9055-1B8A761B4457}" type="datetime1">
              <a:rPr lang="en-CA" smtClean="0"/>
              <a:t>2023-05-16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82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5DC33E-3B03-9541-BF33-A12A24C0D4F4}" type="datetime1">
              <a:rPr lang="en-CA" smtClean="0"/>
              <a:t>2023-05-16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24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131A35-2C1D-AE4F-9E10-0A3C74D90A77}" type="datetime1">
              <a:rPr lang="en-CA" smtClean="0"/>
              <a:t>2023-05-16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569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D2AF82D-98EB-3D40-9717-A91CFC75CC5B}" type="datetime1">
              <a:rPr lang="en-CA" smtClean="0"/>
              <a:t>2023-05-16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339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982E91F-B8DC-5540-B09D-BC2F68B106C7}" type="datetime1">
              <a:rPr lang="en-CA" smtClean="0"/>
              <a:t>2023-05-16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152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30C80C2-D479-284C-B42D-2491E7E4EC66}" type="datetime1">
              <a:rPr lang="en-CA" smtClean="0"/>
              <a:t>2023-05-16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07911-4388-E247-8AB1-F14091C1CA07}" type="slidenum">
              <a:rPr lang="en-US" smtClean="0"/>
              <a:t>‹#›</a:t>
            </a:fld>
            <a:endParaRPr lang="en-US"/>
          </a:p>
        </p:txBody>
      </p:sp>
    </p:spTree>
    <p:extLst>
      <p:ext uri="{BB962C8B-B14F-4D97-AF65-F5344CB8AC3E}">
        <p14:creationId xmlns:p14="http://schemas.microsoft.com/office/powerpoint/2010/main" val="13679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0738CA-11A3-104F-94AF-561890229437}" type="datetime1">
              <a:rPr lang="en-CA" smtClean="0"/>
              <a:t>2023-05-16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27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81B878-59F2-9F49-80B1-F63A6C9BA31C}" type="datetime1">
              <a:rPr lang="en-CA" smtClean="0"/>
              <a:t>2023-05-16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710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42068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F63A3B-78C7-47BE-AE5E-E10140E04643}" type="slidenum">
              <a:rPr lang="en-US" smtClean="0"/>
              <a:pPr/>
              <a:t>‹#›</a:t>
            </a:fld>
            <a:endParaRPr lang="en-US" dirty="0"/>
          </a:p>
        </p:txBody>
      </p:sp>
      <p:sp>
        <p:nvSpPr>
          <p:cNvPr id="7" name="Rectangle 6">
            <a:extLst>
              <a:ext uri="{FF2B5EF4-FFF2-40B4-BE49-F238E27FC236}">
                <a16:creationId xmlns:a16="http://schemas.microsoft.com/office/drawing/2014/main" id="{2AA73C20-DF8F-4620-8B83-CB7B44DE3E27}"/>
              </a:ext>
            </a:extLst>
          </p:cNvPr>
          <p:cNvSpPr/>
          <p:nvPr userDrawn="1"/>
        </p:nvSpPr>
        <p:spPr>
          <a:xfrm>
            <a:off x="0" y="-70789"/>
            <a:ext cx="12192000" cy="310033"/>
          </a:xfrm>
          <a:prstGeom prst="rect">
            <a:avLst/>
          </a:prstGeom>
          <a:solidFill>
            <a:srgbClr val="AD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Logo, company name&#10;&#10;Description automatically generated">
            <a:extLst>
              <a:ext uri="{FF2B5EF4-FFF2-40B4-BE49-F238E27FC236}">
                <a16:creationId xmlns:a16="http://schemas.microsoft.com/office/drawing/2014/main" id="{265539B0-A8D7-4508-9290-D731F7E1B78C}"/>
              </a:ext>
            </a:extLst>
          </p:cNvPr>
          <p:cNvPicPr>
            <a:picLocks noChangeAspect="1"/>
          </p:cNvPicPr>
          <p:nvPr userDrawn="1"/>
        </p:nvPicPr>
        <p:blipFill>
          <a:blip r:embed="rId15"/>
          <a:stretch>
            <a:fillRect/>
          </a:stretch>
        </p:blipFill>
        <p:spPr>
          <a:xfrm>
            <a:off x="10258880" y="-70789"/>
            <a:ext cx="1933120" cy="1463505"/>
          </a:xfrm>
          <a:prstGeom prst="rect">
            <a:avLst/>
          </a:prstGeom>
        </p:spPr>
      </p:pic>
    </p:spTree>
    <p:extLst>
      <p:ext uri="{BB962C8B-B14F-4D97-AF65-F5344CB8AC3E}">
        <p14:creationId xmlns:p14="http://schemas.microsoft.com/office/powerpoint/2010/main" val="144370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health-topics/hyperten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ypertension.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ypertension.ca"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hypertension.c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934389"/>
            <a:ext cx="9144000" cy="3371179"/>
          </a:xfrm>
        </p:spPr>
        <p:txBody>
          <a:bodyPr>
            <a:normAutofit/>
          </a:bodyPr>
          <a:lstStyle/>
          <a:p>
            <a:r>
              <a:rPr lang="en-US" sz="5000" dirty="0">
                <a:ea typeface="Calibri" charset="0"/>
                <a:cs typeface="Calibri" charset="0"/>
              </a:rPr>
              <a:t>Hypertension Canada’s</a:t>
            </a:r>
            <a:br>
              <a:rPr lang="en-US" sz="5000" dirty="0">
                <a:ea typeface="Calibri" charset="0"/>
                <a:cs typeface="Calibri" charset="0"/>
              </a:rPr>
            </a:br>
            <a:r>
              <a:rPr lang="en-US" sz="5000" dirty="0">
                <a:ea typeface="Calibri" charset="0"/>
                <a:cs typeface="Calibri" charset="0"/>
              </a:rPr>
              <a:t>Pharmacy Curriculum for the Prevention, Diagnosis, Assessment, and Treatment of Hypertension</a:t>
            </a:r>
            <a:endParaRPr lang="en-US" sz="5000" dirty="0"/>
          </a:p>
        </p:txBody>
      </p:sp>
      <p:sp>
        <p:nvSpPr>
          <p:cNvPr id="4" name="Subtitle 3"/>
          <p:cNvSpPr>
            <a:spLocks noGrp="1"/>
          </p:cNvSpPr>
          <p:nvPr>
            <p:ph type="subTitle" idx="1"/>
          </p:nvPr>
        </p:nvSpPr>
        <p:spPr>
          <a:xfrm>
            <a:off x="1524000" y="4698522"/>
            <a:ext cx="9144000" cy="1496831"/>
          </a:xfrm>
        </p:spPr>
        <p:txBody>
          <a:bodyPr>
            <a:normAutofit/>
          </a:bodyPr>
          <a:lstStyle/>
          <a:p>
            <a:r>
              <a:rPr lang="en-US" dirty="0"/>
              <a:t>Created by Dr. Arden Barry </a:t>
            </a:r>
            <a:r>
              <a:rPr lang="en-US" sz="2000" dirty="0"/>
              <a:t>BSc, BSc(Pharm), PharmD, ACPR</a:t>
            </a:r>
          </a:p>
          <a:p>
            <a:r>
              <a:rPr lang="en-US" dirty="0"/>
              <a:t>Assistant Professor (Partner)</a:t>
            </a:r>
          </a:p>
          <a:p>
            <a:r>
              <a:rPr lang="en-US" dirty="0"/>
              <a:t>Faculty of Pharmaceutical Sciences, The University of British Columbia</a:t>
            </a:r>
          </a:p>
        </p:txBody>
      </p:sp>
      <p:sp>
        <p:nvSpPr>
          <p:cNvPr id="6" name="Slide Number Placeholder 5"/>
          <p:cNvSpPr>
            <a:spLocks noGrp="1"/>
          </p:cNvSpPr>
          <p:nvPr>
            <p:ph type="sldNum" sz="quarter" idx="12"/>
          </p:nvPr>
        </p:nvSpPr>
        <p:spPr/>
        <p:txBody>
          <a:bodyPr/>
          <a:lstStyle/>
          <a:p>
            <a:fld id="{48F63A3B-78C7-47BE-AE5E-E10140E04643}" type="slidenum">
              <a:rPr lang="en-US" smtClean="0"/>
              <a:t>1</a:t>
            </a:fld>
            <a:endParaRPr lang="en-US" dirty="0"/>
          </a:p>
        </p:txBody>
      </p:sp>
    </p:spTree>
    <p:custDataLst>
      <p:tags r:id="rId1"/>
    </p:custDataLst>
    <p:extLst>
      <p:ext uri="{BB962C8B-B14F-4D97-AF65-F5344CB8AC3E}">
        <p14:creationId xmlns:p14="http://schemas.microsoft.com/office/powerpoint/2010/main" val="106624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Control in Canada</a:t>
            </a:r>
          </a:p>
        </p:txBody>
      </p:sp>
      <p:pic>
        <p:nvPicPr>
          <p:cNvPr id="5" name="Content Placeholder 4" descr="Screen Shot 2022-01-11 at 2.16.31 PM.png"/>
          <p:cNvPicPr>
            <a:picLocks noGrp="1" noChangeAspect="1"/>
          </p:cNvPicPr>
          <p:nvPr>
            <p:ph idx="1"/>
          </p:nvPr>
        </p:nvPicPr>
        <p:blipFill>
          <a:blip r:embed="rId2">
            <a:extLst>
              <a:ext uri="{28A0092B-C50C-407E-A947-70E740481C1C}">
                <a14:useLocalDpi xmlns:a14="http://schemas.microsoft.com/office/drawing/2010/main" val="0"/>
              </a:ext>
            </a:extLst>
          </a:blip>
          <a:srcRect l="-22006" r="-22006"/>
          <a:stretch>
            <a:fillRect/>
          </a:stretch>
        </p:blipFill>
        <p:spPr>
          <a:xfrm>
            <a:off x="838200" y="2154263"/>
            <a:ext cx="10515600" cy="4351338"/>
          </a:xfrm>
        </p:spPr>
      </p:pic>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TextBox 5"/>
          <p:cNvSpPr txBox="1"/>
          <p:nvPr/>
        </p:nvSpPr>
        <p:spPr>
          <a:xfrm>
            <a:off x="3702757" y="6420936"/>
            <a:ext cx="8398935" cy="369332"/>
          </a:xfrm>
          <a:prstGeom prst="rect">
            <a:avLst/>
          </a:prstGeom>
          <a:noFill/>
        </p:spPr>
        <p:txBody>
          <a:bodyPr wrap="square" rtlCol="0">
            <a:spAutoFit/>
          </a:bodyPr>
          <a:lstStyle/>
          <a:p>
            <a:pPr algn="r"/>
            <a:r>
              <a:rPr lang="en-US" dirty="0"/>
              <a:t>Can J </a:t>
            </a:r>
            <a:r>
              <a:rPr lang="en-US" dirty="0" err="1"/>
              <a:t>Cardiol</a:t>
            </a:r>
            <a:r>
              <a:rPr lang="en-US" dirty="0"/>
              <a:t> 2020;36:732-9</a:t>
            </a:r>
          </a:p>
        </p:txBody>
      </p:sp>
      <p:sp>
        <p:nvSpPr>
          <p:cNvPr id="7" name="Rectangle 6"/>
          <p:cNvSpPr/>
          <p:nvPr/>
        </p:nvSpPr>
        <p:spPr>
          <a:xfrm>
            <a:off x="838199" y="1565404"/>
            <a:ext cx="5681134" cy="523220"/>
          </a:xfrm>
          <a:prstGeom prst="rect">
            <a:avLst/>
          </a:prstGeom>
        </p:spPr>
        <p:txBody>
          <a:bodyPr wrap="square">
            <a:spAutoFit/>
          </a:bodyPr>
          <a:lstStyle/>
          <a:p>
            <a:r>
              <a:rPr lang="en-US" sz="2800" dirty="0">
                <a:sym typeface="Wingdings"/>
              </a:rPr>
              <a:t>Overall: 69% (2007)  58% (2017)</a:t>
            </a:r>
          </a:p>
        </p:txBody>
      </p:sp>
      <p:sp>
        <p:nvSpPr>
          <p:cNvPr id="8" name="TextBox 7"/>
          <p:cNvSpPr txBox="1"/>
          <p:nvPr/>
        </p:nvSpPr>
        <p:spPr>
          <a:xfrm>
            <a:off x="9093198" y="3725335"/>
            <a:ext cx="728134" cy="400110"/>
          </a:xfrm>
          <a:prstGeom prst="rect">
            <a:avLst/>
          </a:prstGeom>
          <a:noFill/>
        </p:spPr>
        <p:txBody>
          <a:bodyPr wrap="square" rtlCol="0">
            <a:spAutoFit/>
          </a:bodyPr>
          <a:lstStyle/>
          <a:p>
            <a:r>
              <a:rPr lang="en-US" sz="2000" dirty="0"/>
              <a:t>67%</a:t>
            </a:r>
          </a:p>
        </p:txBody>
      </p:sp>
      <p:sp>
        <p:nvSpPr>
          <p:cNvPr id="9" name="TextBox 8"/>
          <p:cNvSpPr txBox="1"/>
          <p:nvPr/>
        </p:nvSpPr>
        <p:spPr>
          <a:xfrm>
            <a:off x="9110131" y="4371948"/>
            <a:ext cx="728134" cy="400110"/>
          </a:xfrm>
          <a:prstGeom prst="rect">
            <a:avLst/>
          </a:prstGeom>
          <a:noFill/>
        </p:spPr>
        <p:txBody>
          <a:bodyPr wrap="square" rtlCol="0">
            <a:spAutoFit/>
          </a:bodyPr>
          <a:lstStyle/>
          <a:p>
            <a:r>
              <a:rPr lang="en-US" sz="2000" dirty="0"/>
              <a:t>58%</a:t>
            </a:r>
          </a:p>
        </p:txBody>
      </p:sp>
      <p:sp>
        <p:nvSpPr>
          <p:cNvPr id="10" name="TextBox 9"/>
          <p:cNvSpPr txBox="1"/>
          <p:nvPr/>
        </p:nvSpPr>
        <p:spPr>
          <a:xfrm>
            <a:off x="9110134" y="5032352"/>
            <a:ext cx="728134" cy="400110"/>
          </a:xfrm>
          <a:prstGeom prst="rect">
            <a:avLst/>
          </a:prstGeom>
          <a:noFill/>
        </p:spPr>
        <p:txBody>
          <a:bodyPr wrap="square" rtlCol="0">
            <a:spAutoFit/>
          </a:bodyPr>
          <a:lstStyle/>
          <a:p>
            <a:r>
              <a:rPr lang="en-US" sz="2000" dirty="0"/>
              <a:t>49%</a:t>
            </a:r>
          </a:p>
        </p:txBody>
      </p:sp>
    </p:spTree>
    <p:extLst>
      <p:ext uri="{BB962C8B-B14F-4D97-AF65-F5344CB8AC3E}">
        <p14:creationId xmlns:p14="http://schemas.microsoft.com/office/powerpoint/2010/main" val="20474104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Example</a:t>
            </a:r>
          </a:p>
        </p:txBody>
      </p:sp>
      <p:sp>
        <p:nvSpPr>
          <p:cNvPr id="2" name="Content Placeholder 1"/>
          <p:cNvSpPr>
            <a:spLocks noGrp="1"/>
          </p:cNvSpPr>
          <p:nvPr>
            <p:ph idx="1"/>
          </p:nvPr>
        </p:nvSpPr>
        <p:spPr/>
        <p:txBody>
          <a:bodyPr>
            <a:normAutofit/>
          </a:bodyPr>
          <a:lstStyle/>
          <a:p>
            <a:r>
              <a:rPr lang="en-US" sz="3200" dirty="0"/>
              <a:t>Now taking:</a:t>
            </a:r>
          </a:p>
          <a:p>
            <a:pPr lvl="1"/>
            <a:r>
              <a:rPr lang="en-US" sz="3200" dirty="0"/>
              <a:t>Perindopril 4 mg PO daily</a:t>
            </a:r>
          </a:p>
          <a:p>
            <a:pPr lvl="1"/>
            <a:r>
              <a:rPr lang="en-US" sz="3200" dirty="0"/>
              <a:t>Bisoprolol 5 mg PO daily</a:t>
            </a:r>
          </a:p>
          <a:p>
            <a:pPr lvl="1"/>
            <a:r>
              <a:rPr lang="en-US" sz="3200" dirty="0"/>
              <a:t>ASA 81 mg PO daily</a:t>
            </a:r>
          </a:p>
          <a:p>
            <a:pPr lvl="1"/>
            <a:r>
              <a:rPr lang="en-US" sz="3200" dirty="0"/>
              <a:t>Atorvastatin 80 mg PO daily</a:t>
            </a:r>
          </a:p>
          <a:p>
            <a:r>
              <a:rPr lang="en-US" sz="3200" dirty="0"/>
              <a:t>Mean OBPM: 135/78 mmHg</a:t>
            </a:r>
          </a:p>
          <a:p>
            <a:r>
              <a:rPr lang="en-US" sz="3200" dirty="0"/>
              <a:t>What would you recommend?</a:t>
            </a:r>
          </a:p>
        </p:txBody>
      </p:sp>
      <p:sp>
        <p:nvSpPr>
          <p:cNvPr id="4" name="Slide Number Placeholder 3"/>
          <p:cNvSpPr>
            <a:spLocks noGrp="1"/>
          </p:cNvSpPr>
          <p:nvPr>
            <p:ph type="sldNum" sz="quarter" idx="12"/>
          </p:nvPr>
        </p:nvSpPr>
        <p:spPr/>
        <p:txBody>
          <a:bodyPr/>
          <a:lstStyle/>
          <a:p>
            <a:fld id="{48F63A3B-78C7-47BE-AE5E-E10140E04643}" type="slidenum">
              <a:rPr lang="en-US" smtClean="0"/>
              <a:t>100</a:t>
            </a:fld>
            <a:endParaRPr lang="en-US" dirty="0"/>
          </a:p>
        </p:txBody>
      </p:sp>
    </p:spTree>
    <p:extLst>
      <p:ext uri="{BB962C8B-B14F-4D97-AF65-F5344CB8AC3E}">
        <p14:creationId xmlns:p14="http://schemas.microsoft.com/office/powerpoint/2010/main" val="694414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6 mon later:</a:t>
            </a:r>
          </a:p>
          <a:p>
            <a:pPr lvl="1"/>
            <a:r>
              <a:rPr lang="en-US" sz="3200" dirty="0"/>
              <a:t>Perindopril 8 mg PO daily</a:t>
            </a:r>
          </a:p>
          <a:p>
            <a:pPr lvl="1"/>
            <a:r>
              <a:rPr lang="en-US" sz="3200" dirty="0"/>
              <a:t>Bisoprolol 10 mg PO daily</a:t>
            </a:r>
          </a:p>
          <a:p>
            <a:pPr lvl="1"/>
            <a:r>
              <a:rPr lang="en-US" sz="3200" dirty="0"/>
              <a:t>Amlodipine 10 mg PO daily</a:t>
            </a:r>
          </a:p>
          <a:p>
            <a:pPr lvl="1"/>
            <a:r>
              <a:rPr lang="en-US" sz="3200" dirty="0"/>
              <a:t>ASA 81 mg PO daily</a:t>
            </a:r>
          </a:p>
          <a:p>
            <a:pPr lvl="1"/>
            <a:r>
              <a:rPr lang="en-US" sz="3200" dirty="0"/>
              <a:t>Atorvastatin 80 mg PO daily</a:t>
            </a:r>
          </a:p>
          <a:p>
            <a:r>
              <a:rPr lang="en-US" sz="3200" dirty="0"/>
              <a:t>Mean OBPM: 123/77 mmHg</a:t>
            </a:r>
          </a:p>
          <a:p>
            <a:r>
              <a:rPr lang="en-US" sz="3200" dirty="0"/>
              <a:t>What would you recommend?</a:t>
            </a:r>
          </a:p>
        </p:txBody>
      </p:sp>
      <p:sp>
        <p:nvSpPr>
          <p:cNvPr id="3" name="Title 2"/>
          <p:cNvSpPr>
            <a:spLocks noGrp="1"/>
          </p:cNvSpPr>
          <p:nvPr>
            <p:ph type="title"/>
          </p:nvPr>
        </p:nvSpPr>
        <p:spPr/>
        <p:txBody>
          <a:bodyPr/>
          <a:lstStyle/>
          <a:p>
            <a:r>
              <a:rPr lang="en-US" dirty="0"/>
              <a:t>Case Example</a:t>
            </a:r>
          </a:p>
        </p:txBody>
      </p:sp>
      <p:sp>
        <p:nvSpPr>
          <p:cNvPr id="4" name="Slide Number Placeholder 3"/>
          <p:cNvSpPr>
            <a:spLocks noGrp="1"/>
          </p:cNvSpPr>
          <p:nvPr>
            <p:ph type="sldNum" sz="quarter" idx="12"/>
          </p:nvPr>
        </p:nvSpPr>
        <p:spPr/>
        <p:txBody>
          <a:bodyPr/>
          <a:lstStyle/>
          <a:p>
            <a:fld id="{48F63A3B-78C7-47BE-AE5E-E10140E04643}" type="slidenum">
              <a:rPr lang="en-US" smtClean="0"/>
              <a:t>101</a:t>
            </a:fld>
            <a:endParaRPr lang="en-US" dirty="0"/>
          </a:p>
        </p:txBody>
      </p:sp>
    </p:spTree>
    <p:extLst>
      <p:ext uri="{BB962C8B-B14F-4D97-AF65-F5344CB8AC3E}">
        <p14:creationId xmlns:p14="http://schemas.microsoft.com/office/powerpoint/2010/main" val="889124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Points</a:t>
            </a:r>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a:t>Choice of first-line pharmacotherapy is based on individual patient factors.</a:t>
            </a:r>
          </a:p>
          <a:p>
            <a:pPr marL="514350" indent="-514350">
              <a:buFont typeface="+mj-lt"/>
              <a:buAutoNum type="arabicPeriod"/>
            </a:pPr>
            <a:r>
              <a:rPr lang="en-US" sz="3200" dirty="0"/>
              <a:t>Treat to BP target.</a:t>
            </a:r>
          </a:p>
          <a:p>
            <a:pPr marL="514350" indent="-514350">
              <a:buFont typeface="+mj-lt"/>
              <a:buAutoNum type="arabicPeriod"/>
            </a:pPr>
            <a:r>
              <a:rPr lang="en-US" sz="3200" dirty="0"/>
              <a:t>Low doses of multiple drugs often more effective than high doses of fewer drugs.</a:t>
            </a:r>
          </a:p>
          <a:p>
            <a:pPr marL="514350" indent="-514350">
              <a:buFont typeface="+mj-lt"/>
              <a:buAutoNum type="arabicPeriod"/>
            </a:pPr>
            <a:r>
              <a:rPr lang="en-US" sz="3200" dirty="0"/>
              <a:t>Consider complex comorbidities.</a:t>
            </a:r>
          </a:p>
          <a:p>
            <a:pPr marL="514350" indent="-514350">
              <a:buFont typeface="+mj-lt"/>
              <a:buAutoNum type="arabicPeriod"/>
            </a:pPr>
            <a:r>
              <a:rPr lang="en-US" sz="3200" dirty="0"/>
              <a:t>Evaluate non-adherence and consider spironolactone for resistant HTN.</a:t>
            </a:r>
          </a:p>
        </p:txBody>
      </p:sp>
      <p:sp>
        <p:nvSpPr>
          <p:cNvPr id="4" name="Slide Number Placeholder 3"/>
          <p:cNvSpPr>
            <a:spLocks noGrp="1"/>
          </p:cNvSpPr>
          <p:nvPr>
            <p:ph type="sldNum" sz="quarter" idx="12"/>
          </p:nvPr>
        </p:nvSpPr>
        <p:spPr/>
        <p:txBody>
          <a:bodyPr/>
          <a:lstStyle/>
          <a:p>
            <a:fld id="{48F63A3B-78C7-47BE-AE5E-E10140E04643}" type="slidenum">
              <a:rPr lang="en-US" smtClean="0"/>
              <a:t>102</a:t>
            </a:fld>
            <a:endParaRPr lang="en-US" dirty="0"/>
          </a:p>
        </p:txBody>
      </p:sp>
    </p:spTree>
    <p:extLst>
      <p:ext uri="{BB962C8B-B14F-4D97-AF65-F5344CB8AC3E}">
        <p14:creationId xmlns:p14="http://schemas.microsoft.com/office/powerpoint/2010/main" val="26475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Clinical Trials</a:t>
            </a:r>
          </a:p>
        </p:txBody>
      </p:sp>
      <p:sp>
        <p:nvSpPr>
          <p:cNvPr id="4" name="Slide Number Placeholder 3"/>
          <p:cNvSpPr>
            <a:spLocks noGrp="1"/>
          </p:cNvSpPr>
          <p:nvPr>
            <p:ph type="sldNum" sz="quarter" idx="12"/>
          </p:nvPr>
        </p:nvSpPr>
        <p:spPr/>
        <p:txBody>
          <a:bodyPr/>
          <a:lstStyle/>
          <a:p>
            <a:fld id="{48F63A3B-78C7-47BE-AE5E-E10140E04643}" type="slidenum">
              <a:rPr lang="en-US" smtClean="0"/>
              <a:t>103</a:t>
            </a:fld>
            <a:endParaRPr lang="en-US" dirty="0"/>
          </a:p>
        </p:txBody>
      </p:sp>
    </p:spTree>
    <p:extLst>
      <p:ext uri="{BB962C8B-B14F-4D97-AF65-F5344CB8AC3E}">
        <p14:creationId xmlns:p14="http://schemas.microsoft.com/office/powerpoint/2010/main" val="3438173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HOT</a:t>
            </a:r>
          </a:p>
        </p:txBody>
      </p:sp>
      <p:sp>
        <p:nvSpPr>
          <p:cNvPr id="2" name="Content Placeholder 1"/>
          <p:cNvSpPr>
            <a:spLocks noGrp="1"/>
          </p:cNvSpPr>
          <p:nvPr>
            <p:ph idx="1"/>
          </p:nvPr>
        </p:nvSpPr>
        <p:spPr/>
        <p:txBody>
          <a:bodyPr>
            <a:normAutofit/>
          </a:bodyPr>
          <a:lstStyle/>
          <a:p>
            <a:r>
              <a:rPr lang="en-US" sz="3200" dirty="0"/>
              <a:t>N=18,790</a:t>
            </a:r>
          </a:p>
          <a:p>
            <a:r>
              <a:rPr lang="en-US" sz="3200" dirty="0"/>
              <a:t>Age 50-80 yr with HTN (DBP 100-115 mmHg)</a:t>
            </a:r>
          </a:p>
          <a:p>
            <a:r>
              <a:rPr lang="en-US" sz="3200" dirty="0"/>
              <a:t>DBP ≤90 mmHg vs ≤85 mmHg vs ≤80 mmHg x 3.8 yr</a:t>
            </a:r>
          </a:p>
          <a:p>
            <a:r>
              <a:rPr lang="en-US" sz="3200" dirty="0"/>
              <a:t> Outcomes:</a:t>
            </a:r>
          </a:p>
          <a:p>
            <a:pPr lvl="1"/>
            <a:r>
              <a:rPr lang="en-US" sz="3200" dirty="0"/>
              <a:t>Lowest risk of CV events: 139/83 mmHg</a:t>
            </a:r>
          </a:p>
          <a:p>
            <a:pPr lvl="1"/>
            <a:r>
              <a:rPr lang="en-US" sz="3200" dirty="0"/>
              <a:t>Lowest risk of CV mortality: 139/87 mmHg</a:t>
            </a:r>
          </a:p>
          <a:p>
            <a:pPr lvl="1"/>
            <a:r>
              <a:rPr lang="en-US" sz="3200" dirty="0"/>
              <a:t>DM: </a:t>
            </a:r>
            <a:r>
              <a:rPr lang="en-US" sz="3200" dirty="0">
                <a:latin typeface="Wingdings"/>
                <a:ea typeface="Wingdings"/>
                <a:cs typeface="Wingdings"/>
                <a:sym typeface="Wingdings"/>
              </a:rPr>
              <a:t></a:t>
            </a:r>
            <a:r>
              <a:rPr lang="en-US" sz="3200" dirty="0">
                <a:sym typeface="Wingdings"/>
              </a:rPr>
              <a:t> CV events with DBP </a:t>
            </a:r>
            <a:r>
              <a:rPr lang="en-US" sz="3200" dirty="0"/>
              <a:t>≤80 vs ≤90 mmHg  </a:t>
            </a:r>
          </a:p>
        </p:txBody>
      </p:sp>
      <p:sp>
        <p:nvSpPr>
          <p:cNvPr id="5" name="Slide Number Placeholder 4"/>
          <p:cNvSpPr>
            <a:spLocks noGrp="1"/>
          </p:cNvSpPr>
          <p:nvPr>
            <p:ph type="sldNum" sz="quarter" idx="12"/>
          </p:nvPr>
        </p:nvSpPr>
        <p:spPr/>
        <p:txBody>
          <a:bodyPr/>
          <a:lstStyle/>
          <a:p>
            <a:fld id="{48F63A3B-78C7-47BE-AE5E-E10140E04643}" type="slidenum">
              <a:rPr lang="en-US" smtClean="0"/>
              <a:t>104</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Lancet 1998;351:1755-62</a:t>
            </a:r>
          </a:p>
        </p:txBody>
      </p:sp>
    </p:spTree>
    <p:extLst>
      <p:ext uri="{BB962C8B-B14F-4D97-AF65-F5344CB8AC3E}">
        <p14:creationId xmlns:p14="http://schemas.microsoft.com/office/powerpoint/2010/main" val="7265893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HOPE</a:t>
            </a:r>
          </a:p>
        </p:txBody>
      </p:sp>
      <p:sp>
        <p:nvSpPr>
          <p:cNvPr id="2" name="Content Placeholder 1"/>
          <p:cNvSpPr>
            <a:spLocks noGrp="1"/>
          </p:cNvSpPr>
          <p:nvPr>
            <p:ph idx="1"/>
          </p:nvPr>
        </p:nvSpPr>
        <p:spPr/>
        <p:txBody>
          <a:bodyPr>
            <a:normAutofit/>
          </a:bodyPr>
          <a:lstStyle/>
          <a:p>
            <a:r>
              <a:rPr lang="en-US" sz="3200" dirty="0"/>
              <a:t>N=9297</a:t>
            </a:r>
          </a:p>
          <a:p>
            <a:r>
              <a:rPr lang="en-US" sz="3200" dirty="0"/>
              <a:t>Age ≥55 with CVD or DM + ≥1 CV risk factor</a:t>
            </a:r>
          </a:p>
          <a:p>
            <a:r>
              <a:rPr lang="en-US" sz="3200" dirty="0"/>
              <a:t>Ramipril 10 mg PO daily vs placebo x 5 yr</a:t>
            </a:r>
          </a:p>
          <a:p>
            <a:r>
              <a:rPr lang="en-US" sz="3200" dirty="0"/>
              <a:t>Outcomes:</a:t>
            </a:r>
          </a:p>
          <a:p>
            <a:pPr lvl="1"/>
            <a:r>
              <a:rPr lang="en-US" sz="3200" dirty="0">
                <a:latin typeface="Calibri"/>
                <a:ea typeface="Wingdings"/>
                <a:cs typeface="Calibri"/>
                <a:sym typeface="Wingdings"/>
              </a:rPr>
              <a:t>Ramipril </a:t>
            </a:r>
            <a:r>
              <a:rPr lang="en-US" sz="3200" dirty="0">
                <a:latin typeface="Wingdings"/>
                <a:ea typeface="Wingdings"/>
                <a:cs typeface="Wingdings"/>
                <a:sym typeface="Wingdings"/>
              </a:rPr>
              <a:t></a:t>
            </a:r>
            <a:r>
              <a:rPr lang="en-US" sz="3200" dirty="0">
                <a:sym typeface="Wingdings"/>
              </a:rPr>
              <a:t> 1° composite CV endpoint, CV death, MI, stroke, and all-cause death</a:t>
            </a:r>
            <a:endParaRPr lang="en-US"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105</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N Engl J Med 2000;342:145-53</a:t>
            </a:r>
          </a:p>
        </p:txBody>
      </p:sp>
    </p:spTree>
    <p:extLst>
      <p:ext uri="{BB962C8B-B14F-4D97-AF65-F5344CB8AC3E}">
        <p14:creationId xmlns:p14="http://schemas.microsoft.com/office/powerpoint/2010/main" val="9350262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ALLHAT</a:t>
            </a:r>
          </a:p>
        </p:txBody>
      </p:sp>
      <p:sp>
        <p:nvSpPr>
          <p:cNvPr id="2" name="Content Placeholder 1"/>
          <p:cNvSpPr>
            <a:spLocks noGrp="1"/>
          </p:cNvSpPr>
          <p:nvPr>
            <p:ph idx="1"/>
          </p:nvPr>
        </p:nvSpPr>
        <p:spPr>
          <a:xfrm>
            <a:off x="838200" y="1825625"/>
            <a:ext cx="10725088" cy="4351338"/>
          </a:xfrm>
        </p:spPr>
        <p:txBody>
          <a:bodyPr>
            <a:noAutofit/>
          </a:bodyPr>
          <a:lstStyle/>
          <a:p>
            <a:r>
              <a:rPr lang="en-US" sz="3200" dirty="0"/>
              <a:t>N=42,418</a:t>
            </a:r>
          </a:p>
          <a:p>
            <a:r>
              <a:rPr lang="en-US" sz="3200" dirty="0"/>
              <a:t>Age ≥55 yr with HTN and ≥1 CV risk factor</a:t>
            </a:r>
          </a:p>
          <a:p>
            <a:r>
              <a:rPr lang="en-US" sz="3200" dirty="0"/>
              <a:t>Amlodipine vs lisinopril vs doxazosin vs chlorthalidone x 4.9 yr</a:t>
            </a:r>
          </a:p>
          <a:p>
            <a:r>
              <a:rPr lang="en-US" sz="3200" dirty="0"/>
              <a:t>Outcomes:</a:t>
            </a:r>
          </a:p>
          <a:p>
            <a:pPr lvl="1"/>
            <a:r>
              <a:rPr lang="en-US" sz="2800" dirty="0"/>
              <a:t>CV events or all-cause death NSS</a:t>
            </a:r>
          </a:p>
          <a:p>
            <a:pPr lvl="1"/>
            <a:r>
              <a:rPr lang="en-US" sz="2800" dirty="0"/>
              <a:t>Doxazosin arm d/c early due to </a:t>
            </a:r>
            <a:r>
              <a:rPr lang="en-US" sz="2800" dirty="0">
                <a:latin typeface="Wingdings"/>
                <a:ea typeface="Wingdings"/>
                <a:cs typeface="Wingdings"/>
                <a:sym typeface="Wingdings"/>
              </a:rPr>
              <a:t></a:t>
            </a:r>
            <a:r>
              <a:rPr lang="en-US" sz="2800" dirty="0">
                <a:sym typeface="Wingdings"/>
              </a:rPr>
              <a:t> CVD and HF vs chlorthalidone</a:t>
            </a:r>
            <a:endParaRPr lang="en-US" sz="2800" dirty="0"/>
          </a:p>
          <a:p>
            <a:pPr lvl="1"/>
            <a:r>
              <a:rPr lang="en-US" sz="2800" dirty="0"/>
              <a:t>Chlorthalidone had </a:t>
            </a:r>
            <a:r>
              <a:rPr lang="en-US" sz="2800" dirty="0">
                <a:latin typeface="Wingdings"/>
                <a:ea typeface="Wingdings"/>
                <a:cs typeface="Wingdings"/>
                <a:sym typeface="Wingdings"/>
              </a:rPr>
              <a:t></a:t>
            </a:r>
            <a:r>
              <a:rPr lang="en-US" sz="2800" dirty="0"/>
              <a:t> rate of HF vs amlodipine and </a:t>
            </a:r>
            <a:r>
              <a:rPr lang="en-US" sz="2800" dirty="0">
                <a:latin typeface="Wingdings"/>
                <a:ea typeface="Wingdings"/>
                <a:cs typeface="Wingdings"/>
                <a:sym typeface="Wingdings"/>
              </a:rPr>
              <a:t></a:t>
            </a:r>
            <a:r>
              <a:rPr lang="en-US" sz="2800" dirty="0"/>
              <a:t> rate of stroke and HF vs lisinopril</a:t>
            </a:r>
          </a:p>
        </p:txBody>
      </p:sp>
      <p:sp>
        <p:nvSpPr>
          <p:cNvPr id="5" name="Slide Number Placeholder 4"/>
          <p:cNvSpPr>
            <a:spLocks noGrp="1"/>
          </p:cNvSpPr>
          <p:nvPr>
            <p:ph type="sldNum" sz="quarter" idx="12"/>
          </p:nvPr>
        </p:nvSpPr>
        <p:spPr/>
        <p:txBody>
          <a:bodyPr/>
          <a:lstStyle/>
          <a:p>
            <a:fld id="{48F63A3B-78C7-47BE-AE5E-E10140E04643}" type="slidenum">
              <a:rPr lang="en-US" smtClean="0"/>
              <a:t>106</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JAMA 2002;288:2981-97</a:t>
            </a:r>
          </a:p>
        </p:txBody>
      </p:sp>
    </p:spTree>
    <p:extLst>
      <p:ext uri="{BB962C8B-B14F-4D97-AF65-F5344CB8AC3E}">
        <p14:creationId xmlns:p14="http://schemas.microsoft.com/office/powerpoint/2010/main" val="29710216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ONTARGET</a:t>
            </a:r>
          </a:p>
        </p:txBody>
      </p:sp>
      <p:sp>
        <p:nvSpPr>
          <p:cNvPr id="2" name="Content Placeholder 1"/>
          <p:cNvSpPr>
            <a:spLocks noGrp="1"/>
          </p:cNvSpPr>
          <p:nvPr>
            <p:ph idx="1"/>
          </p:nvPr>
        </p:nvSpPr>
        <p:spPr>
          <a:xfrm>
            <a:off x="838200" y="1825624"/>
            <a:ext cx="10515600" cy="4595311"/>
          </a:xfrm>
        </p:spPr>
        <p:txBody>
          <a:bodyPr>
            <a:noAutofit/>
          </a:bodyPr>
          <a:lstStyle/>
          <a:p>
            <a:r>
              <a:rPr lang="en-US" sz="3200" dirty="0"/>
              <a:t>N=25,620</a:t>
            </a:r>
          </a:p>
          <a:p>
            <a:r>
              <a:rPr lang="en-US" sz="3200" dirty="0"/>
              <a:t>CVD or DM and end-organ damage</a:t>
            </a:r>
          </a:p>
          <a:p>
            <a:r>
              <a:rPr lang="en-US" sz="3200" dirty="0"/>
              <a:t>Telmisartan vs ramipril vs both x 4.7 yr</a:t>
            </a:r>
          </a:p>
          <a:p>
            <a:r>
              <a:rPr lang="en-US" sz="3200" dirty="0"/>
              <a:t>Outcomes:</a:t>
            </a:r>
          </a:p>
          <a:p>
            <a:pPr lvl="1"/>
            <a:r>
              <a:rPr lang="en-US" sz="3200" dirty="0"/>
              <a:t>Telmisartan non-inferior to ramipril for 1° CV composite endpoint</a:t>
            </a:r>
          </a:p>
          <a:p>
            <a:pPr lvl="1"/>
            <a:r>
              <a:rPr lang="en-US" sz="3200" dirty="0"/>
              <a:t>CV composite endpoint NSS between combination and ramipril, but </a:t>
            </a:r>
            <a:r>
              <a:rPr lang="en-US" sz="3200" dirty="0">
                <a:latin typeface="Wingdings"/>
                <a:ea typeface="Wingdings"/>
                <a:cs typeface="Wingdings"/>
                <a:sym typeface="Wingdings"/>
              </a:rPr>
              <a:t></a:t>
            </a:r>
            <a:r>
              <a:rPr lang="en-US" sz="3200" dirty="0">
                <a:sym typeface="Wingdings"/>
              </a:rPr>
              <a:t> hypotension, syncope, and renal dysfunction</a:t>
            </a:r>
            <a:endParaRPr lang="en-US"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107</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N Engl J Med 2008;358:1547-59</a:t>
            </a:r>
          </a:p>
        </p:txBody>
      </p:sp>
    </p:spTree>
    <p:extLst>
      <p:ext uri="{BB962C8B-B14F-4D97-AF65-F5344CB8AC3E}">
        <p14:creationId xmlns:p14="http://schemas.microsoft.com/office/powerpoint/2010/main" val="1294146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HYVET</a:t>
            </a:r>
          </a:p>
        </p:txBody>
      </p:sp>
      <p:sp>
        <p:nvSpPr>
          <p:cNvPr id="2" name="Content Placeholder 1"/>
          <p:cNvSpPr>
            <a:spLocks noGrp="1"/>
          </p:cNvSpPr>
          <p:nvPr>
            <p:ph idx="1"/>
          </p:nvPr>
        </p:nvSpPr>
        <p:spPr/>
        <p:txBody>
          <a:bodyPr>
            <a:normAutofit/>
          </a:bodyPr>
          <a:lstStyle/>
          <a:p>
            <a:r>
              <a:rPr lang="en-US" sz="3200" dirty="0"/>
              <a:t>N=3845</a:t>
            </a:r>
          </a:p>
          <a:p>
            <a:r>
              <a:rPr lang="en-US" sz="3200" dirty="0"/>
              <a:t>Age ≥80 with HTN (SBP ≥160 mmHg)</a:t>
            </a:r>
          </a:p>
          <a:p>
            <a:r>
              <a:rPr lang="en-US" sz="3200" dirty="0"/>
              <a:t>Indapamide ± perindopril to achieve BP &lt;150/80 mmHg vs placebo x 1.8 yr (d/c early)</a:t>
            </a:r>
          </a:p>
          <a:p>
            <a:r>
              <a:rPr lang="en-US" sz="3200" dirty="0"/>
              <a:t>Outcomes:</a:t>
            </a:r>
          </a:p>
          <a:p>
            <a:pPr lvl="1"/>
            <a:r>
              <a:rPr lang="en-US" sz="3200" dirty="0"/>
              <a:t>Nonfatal/fatal stroke NSS</a:t>
            </a:r>
          </a:p>
          <a:p>
            <a:pPr lvl="1"/>
            <a:r>
              <a:rPr lang="en-US" sz="3200" dirty="0">
                <a:latin typeface="Wingdings"/>
                <a:ea typeface="Wingdings"/>
                <a:cs typeface="Wingdings"/>
                <a:sym typeface="Wingdings"/>
              </a:rPr>
              <a:t></a:t>
            </a:r>
            <a:r>
              <a:rPr lang="en-US" sz="3200" dirty="0">
                <a:sym typeface="Wingdings"/>
              </a:rPr>
              <a:t> risk of all-cause death, death from stroke, HF, and any CV event with treatment</a:t>
            </a:r>
          </a:p>
        </p:txBody>
      </p:sp>
      <p:sp>
        <p:nvSpPr>
          <p:cNvPr id="5" name="Slide Number Placeholder 4"/>
          <p:cNvSpPr>
            <a:spLocks noGrp="1"/>
          </p:cNvSpPr>
          <p:nvPr>
            <p:ph type="sldNum" sz="quarter" idx="12"/>
          </p:nvPr>
        </p:nvSpPr>
        <p:spPr/>
        <p:txBody>
          <a:bodyPr/>
          <a:lstStyle/>
          <a:p>
            <a:fld id="{48F63A3B-78C7-47BE-AE5E-E10140E04643}" type="slidenum">
              <a:rPr lang="en-US" smtClean="0"/>
              <a:t>108</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N Engl J Med 2008;358:1887-98</a:t>
            </a:r>
          </a:p>
        </p:txBody>
      </p:sp>
    </p:spTree>
    <p:extLst>
      <p:ext uri="{BB962C8B-B14F-4D97-AF65-F5344CB8AC3E}">
        <p14:creationId xmlns:p14="http://schemas.microsoft.com/office/powerpoint/2010/main" val="24996921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ACCOMPLISH</a:t>
            </a:r>
          </a:p>
        </p:txBody>
      </p:sp>
      <p:sp>
        <p:nvSpPr>
          <p:cNvPr id="2" name="Content Placeholder 1"/>
          <p:cNvSpPr>
            <a:spLocks noGrp="1"/>
          </p:cNvSpPr>
          <p:nvPr>
            <p:ph idx="1"/>
          </p:nvPr>
        </p:nvSpPr>
        <p:spPr/>
        <p:txBody>
          <a:bodyPr>
            <a:normAutofit/>
          </a:bodyPr>
          <a:lstStyle/>
          <a:p>
            <a:r>
              <a:rPr lang="en-US" sz="3200" dirty="0"/>
              <a:t>N=11,506</a:t>
            </a:r>
          </a:p>
          <a:p>
            <a:r>
              <a:rPr lang="en-US" sz="3200" dirty="0"/>
              <a:t>Age &gt;55 yr with HTN (SBP ≥160 mmHg) and high CV risk</a:t>
            </a:r>
          </a:p>
          <a:p>
            <a:r>
              <a:rPr lang="en-US" sz="3200" dirty="0"/>
              <a:t>Benazepril + hydrochlorothiazide vs benazepril + amlodipine x 3 yr (d/c early)</a:t>
            </a:r>
          </a:p>
          <a:p>
            <a:r>
              <a:rPr lang="en-US" sz="3200" dirty="0"/>
              <a:t>Outcomes:</a:t>
            </a:r>
          </a:p>
          <a:p>
            <a:pPr lvl="1"/>
            <a:r>
              <a:rPr lang="en-US" sz="3200" dirty="0">
                <a:sym typeface="Wingdings"/>
              </a:rPr>
              <a:t>Composite of CV death and CV events </a:t>
            </a:r>
            <a:r>
              <a:rPr lang="en-US" sz="3200" dirty="0">
                <a:latin typeface="Wingdings"/>
                <a:ea typeface="Wingdings"/>
                <a:cs typeface="Wingdings"/>
                <a:sym typeface="Wingdings"/>
              </a:rPr>
              <a:t></a:t>
            </a:r>
            <a:r>
              <a:rPr lang="en-US" sz="3200" dirty="0">
                <a:sym typeface="Wingdings"/>
              </a:rPr>
              <a:t> with benazepril/amlodipine</a:t>
            </a:r>
          </a:p>
          <a:p>
            <a:pPr lvl="1"/>
            <a:r>
              <a:rPr lang="en-US" sz="3200" dirty="0">
                <a:sym typeface="Wingdings"/>
              </a:rPr>
              <a:t>CV death and all-cause death NSS</a:t>
            </a:r>
            <a:endParaRPr lang="en-US"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109</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N Engl J Med 2008;359:2417-28</a:t>
            </a:r>
          </a:p>
        </p:txBody>
      </p:sp>
    </p:spTree>
    <p:extLst>
      <p:ext uri="{BB962C8B-B14F-4D97-AF65-F5344CB8AC3E}">
        <p14:creationId xmlns:p14="http://schemas.microsoft.com/office/powerpoint/2010/main" val="204312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Prevalence of HTN</a:t>
            </a:r>
          </a:p>
        </p:txBody>
      </p:sp>
      <p:sp>
        <p:nvSpPr>
          <p:cNvPr id="2" name="Content Placeholder 1"/>
          <p:cNvSpPr>
            <a:spLocks noGrp="1"/>
          </p:cNvSpPr>
          <p:nvPr>
            <p:ph idx="1"/>
          </p:nvPr>
        </p:nvSpPr>
        <p:spPr/>
        <p:txBody>
          <a:bodyPr>
            <a:normAutofit/>
          </a:bodyPr>
          <a:lstStyle/>
          <a:p>
            <a:r>
              <a:rPr lang="en-US" sz="3200" dirty="0"/>
              <a:t>Leading global risk factor for death/disability </a:t>
            </a:r>
          </a:p>
          <a:p>
            <a:r>
              <a:rPr lang="en-US" sz="3200" dirty="0"/>
              <a:t>1.28 billion adults aged 30-79 </a:t>
            </a:r>
            <a:r>
              <a:rPr lang="en-US" sz="3200" dirty="0" err="1"/>
              <a:t>yr</a:t>
            </a:r>
            <a:r>
              <a:rPr lang="en-US" sz="3200" dirty="0"/>
              <a:t> have HTN</a:t>
            </a:r>
          </a:p>
          <a:p>
            <a:pPr lvl="1"/>
            <a:r>
              <a:rPr lang="en-US" sz="3200" dirty="0"/>
              <a:t>⅔ live in low- or middle-income countries</a:t>
            </a:r>
          </a:p>
          <a:p>
            <a:r>
              <a:rPr lang="en-US" sz="3200" dirty="0"/>
              <a:t>Estimated 46% of adults with HTN are unaware that they have condition</a:t>
            </a:r>
          </a:p>
          <a:p>
            <a:r>
              <a:rPr lang="en-US" sz="3200" dirty="0"/>
              <a:t>Estimated 21% of adults with HTN have BP controlled</a:t>
            </a:r>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sp>
        <p:nvSpPr>
          <p:cNvPr id="4" name="TextBox 3"/>
          <p:cNvSpPr txBox="1"/>
          <p:nvPr/>
        </p:nvSpPr>
        <p:spPr>
          <a:xfrm>
            <a:off x="5599290" y="6420936"/>
            <a:ext cx="6502401" cy="369332"/>
          </a:xfrm>
          <a:prstGeom prst="rect">
            <a:avLst/>
          </a:prstGeom>
          <a:noFill/>
        </p:spPr>
        <p:txBody>
          <a:bodyPr wrap="square" rtlCol="0">
            <a:spAutoFit/>
          </a:bodyPr>
          <a:lstStyle/>
          <a:p>
            <a:pPr algn="r"/>
            <a:r>
              <a:rPr lang="en-US" dirty="0">
                <a:hlinkClick r:id="rId3"/>
              </a:rPr>
              <a:t>www.who.int/health-topics/hypertension</a:t>
            </a:r>
            <a:endParaRPr lang="en-US" dirty="0"/>
          </a:p>
        </p:txBody>
      </p:sp>
    </p:spTree>
    <p:extLst>
      <p:ext uri="{BB962C8B-B14F-4D97-AF65-F5344CB8AC3E}">
        <p14:creationId xmlns:p14="http://schemas.microsoft.com/office/powerpoint/2010/main" val="33421355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ACCORD-BP</a:t>
            </a:r>
          </a:p>
        </p:txBody>
      </p:sp>
      <p:sp>
        <p:nvSpPr>
          <p:cNvPr id="2" name="Content Placeholder 1"/>
          <p:cNvSpPr>
            <a:spLocks noGrp="1"/>
          </p:cNvSpPr>
          <p:nvPr>
            <p:ph idx="1"/>
          </p:nvPr>
        </p:nvSpPr>
        <p:spPr/>
        <p:txBody>
          <a:bodyPr>
            <a:normAutofit/>
          </a:bodyPr>
          <a:lstStyle/>
          <a:p>
            <a:r>
              <a:rPr lang="en-US" sz="3200" dirty="0"/>
              <a:t>N=4733</a:t>
            </a:r>
          </a:p>
          <a:p>
            <a:r>
              <a:rPr lang="en-US" sz="3200" dirty="0"/>
              <a:t>T2DM and age ≥40 yr with CVD or ≥55 yr with CV risk factors</a:t>
            </a:r>
          </a:p>
          <a:p>
            <a:r>
              <a:rPr lang="en-US" sz="3200" dirty="0"/>
              <a:t>SBP &lt;120 mmHg vs &lt;140 mmHg x 4.7 yr</a:t>
            </a:r>
          </a:p>
          <a:p>
            <a:r>
              <a:rPr lang="en-US" sz="3200" dirty="0"/>
              <a:t>Outcomes:</a:t>
            </a:r>
          </a:p>
          <a:p>
            <a:pPr lvl="1"/>
            <a:r>
              <a:rPr lang="en-US" sz="3200" dirty="0"/>
              <a:t>CV events NSS</a:t>
            </a:r>
          </a:p>
          <a:p>
            <a:pPr lvl="1"/>
            <a:r>
              <a:rPr lang="en-US" sz="3200" dirty="0">
                <a:latin typeface="Wingdings"/>
                <a:ea typeface="Wingdings"/>
                <a:cs typeface="Wingdings"/>
                <a:sym typeface="Wingdings"/>
              </a:rPr>
              <a:t></a:t>
            </a:r>
            <a:r>
              <a:rPr lang="en-US" sz="3200" dirty="0"/>
              <a:t> serious adverse events, hypotension, bradycardia, and hyperkalemia with SBP &lt;120 mmHg target</a:t>
            </a:r>
          </a:p>
        </p:txBody>
      </p:sp>
      <p:sp>
        <p:nvSpPr>
          <p:cNvPr id="5" name="Slide Number Placeholder 4"/>
          <p:cNvSpPr>
            <a:spLocks noGrp="1"/>
          </p:cNvSpPr>
          <p:nvPr>
            <p:ph type="sldNum" sz="quarter" idx="12"/>
          </p:nvPr>
        </p:nvSpPr>
        <p:spPr/>
        <p:txBody>
          <a:bodyPr/>
          <a:lstStyle/>
          <a:p>
            <a:fld id="{48F63A3B-78C7-47BE-AE5E-E10140E04643}" type="slidenum">
              <a:rPr lang="en-US" smtClean="0"/>
              <a:t>110</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N Engl J Med 2010;362:1575-85</a:t>
            </a:r>
          </a:p>
        </p:txBody>
      </p:sp>
    </p:spTree>
    <p:extLst>
      <p:ext uri="{BB962C8B-B14F-4D97-AF65-F5344CB8AC3E}">
        <p14:creationId xmlns:p14="http://schemas.microsoft.com/office/powerpoint/2010/main" val="41316880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Hypertensive Crisis</a:t>
            </a:r>
          </a:p>
        </p:txBody>
      </p:sp>
      <p:sp>
        <p:nvSpPr>
          <p:cNvPr id="4" name="Slide Number Placeholder 3"/>
          <p:cNvSpPr>
            <a:spLocks noGrp="1"/>
          </p:cNvSpPr>
          <p:nvPr>
            <p:ph type="sldNum" sz="quarter" idx="12"/>
          </p:nvPr>
        </p:nvSpPr>
        <p:spPr/>
        <p:txBody>
          <a:bodyPr/>
          <a:lstStyle/>
          <a:p>
            <a:fld id="{48F63A3B-78C7-47BE-AE5E-E10140E04643}" type="slidenum">
              <a:rPr lang="en-US" smtClean="0"/>
              <a:t>111</a:t>
            </a:fld>
            <a:endParaRPr lang="en-US" dirty="0"/>
          </a:p>
        </p:txBody>
      </p:sp>
    </p:spTree>
    <p:extLst>
      <p:ext uri="{BB962C8B-B14F-4D97-AF65-F5344CB8AC3E}">
        <p14:creationId xmlns:p14="http://schemas.microsoft.com/office/powerpoint/2010/main" val="34381731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Hypertensive Crisis</a:t>
            </a:r>
          </a:p>
        </p:txBody>
      </p:sp>
      <p:sp>
        <p:nvSpPr>
          <p:cNvPr id="2" name="Content Placeholder 1"/>
          <p:cNvSpPr>
            <a:spLocks noGrp="1"/>
          </p:cNvSpPr>
          <p:nvPr>
            <p:ph idx="1"/>
          </p:nvPr>
        </p:nvSpPr>
        <p:spPr/>
        <p:txBody>
          <a:bodyPr>
            <a:normAutofit/>
          </a:bodyPr>
          <a:lstStyle/>
          <a:p>
            <a:r>
              <a:rPr lang="en-US" sz="3200" dirty="0"/>
              <a:t>SBP &gt;180 mmHg and/or DBP &gt;110 mmHg</a:t>
            </a:r>
          </a:p>
          <a:p>
            <a:endParaRPr lang="en-US" dirty="0"/>
          </a:p>
          <a:p>
            <a:endParaRPr lang="en-US" dirty="0"/>
          </a:p>
          <a:p>
            <a:pPr marL="0" indent="0">
              <a:buNone/>
            </a:pPr>
            <a:endParaRPr lang="en-US" dirty="0"/>
          </a:p>
          <a:p>
            <a:r>
              <a:rPr lang="en-US" sz="3200" dirty="0"/>
              <a:t>Risk factors:</a:t>
            </a:r>
          </a:p>
          <a:p>
            <a:pPr lvl="1"/>
            <a:r>
              <a:rPr lang="en-US" dirty="0"/>
              <a:t>Non-adherence</a:t>
            </a:r>
          </a:p>
          <a:p>
            <a:pPr lvl="1"/>
            <a:r>
              <a:rPr lang="en-US" dirty="0"/>
              <a:t>Pregnancy</a:t>
            </a:r>
          </a:p>
          <a:p>
            <a:pPr lvl="1"/>
            <a:r>
              <a:rPr lang="en-US" dirty="0"/>
              <a:t>Endocrine disorders</a:t>
            </a:r>
          </a:p>
          <a:p>
            <a:pPr lvl="1"/>
            <a:r>
              <a:rPr lang="en-US" dirty="0"/>
              <a:t>Drugs (cocaine, methamphetamines)</a:t>
            </a:r>
          </a:p>
        </p:txBody>
      </p:sp>
      <p:sp>
        <p:nvSpPr>
          <p:cNvPr id="7" name="Slide Number Placeholder 6"/>
          <p:cNvSpPr>
            <a:spLocks noGrp="1"/>
          </p:cNvSpPr>
          <p:nvPr>
            <p:ph type="sldNum" sz="quarter" idx="12"/>
          </p:nvPr>
        </p:nvSpPr>
        <p:spPr/>
        <p:txBody>
          <a:bodyPr/>
          <a:lstStyle/>
          <a:p>
            <a:fld id="{48F63A3B-78C7-47BE-AE5E-E10140E04643}" type="slidenum">
              <a:rPr lang="en-US" smtClean="0"/>
              <a:t>112</a:t>
            </a:fld>
            <a:endParaRPr lang="en-US" dirty="0"/>
          </a:p>
        </p:txBody>
      </p:sp>
      <p:sp>
        <p:nvSpPr>
          <p:cNvPr id="4" name="TextBox 3"/>
          <p:cNvSpPr txBox="1"/>
          <p:nvPr/>
        </p:nvSpPr>
        <p:spPr>
          <a:xfrm>
            <a:off x="7112000" y="6420936"/>
            <a:ext cx="4989691" cy="369332"/>
          </a:xfrm>
          <a:prstGeom prst="rect">
            <a:avLst/>
          </a:prstGeom>
          <a:noFill/>
        </p:spPr>
        <p:txBody>
          <a:bodyPr wrap="square" rtlCol="0">
            <a:spAutoFit/>
          </a:bodyPr>
          <a:lstStyle/>
          <a:p>
            <a:pPr algn="r"/>
            <a:r>
              <a:rPr lang="en-US" dirty="0"/>
              <a:t>Emerg Med Clin N Am 2015;33:539-51</a:t>
            </a:r>
          </a:p>
        </p:txBody>
      </p:sp>
      <p:sp>
        <p:nvSpPr>
          <p:cNvPr id="5" name="TextBox 4"/>
          <p:cNvSpPr txBox="1"/>
          <p:nvPr/>
        </p:nvSpPr>
        <p:spPr>
          <a:xfrm>
            <a:off x="1219202" y="2561292"/>
            <a:ext cx="4679079" cy="1169551"/>
          </a:xfrm>
          <a:prstGeom prst="rect">
            <a:avLst/>
          </a:prstGeom>
          <a:noFill/>
          <a:ln w="19050">
            <a:solidFill>
              <a:srgbClr val="B30B1D"/>
            </a:solidFill>
          </a:ln>
        </p:spPr>
        <p:txBody>
          <a:bodyPr wrap="square" rtlCol="0">
            <a:spAutoFit/>
          </a:bodyPr>
          <a:lstStyle/>
          <a:p>
            <a:pPr algn="ctr">
              <a:spcAft>
                <a:spcPts val="1200"/>
              </a:spcAft>
            </a:pPr>
            <a:r>
              <a:rPr lang="en-US" sz="3200" b="1" dirty="0"/>
              <a:t>Urgency</a:t>
            </a:r>
            <a:endParaRPr lang="en-US" sz="3200" dirty="0"/>
          </a:p>
          <a:p>
            <a:pPr algn="ctr"/>
            <a:r>
              <a:rPr lang="en-US" sz="2800" dirty="0"/>
              <a:t>No end-organ damage</a:t>
            </a:r>
          </a:p>
        </p:txBody>
      </p:sp>
      <p:sp>
        <p:nvSpPr>
          <p:cNvPr id="6" name="TextBox 5"/>
          <p:cNvSpPr txBox="1"/>
          <p:nvPr/>
        </p:nvSpPr>
        <p:spPr>
          <a:xfrm>
            <a:off x="6299198" y="2561292"/>
            <a:ext cx="4679079" cy="1169551"/>
          </a:xfrm>
          <a:prstGeom prst="rect">
            <a:avLst/>
          </a:prstGeom>
          <a:noFill/>
          <a:ln w="19050">
            <a:solidFill>
              <a:srgbClr val="B30B1D"/>
            </a:solidFill>
          </a:ln>
        </p:spPr>
        <p:txBody>
          <a:bodyPr wrap="square" rtlCol="0">
            <a:spAutoFit/>
          </a:bodyPr>
          <a:lstStyle/>
          <a:p>
            <a:pPr algn="ctr">
              <a:spcAft>
                <a:spcPts val="1200"/>
              </a:spcAft>
            </a:pPr>
            <a:r>
              <a:rPr lang="en-US" sz="3200" b="1" dirty="0"/>
              <a:t>Emergency</a:t>
            </a:r>
            <a:endParaRPr lang="en-US" sz="3200" dirty="0"/>
          </a:p>
          <a:p>
            <a:pPr algn="ctr"/>
            <a:r>
              <a:rPr lang="en-US" sz="2800" dirty="0"/>
              <a:t>End-organ damage</a:t>
            </a:r>
          </a:p>
        </p:txBody>
      </p:sp>
    </p:spTree>
    <p:extLst>
      <p:ext uri="{BB962C8B-B14F-4D97-AF65-F5344CB8AC3E}">
        <p14:creationId xmlns:p14="http://schemas.microsoft.com/office/powerpoint/2010/main" val="1946170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Hypertensive Crisis</a:t>
            </a:r>
          </a:p>
        </p:txBody>
      </p:sp>
      <p:sp>
        <p:nvSpPr>
          <p:cNvPr id="2" name="Content Placeholder 1"/>
          <p:cNvSpPr>
            <a:spLocks noGrp="1"/>
          </p:cNvSpPr>
          <p:nvPr>
            <p:ph idx="1"/>
          </p:nvPr>
        </p:nvSpPr>
        <p:spPr/>
        <p:txBody>
          <a:bodyPr>
            <a:normAutofit/>
          </a:bodyPr>
          <a:lstStyle/>
          <a:p>
            <a:r>
              <a:rPr lang="en-US" sz="3200" dirty="0"/>
              <a:t>Symptoms:</a:t>
            </a:r>
          </a:p>
          <a:p>
            <a:pPr lvl="1"/>
            <a:r>
              <a:rPr lang="en-US" sz="3200" dirty="0"/>
              <a:t>Confusion</a:t>
            </a:r>
          </a:p>
          <a:p>
            <a:pPr lvl="1"/>
            <a:r>
              <a:rPr lang="en-US" sz="3200" dirty="0"/>
              <a:t>Headache</a:t>
            </a:r>
          </a:p>
          <a:p>
            <a:pPr lvl="1"/>
            <a:r>
              <a:rPr lang="en-US" sz="3200" dirty="0"/>
              <a:t>Epistaxis</a:t>
            </a:r>
          </a:p>
          <a:p>
            <a:pPr lvl="1"/>
            <a:r>
              <a:rPr lang="en-US" sz="3200" dirty="0"/>
              <a:t>Dyspnea</a:t>
            </a:r>
          </a:p>
          <a:p>
            <a:pPr lvl="1"/>
            <a:r>
              <a:rPr lang="en-US" sz="3200" dirty="0"/>
              <a:t>Chest pain</a:t>
            </a:r>
          </a:p>
          <a:p>
            <a:pPr lvl="1"/>
            <a:r>
              <a:rPr lang="en-US" sz="3200" dirty="0">
                <a:latin typeface="Wingdings"/>
                <a:ea typeface="Wingdings"/>
                <a:cs typeface="Wingdings"/>
                <a:sym typeface="Wingdings"/>
              </a:rPr>
              <a:t></a:t>
            </a:r>
            <a:r>
              <a:rPr lang="en-US" sz="3200" dirty="0">
                <a:sym typeface="Wingdings"/>
              </a:rPr>
              <a:t> </a:t>
            </a:r>
            <a:r>
              <a:rPr lang="en-US" sz="3200" dirty="0"/>
              <a:t>urine output</a:t>
            </a:r>
          </a:p>
        </p:txBody>
      </p:sp>
      <p:sp>
        <p:nvSpPr>
          <p:cNvPr id="5" name="Slide Number Placeholder 4"/>
          <p:cNvSpPr>
            <a:spLocks noGrp="1"/>
          </p:cNvSpPr>
          <p:nvPr>
            <p:ph type="sldNum" sz="quarter" idx="12"/>
          </p:nvPr>
        </p:nvSpPr>
        <p:spPr/>
        <p:txBody>
          <a:bodyPr/>
          <a:lstStyle/>
          <a:p>
            <a:fld id="{48F63A3B-78C7-47BE-AE5E-E10140E04643}" type="slidenum">
              <a:rPr lang="en-US" smtClean="0"/>
              <a:t>113</a:t>
            </a:fld>
            <a:endParaRPr lang="en-US" dirty="0"/>
          </a:p>
        </p:txBody>
      </p:sp>
      <p:sp>
        <p:nvSpPr>
          <p:cNvPr id="4" name="TextBox 3"/>
          <p:cNvSpPr txBox="1"/>
          <p:nvPr/>
        </p:nvSpPr>
        <p:spPr>
          <a:xfrm>
            <a:off x="7112000" y="6420936"/>
            <a:ext cx="4989691" cy="369332"/>
          </a:xfrm>
          <a:prstGeom prst="rect">
            <a:avLst/>
          </a:prstGeom>
          <a:noFill/>
        </p:spPr>
        <p:txBody>
          <a:bodyPr wrap="square" rtlCol="0">
            <a:spAutoFit/>
          </a:bodyPr>
          <a:lstStyle/>
          <a:p>
            <a:pPr algn="r"/>
            <a:r>
              <a:rPr lang="en-US" dirty="0"/>
              <a:t>Emerg Med Clin N Am 2015;33:539-51</a:t>
            </a:r>
          </a:p>
        </p:txBody>
      </p:sp>
      <p:sp>
        <p:nvSpPr>
          <p:cNvPr id="8" name="Content Placeholder 1"/>
          <p:cNvSpPr txBox="1">
            <a:spLocks/>
          </p:cNvSpPr>
          <p:nvPr/>
        </p:nvSpPr>
        <p:spPr>
          <a:xfrm>
            <a:off x="6321773" y="1515534"/>
            <a:ext cx="4425243" cy="4453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800" dirty="0"/>
          </a:p>
        </p:txBody>
      </p:sp>
    </p:spTree>
    <p:extLst>
      <p:ext uri="{BB962C8B-B14F-4D97-AF65-F5344CB8AC3E}">
        <p14:creationId xmlns:p14="http://schemas.microsoft.com/office/powerpoint/2010/main" val="20498747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Complications:</a:t>
            </a:r>
          </a:p>
          <a:p>
            <a:pPr lvl="1"/>
            <a:r>
              <a:rPr lang="en-US" sz="3200" dirty="0"/>
              <a:t>Stroke</a:t>
            </a:r>
          </a:p>
          <a:p>
            <a:pPr lvl="1"/>
            <a:r>
              <a:rPr lang="en-US" sz="3200" dirty="0"/>
              <a:t>Delirium/seizures</a:t>
            </a:r>
          </a:p>
          <a:p>
            <a:pPr lvl="1"/>
            <a:r>
              <a:rPr lang="en-US" sz="3200" dirty="0"/>
              <a:t>Pulmonary edema</a:t>
            </a:r>
          </a:p>
          <a:p>
            <a:pPr lvl="1"/>
            <a:r>
              <a:rPr lang="en-US" sz="3200" dirty="0"/>
              <a:t>Aortic dissection</a:t>
            </a:r>
          </a:p>
          <a:p>
            <a:pPr lvl="1"/>
            <a:r>
              <a:rPr lang="en-US" sz="3200" dirty="0"/>
              <a:t>MI</a:t>
            </a:r>
          </a:p>
          <a:p>
            <a:pPr lvl="1"/>
            <a:r>
              <a:rPr lang="en-US" sz="3200" dirty="0"/>
              <a:t>Acute renal failure</a:t>
            </a:r>
          </a:p>
        </p:txBody>
      </p:sp>
      <p:sp>
        <p:nvSpPr>
          <p:cNvPr id="3" name="Title 2"/>
          <p:cNvSpPr>
            <a:spLocks noGrp="1"/>
          </p:cNvSpPr>
          <p:nvPr>
            <p:ph type="title"/>
          </p:nvPr>
        </p:nvSpPr>
        <p:spPr/>
        <p:txBody>
          <a:bodyPr/>
          <a:lstStyle/>
          <a:p>
            <a:r>
              <a:rPr lang="en-US" dirty="0"/>
              <a:t>Hypertensive Crisis</a:t>
            </a:r>
          </a:p>
        </p:txBody>
      </p:sp>
      <p:sp>
        <p:nvSpPr>
          <p:cNvPr id="4" name="TextBox 3"/>
          <p:cNvSpPr txBox="1"/>
          <p:nvPr/>
        </p:nvSpPr>
        <p:spPr>
          <a:xfrm>
            <a:off x="7112000" y="6420936"/>
            <a:ext cx="4989691" cy="369332"/>
          </a:xfrm>
          <a:prstGeom prst="rect">
            <a:avLst/>
          </a:prstGeom>
          <a:noFill/>
        </p:spPr>
        <p:txBody>
          <a:bodyPr wrap="square" rtlCol="0">
            <a:spAutoFit/>
          </a:bodyPr>
          <a:lstStyle/>
          <a:p>
            <a:pPr algn="r"/>
            <a:r>
              <a:rPr lang="en-US" dirty="0"/>
              <a:t>Emerg Med Clin N Am 2015;33:539-51</a:t>
            </a:r>
          </a:p>
        </p:txBody>
      </p:sp>
      <p:sp>
        <p:nvSpPr>
          <p:cNvPr id="5" name="Slide Number Placeholder 4"/>
          <p:cNvSpPr>
            <a:spLocks noGrp="1"/>
          </p:cNvSpPr>
          <p:nvPr>
            <p:ph type="sldNum" sz="quarter" idx="12"/>
          </p:nvPr>
        </p:nvSpPr>
        <p:spPr/>
        <p:txBody>
          <a:bodyPr/>
          <a:lstStyle/>
          <a:p>
            <a:fld id="{48F63A3B-78C7-47BE-AE5E-E10140E04643}" type="slidenum">
              <a:rPr lang="en-US" smtClean="0"/>
              <a:t>114</a:t>
            </a:fld>
            <a:endParaRPr lang="en-US" dirty="0"/>
          </a:p>
        </p:txBody>
      </p:sp>
    </p:spTree>
    <p:extLst>
      <p:ext uri="{BB962C8B-B14F-4D97-AF65-F5344CB8AC3E}">
        <p14:creationId xmlns:p14="http://schemas.microsoft.com/office/powerpoint/2010/main" val="5174291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Hypertensive Crisis</a:t>
            </a:r>
          </a:p>
        </p:txBody>
      </p:sp>
      <p:sp>
        <p:nvSpPr>
          <p:cNvPr id="2" name="Content Placeholder 1"/>
          <p:cNvSpPr>
            <a:spLocks noGrp="1"/>
          </p:cNvSpPr>
          <p:nvPr>
            <p:ph idx="1"/>
          </p:nvPr>
        </p:nvSpPr>
        <p:spPr>
          <a:xfrm>
            <a:off x="838200" y="1825625"/>
            <a:ext cx="10791928" cy="4351338"/>
          </a:xfrm>
        </p:spPr>
        <p:txBody>
          <a:bodyPr>
            <a:noAutofit/>
          </a:bodyPr>
          <a:lstStyle/>
          <a:p>
            <a:r>
              <a:rPr lang="en-US" sz="3200" dirty="0"/>
              <a:t>Treatment:</a:t>
            </a:r>
          </a:p>
          <a:p>
            <a:pPr lvl="1"/>
            <a:r>
              <a:rPr lang="en-US" sz="3200" dirty="0"/>
              <a:t>Avoid precipitous drop in BP</a:t>
            </a:r>
          </a:p>
          <a:p>
            <a:pPr lvl="1"/>
            <a:r>
              <a:rPr lang="en-US" sz="3200" dirty="0"/>
              <a:t>Urgency:</a:t>
            </a:r>
          </a:p>
          <a:p>
            <a:pPr lvl="2"/>
            <a:r>
              <a:rPr lang="en-US" sz="3200" dirty="0"/>
              <a:t>PO medication</a:t>
            </a:r>
          </a:p>
          <a:p>
            <a:pPr lvl="2"/>
            <a:r>
              <a:rPr lang="en-US" sz="3200" dirty="0"/>
              <a:t>Reduce MAP by 25% in first 24-48 </a:t>
            </a:r>
            <a:r>
              <a:rPr lang="en-US" sz="3200" dirty="0" err="1"/>
              <a:t>hr</a:t>
            </a:r>
            <a:endParaRPr lang="en-US" sz="3200" dirty="0"/>
          </a:p>
          <a:p>
            <a:pPr lvl="1"/>
            <a:r>
              <a:rPr lang="en-US" sz="3200" dirty="0"/>
              <a:t>Emergency:</a:t>
            </a:r>
          </a:p>
          <a:p>
            <a:pPr lvl="2"/>
            <a:r>
              <a:rPr lang="en-US" sz="3200" dirty="0"/>
              <a:t>IV medication (e.g. labetalol 20-80 mg IV q 10 min)</a:t>
            </a:r>
          </a:p>
          <a:p>
            <a:pPr lvl="2"/>
            <a:r>
              <a:rPr lang="en-US" sz="3200" dirty="0"/>
              <a:t>Reduce MAP by 20-25% or DBP &lt;110 mmHg in first 1-2 hr</a:t>
            </a:r>
          </a:p>
          <a:p>
            <a:endParaRPr lang="en-US"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115</a:t>
            </a:fld>
            <a:endParaRPr lang="en-US" dirty="0"/>
          </a:p>
        </p:txBody>
      </p:sp>
      <p:sp>
        <p:nvSpPr>
          <p:cNvPr id="4" name="TextBox 3"/>
          <p:cNvSpPr txBox="1"/>
          <p:nvPr/>
        </p:nvSpPr>
        <p:spPr>
          <a:xfrm>
            <a:off x="7112000" y="6420936"/>
            <a:ext cx="4989691" cy="369332"/>
          </a:xfrm>
          <a:prstGeom prst="rect">
            <a:avLst/>
          </a:prstGeom>
          <a:noFill/>
        </p:spPr>
        <p:txBody>
          <a:bodyPr wrap="square" rtlCol="0">
            <a:spAutoFit/>
          </a:bodyPr>
          <a:lstStyle/>
          <a:p>
            <a:pPr algn="r"/>
            <a:r>
              <a:rPr lang="en-US" dirty="0"/>
              <a:t>Emerg Med Clin N Am 2015;33:539-51</a:t>
            </a:r>
          </a:p>
        </p:txBody>
      </p:sp>
    </p:spTree>
    <p:extLst>
      <p:ext uri="{BB962C8B-B14F-4D97-AF65-F5344CB8AC3E}">
        <p14:creationId xmlns:p14="http://schemas.microsoft.com/office/powerpoint/2010/main" val="6389546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Hypertensive Disorders of Pregnancy</a:t>
            </a:r>
          </a:p>
        </p:txBody>
      </p:sp>
      <p:sp>
        <p:nvSpPr>
          <p:cNvPr id="4" name="Slide Number Placeholder 3"/>
          <p:cNvSpPr>
            <a:spLocks noGrp="1"/>
          </p:cNvSpPr>
          <p:nvPr>
            <p:ph type="sldNum" sz="quarter" idx="12"/>
          </p:nvPr>
        </p:nvSpPr>
        <p:spPr/>
        <p:txBody>
          <a:bodyPr/>
          <a:lstStyle/>
          <a:p>
            <a:fld id="{48F63A3B-78C7-47BE-AE5E-E10140E04643}" type="slidenum">
              <a:rPr lang="en-US" smtClean="0"/>
              <a:t>116</a:t>
            </a:fld>
            <a:endParaRPr lang="en-US" dirty="0"/>
          </a:p>
        </p:txBody>
      </p:sp>
    </p:spTree>
    <p:extLst>
      <p:ext uri="{BB962C8B-B14F-4D97-AF65-F5344CB8AC3E}">
        <p14:creationId xmlns:p14="http://schemas.microsoft.com/office/powerpoint/2010/main" val="24267697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a:t>Hypertensive Disorders of Pregnancy</a:t>
            </a:r>
          </a:p>
        </p:txBody>
      </p:sp>
      <p:sp>
        <p:nvSpPr>
          <p:cNvPr id="2" name="Content Placeholder 1"/>
          <p:cNvSpPr>
            <a:spLocks noGrp="1"/>
          </p:cNvSpPr>
          <p:nvPr>
            <p:ph idx="1"/>
          </p:nvPr>
        </p:nvSpPr>
        <p:spPr/>
        <p:txBody>
          <a:bodyPr>
            <a:noAutofit/>
          </a:bodyPr>
          <a:lstStyle/>
          <a:p>
            <a:r>
              <a:rPr lang="en-US" sz="3200" dirty="0"/>
              <a:t>Up to 7% of pregnancies, but expected to increase</a:t>
            </a:r>
          </a:p>
          <a:p>
            <a:pPr lvl="1"/>
            <a:r>
              <a:rPr lang="en-US" sz="2800" dirty="0"/>
              <a:t>Women becoming pregnant later in their reproductive years</a:t>
            </a:r>
          </a:p>
          <a:p>
            <a:pPr lvl="1"/>
            <a:r>
              <a:rPr lang="en-US" sz="2800" dirty="0"/>
              <a:t>Prevalence of CV comorbidities</a:t>
            </a:r>
          </a:p>
          <a:p>
            <a:r>
              <a:rPr lang="en-US" sz="3200" dirty="0"/>
              <a:t>Sequelae:</a:t>
            </a:r>
          </a:p>
          <a:p>
            <a:pPr lvl="1"/>
            <a:r>
              <a:rPr lang="en-US" sz="2800" dirty="0"/>
              <a:t>Pre-eclampsia</a:t>
            </a:r>
          </a:p>
          <a:p>
            <a:pPr lvl="1"/>
            <a:r>
              <a:rPr lang="en-US" sz="2800" dirty="0"/>
              <a:t>Placental abruption</a:t>
            </a:r>
          </a:p>
          <a:p>
            <a:pPr lvl="1"/>
            <a:r>
              <a:rPr lang="en-US" sz="2800" dirty="0"/>
              <a:t>Prematurity or small for gestational age infants</a:t>
            </a:r>
          </a:p>
          <a:p>
            <a:pPr lvl="1"/>
            <a:r>
              <a:rPr lang="en-US" sz="2800" dirty="0"/>
              <a:t>Stillbirth</a:t>
            </a:r>
          </a:p>
          <a:p>
            <a:pPr lvl="1"/>
            <a:r>
              <a:rPr lang="en-US" sz="2800" dirty="0"/>
              <a:t>Maternal renal or retinal injury</a:t>
            </a:r>
          </a:p>
        </p:txBody>
      </p:sp>
      <p:sp>
        <p:nvSpPr>
          <p:cNvPr id="5" name="Slide Number Placeholder 4"/>
          <p:cNvSpPr>
            <a:spLocks noGrp="1"/>
          </p:cNvSpPr>
          <p:nvPr>
            <p:ph type="sldNum" sz="quarter" idx="12"/>
          </p:nvPr>
        </p:nvSpPr>
        <p:spPr/>
        <p:txBody>
          <a:bodyPr/>
          <a:lstStyle/>
          <a:p>
            <a:fld id="{48F63A3B-78C7-47BE-AE5E-E10140E04643}" type="slidenum">
              <a:rPr lang="en-US" smtClean="0"/>
              <a:t>117</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37095562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Pre-Eclampsia</a:t>
            </a:r>
          </a:p>
        </p:txBody>
      </p:sp>
      <p:sp>
        <p:nvSpPr>
          <p:cNvPr id="2" name="Content Placeholder 1"/>
          <p:cNvSpPr>
            <a:spLocks noGrp="1"/>
          </p:cNvSpPr>
          <p:nvPr>
            <p:ph idx="1"/>
          </p:nvPr>
        </p:nvSpPr>
        <p:spPr/>
        <p:txBody>
          <a:bodyPr>
            <a:noAutofit/>
          </a:bodyPr>
          <a:lstStyle/>
          <a:p>
            <a:r>
              <a:rPr lang="en-US" sz="3200" dirty="0"/>
              <a:t>Hypertensive disorder of pregnancy</a:t>
            </a:r>
          </a:p>
          <a:p>
            <a:r>
              <a:rPr lang="en-US" sz="3200" dirty="0"/>
              <a:t>HTN and proteinuria</a:t>
            </a:r>
          </a:p>
          <a:p>
            <a:pPr lvl="1"/>
            <a:r>
              <a:rPr lang="en-US" sz="2800" dirty="0"/>
              <a:t>2-6% of pregnancies after 20</a:t>
            </a:r>
            <a:r>
              <a:rPr lang="en-US" sz="2800" baseline="30000" dirty="0"/>
              <a:t>th</a:t>
            </a:r>
            <a:r>
              <a:rPr lang="en-US" sz="2800" dirty="0"/>
              <a:t> week of gestation</a:t>
            </a:r>
          </a:p>
          <a:p>
            <a:pPr lvl="1"/>
            <a:r>
              <a:rPr lang="en-US" sz="2800" dirty="0"/>
              <a:t>Can lead to eclampsia (seizures </a:t>
            </a:r>
            <a:r>
              <a:rPr lang="en-US" sz="2800" dirty="0">
                <a:sym typeface="Wingdings"/>
              </a:rPr>
              <a:t> </a:t>
            </a:r>
            <a:r>
              <a:rPr lang="en-US" sz="2800" dirty="0"/>
              <a:t>stroke, death)</a:t>
            </a:r>
          </a:p>
          <a:p>
            <a:r>
              <a:rPr lang="en-US" sz="3200" dirty="0"/>
              <a:t>Therapeutic alternatives:</a:t>
            </a:r>
          </a:p>
          <a:p>
            <a:pPr lvl="1"/>
            <a:r>
              <a:rPr lang="en-US" sz="2800" dirty="0"/>
              <a:t>Labetalol</a:t>
            </a:r>
          </a:p>
          <a:p>
            <a:pPr lvl="1"/>
            <a:r>
              <a:rPr lang="en-US" sz="2800" dirty="0"/>
              <a:t>Methyldopa</a:t>
            </a:r>
          </a:p>
          <a:p>
            <a:pPr lvl="1"/>
            <a:r>
              <a:rPr lang="en-US" sz="2800" dirty="0"/>
              <a:t>Nifedipine XL</a:t>
            </a:r>
          </a:p>
          <a:p>
            <a:pPr lvl="1"/>
            <a:r>
              <a:rPr lang="en-US" sz="2800" dirty="0"/>
              <a:t>Other β-blockers</a:t>
            </a:r>
          </a:p>
        </p:txBody>
      </p:sp>
      <p:sp>
        <p:nvSpPr>
          <p:cNvPr id="6" name="Slide Number Placeholder 5"/>
          <p:cNvSpPr>
            <a:spLocks noGrp="1"/>
          </p:cNvSpPr>
          <p:nvPr>
            <p:ph type="sldNum" sz="quarter" idx="12"/>
          </p:nvPr>
        </p:nvSpPr>
        <p:spPr/>
        <p:txBody>
          <a:bodyPr/>
          <a:lstStyle/>
          <a:p>
            <a:fld id="{48F63A3B-78C7-47BE-AE5E-E10140E04643}" type="slidenum">
              <a:rPr lang="en-US" smtClean="0"/>
              <a:t>118</a:t>
            </a:fld>
            <a:endParaRPr lang="en-US" dirty="0"/>
          </a:p>
        </p:txBody>
      </p:sp>
      <p:sp>
        <p:nvSpPr>
          <p:cNvPr id="4" name="TextBox 3"/>
          <p:cNvSpPr txBox="1"/>
          <p:nvPr/>
        </p:nvSpPr>
        <p:spPr>
          <a:xfrm>
            <a:off x="7043176" y="4470400"/>
            <a:ext cx="4310624" cy="1569660"/>
          </a:xfrm>
          <a:prstGeom prst="rect">
            <a:avLst/>
          </a:prstGeom>
          <a:noFill/>
          <a:ln w="19050">
            <a:solidFill>
              <a:srgbClr val="B30B1D"/>
            </a:solidFill>
          </a:ln>
        </p:spPr>
        <p:txBody>
          <a:bodyPr wrap="square" rtlCol="0">
            <a:spAutoFit/>
          </a:bodyPr>
          <a:lstStyle/>
          <a:p>
            <a:pPr algn="ctr"/>
            <a:r>
              <a:rPr lang="en-US" sz="3200" dirty="0"/>
              <a:t>ACEI/ARBs contraindicated (teratogenic) </a:t>
            </a:r>
          </a:p>
        </p:txBody>
      </p:sp>
      <p:sp>
        <p:nvSpPr>
          <p:cNvPr id="5" name="TextBox 4"/>
          <p:cNvSpPr txBox="1"/>
          <p:nvPr/>
        </p:nvSpPr>
        <p:spPr>
          <a:xfrm>
            <a:off x="3115735" y="6420936"/>
            <a:ext cx="8985957" cy="369332"/>
          </a:xfrm>
          <a:prstGeom prst="rect">
            <a:avLst/>
          </a:prstGeom>
          <a:noFill/>
        </p:spPr>
        <p:txBody>
          <a:bodyPr wrap="square" rtlCol="0">
            <a:spAutoFit/>
          </a:bodyPr>
          <a:lstStyle/>
          <a:p>
            <a:pPr algn="r"/>
            <a:r>
              <a:rPr lang="en-US" dirty="0"/>
              <a:t>Emerg Med Clin N Am 2015;33:539-51; Can J </a:t>
            </a:r>
            <a:r>
              <a:rPr lang="en-US" dirty="0" err="1"/>
              <a:t>Cardiol</a:t>
            </a:r>
            <a:r>
              <a:rPr lang="en-US" dirty="0"/>
              <a:t> 2020;36:596-624</a:t>
            </a:r>
          </a:p>
        </p:txBody>
      </p:sp>
    </p:spTree>
    <p:extLst>
      <p:ext uri="{BB962C8B-B14F-4D97-AF65-F5344CB8AC3E}">
        <p14:creationId xmlns:p14="http://schemas.microsoft.com/office/powerpoint/2010/main" val="26170137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a:t>Hypertensive Disorders of Pregnancy</a:t>
            </a:r>
          </a:p>
        </p:txBody>
      </p:sp>
      <p:graphicFrame>
        <p:nvGraphicFramePr>
          <p:cNvPr id="5" name="Content Placeholder 4">
            <a:extLst>
              <a:ext uri="{FF2B5EF4-FFF2-40B4-BE49-F238E27FC236}">
                <a16:creationId xmlns:a16="http://schemas.microsoft.com/office/drawing/2014/main" id="{044C896B-D9C5-485B-9C13-1B75AD879726}"/>
              </a:ext>
            </a:extLst>
          </p:cNvPr>
          <p:cNvGraphicFramePr>
            <a:graphicFrameLocks noGrp="1"/>
          </p:cNvGraphicFramePr>
          <p:nvPr>
            <p:ph idx="1"/>
            <p:extLst>
              <p:ext uri="{D42A27DB-BD31-4B8C-83A1-F6EECF244321}">
                <p14:modId xmlns:p14="http://schemas.microsoft.com/office/powerpoint/2010/main" val="758855047"/>
              </p:ext>
            </p:extLst>
          </p:nvPr>
        </p:nvGraphicFramePr>
        <p:xfrm>
          <a:off x="838200" y="2276837"/>
          <a:ext cx="10541280" cy="3024000"/>
        </p:xfrm>
        <a:graphic>
          <a:graphicData uri="http://schemas.openxmlformats.org/drawingml/2006/table">
            <a:tbl>
              <a:tblPr firstRow="1" bandRow="1">
                <a:tableStyleId>{D7AC3CCA-C797-4891-BE02-D94E43425B78}</a:tableStyleId>
              </a:tblPr>
              <a:tblGrid>
                <a:gridCol w="2635320">
                  <a:extLst>
                    <a:ext uri="{9D8B030D-6E8A-4147-A177-3AD203B41FA5}">
                      <a16:colId xmlns:a16="http://schemas.microsoft.com/office/drawing/2014/main" val="3716970619"/>
                    </a:ext>
                  </a:extLst>
                </a:gridCol>
                <a:gridCol w="2635320">
                  <a:extLst>
                    <a:ext uri="{9D8B030D-6E8A-4147-A177-3AD203B41FA5}">
                      <a16:colId xmlns:a16="http://schemas.microsoft.com/office/drawing/2014/main" val="396042512"/>
                    </a:ext>
                  </a:extLst>
                </a:gridCol>
                <a:gridCol w="2635320">
                  <a:extLst>
                    <a:ext uri="{9D8B030D-6E8A-4147-A177-3AD203B41FA5}">
                      <a16:colId xmlns:a16="http://schemas.microsoft.com/office/drawing/2014/main" val="3977083398"/>
                    </a:ext>
                  </a:extLst>
                </a:gridCol>
                <a:gridCol w="2635320">
                  <a:extLst>
                    <a:ext uri="{9D8B030D-6E8A-4147-A177-3AD203B41FA5}">
                      <a16:colId xmlns:a16="http://schemas.microsoft.com/office/drawing/2014/main" val="4066571202"/>
                    </a:ext>
                  </a:extLst>
                </a:gridCol>
              </a:tblGrid>
              <a:tr h="370840">
                <a:tc gridSpan="3">
                  <a:txBody>
                    <a:bodyPr/>
                    <a:lstStyle/>
                    <a:p>
                      <a:pPr algn="ctr"/>
                      <a:r>
                        <a:rPr lang="en-CA" sz="2000" dirty="0"/>
                        <a:t>Pregnancy</a:t>
                      </a:r>
                    </a:p>
                  </a:txBody>
                  <a:tcPr marL="144000" marR="144000" marT="46800" marB="46800"/>
                </a:tc>
                <a:tc hMerge="1">
                  <a:txBody>
                    <a:bodyPr/>
                    <a:lstStyle/>
                    <a:p>
                      <a:endParaRPr lang="en-CA" dirty="0"/>
                    </a:p>
                  </a:txBody>
                  <a:tcPr/>
                </a:tc>
                <a:tc hMerge="1">
                  <a:txBody>
                    <a:bodyPr/>
                    <a:lstStyle/>
                    <a:p>
                      <a:endParaRPr lang="en-CA" dirty="0"/>
                    </a:p>
                  </a:txBody>
                  <a:tcPr/>
                </a:tc>
                <a:tc>
                  <a:txBody>
                    <a:bodyPr/>
                    <a:lstStyle/>
                    <a:p>
                      <a:pPr algn="ctr"/>
                      <a:r>
                        <a:rPr lang="en-CA" sz="2000" dirty="0"/>
                        <a:t>Lactation</a:t>
                      </a:r>
                    </a:p>
                  </a:txBody>
                  <a:tcPr marL="144000" marR="144000" marT="46800" marB="46800"/>
                </a:tc>
                <a:extLst>
                  <a:ext uri="{0D108BD9-81ED-4DB2-BD59-A6C34878D82A}">
                    <a16:rowId xmlns:a16="http://schemas.microsoft.com/office/drawing/2014/main" val="4051105278"/>
                  </a:ext>
                </a:extLst>
              </a:tr>
              <a:tr h="139680">
                <a:tc>
                  <a:txBody>
                    <a:bodyPr/>
                    <a:lstStyle/>
                    <a:p>
                      <a:pPr algn="l"/>
                      <a:r>
                        <a:rPr lang="en-US" sz="2000" b="1" dirty="0"/>
                        <a:t>First-line</a:t>
                      </a:r>
                    </a:p>
                  </a:txBody>
                  <a:tcPr marL="144000" marR="144000" marT="46800" marB="46800" anchor="ctr"/>
                </a:tc>
                <a:tc>
                  <a:txBody>
                    <a:bodyPr/>
                    <a:lstStyle/>
                    <a:p>
                      <a:pPr algn="l"/>
                      <a:r>
                        <a:rPr lang="en-US" sz="2000" b="1" dirty="0"/>
                        <a:t>Second-line</a:t>
                      </a:r>
                    </a:p>
                  </a:txBody>
                  <a:tcPr marL="144000" marR="144000" marT="46800" marB="46800" anchor="ctr"/>
                </a:tc>
                <a:tc>
                  <a:txBody>
                    <a:bodyPr/>
                    <a:lstStyle/>
                    <a:p>
                      <a:pPr algn="l"/>
                      <a:r>
                        <a:rPr lang="en-US" sz="2000" b="1" dirty="0">
                          <a:solidFill>
                            <a:srgbClr val="B30B1D"/>
                          </a:solidFill>
                        </a:rPr>
                        <a:t>Avoid</a:t>
                      </a:r>
                    </a:p>
                  </a:txBody>
                  <a:tcPr marL="144000" marR="144000" marT="46800" marB="46800" anchor="ctr"/>
                </a:tc>
                <a:tc>
                  <a:txBody>
                    <a:bodyPr/>
                    <a:lstStyle/>
                    <a:p>
                      <a:pPr algn="l"/>
                      <a:r>
                        <a:rPr lang="en-CA" sz="2000" b="1" dirty="0"/>
                        <a:t>First-line</a:t>
                      </a:r>
                    </a:p>
                  </a:txBody>
                  <a:tcPr marL="144000" marR="144000" marT="46800" marB="46800" anchor="ctr"/>
                </a:tc>
                <a:extLst>
                  <a:ext uri="{0D108BD9-81ED-4DB2-BD59-A6C34878D82A}">
                    <a16:rowId xmlns:a16="http://schemas.microsoft.com/office/drawing/2014/main" val="2866880606"/>
                  </a:ext>
                </a:extLst>
              </a:tr>
              <a:tr h="139680">
                <a:tc>
                  <a:txBody>
                    <a:bodyPr/>
                    <a:lstStyle/>
                    <a:p>
                      <a:pPr marL="0" indent="0" algn="l">
                        <a:buFont typeface="Arial" panose="020B0604020202020204" pitchFamily="34" charset="0"/>
                        <a:buNone/>
                      </a:pPr>
                      <a:r>
                        <a:rPr lang="en-US" sz="2000" dirty="0"/>
                        <a:t>Labetalol</a:t>
                      </a:r>
                    </a:p>
                    <a:p>
                      <a:pPr marL="0" indent="0" algn="l">
                        <a:buFont typeface="Arial" panose="020B0604020202020204" pitchFamily="34" charset="0"/>
                        <a:buNone/>
                      </a:pPr>
                      <a:r>
                        <a:rPr lang="en-US" sz="2000" dirty="0"/>
                        <a:t>Methyldopa</a:t>
                      </a:r>
                    </a:p>
                    <a:p>
                      <a:pPr marL="0" indent="0" algn="l">
                        <a:buFont typeface="Arial" panose="020B0604020202020204" pitchFamily="34" charset="0"/>
                        <a:buNone/>
                      </a:pPr>
                      <a:r>
                        <a:rPr lang="en-US" sz="2000" dirty="0"/>
                        <a:t>Nifedipine XL</a:t>
                      </a:r>
                    </a:p>
                    <a:p>
                      <a:pPr marL="0" indent="0" algn="l">
                        <a:buFont typeface="Arial" panose="020B0604020202020204" pitchFamily="34" charset="0"/>
                        <a:buNone/>
                      </a:pPr>
                      <a:r>
                        <a:rPr lang="en-US" sz="2000" dirty="0"/>
                        <a:t>β-blockers</a:t>
                      </a:r>
                      <a:r>
                        <a:rPr lang="en-US" sz="2000" baseline="0" dirty="0"/>
                        <a:t> </a:t>
                      </a:r>
                      <a:r>
                        <a:rPr lang="en-US" sz="2000" dirty="0"/>
                        <a:t>(acebutolol,</a:t>
                      </a:r>
                      <a:r>
                        <a:rPr lang="en-US" sz="2000" baseline="0" dirty="0"/>
                        <a:t> </a:t>
                      </a:r>
                      <a:r>
                        <a:rPr lang="en-US" sz="2000" dirty="0"/>
                        <a:t>metoprolol,</a:t>
                      </a:r>
                      <a:r>
                        <a:rPr lang="en-US" sz="2000" baseline="0" dirty="0"/>
                        <a:t> </a:t>
                      </a:r>
                      <a:r>
                        <a:rPr lang="en-US" sz="2000" dirty="0" err="1"/>
                        <a:t>pindolol</a:t>
                      </a:r>
                      <a:r>
                        <a:rPr lang="en-US" sz="2000" dirty="0"/>
                        <a:t>,</a:t>
                      </a:r>
                      <a:r>
                        <a:rPr lang="en-US" sz="2000" baseline="0" dirty="0"/>
                        <a:t> </a:t>
                      </a:r>
                      <a:r>
                        <a:rPr lang="en-US" sz="2000" dirty="0"/>
                        <a:t>propranolol)</a:t>
                      </a:r>
                    </a:p>
                  </a:txBody>
                  <a:tcPr marL="144000" marR="144000" marT="46800" marB="46800"/>
                </a:tc>
                <a:tc>
                  <a:txBody>
                    <a:bodyPr/>
                    <a:lstStyle/>
                    <a:p>
                      <a:pPr marL="0" indent="0" algn="l">
                        <a:buFont typeface="Arial" panose="020B0604020202020204" pitchFamily="34" charset="0"/>
                        <a:buNone/>
                      </a:pPr>
                      <a:r>
                        <a:rPr lang="en-US" sz="2000" dirty="0"/>
                        <a:t>Clonidine</a:t>
                      </a:r>
                    </a:p>
                    <a:p>
                      <a:pPr marL="0" indent="0" algn="l">
                        <a:buFont typeface="Arial" panose="020B0604020202020204" pitchFamily="34" charset="0"/>
                        <a:buNone/>
                      </a:pPr>
                      <a:r>
                        <a:rPr lang="en-US" sz="2000" dirty="0"/>
                        <a:t>Hydralazine</a:t>
                      </a:r>
                    </a:p>
                    <a:p>
                      <a:pPr marL="0" indent="0" algn="l">
                        <a:buFont typeface="Arial" panose="020B0604020202020204" pitchFamily="34" charset="0"/>
                        <a:buNone/>
                      </a:pPr>
                      <a:r>
                        <a:rPr lang="en-US" sz="2000" dirty="0"/>
                        <a:t>Thiazide diuretics </a:t>
                      </a:r>
                    </a:p>
                  </a:txBody>
                  <a:tcPr marL="144000" marR="144000" marT="46800" marB="46800"/>
                </a:tc>
                <a:tc>
                  <a:txBody>
                    <a:bodyPr/>
                    <a:lstStyle/>
                    <a:p>
                      <a:pPr marL="0" indent="0" algn="l">
                        <a:buFont typeface="Arial" panose="020B0604020202020204" pitchFamily="34" charset="0"/>
                        <a:buNone/>
                      </a:pPr>
                      <a:r>
                        <a:rPr lang="en-US" sz="2000" dirty="0">
                          <a:solidFill>
                            <a:srgbClr val="B30B1D"/>
                          </a:solidFill>
                        </a:rPr>
                        <a:t>ACEI/ARBs</a:t>
                      </a:r>
                    </a:p>
                  </a:txBody>
                  <a:tcPr marL="144000" marR="144000" marT="46800" marB="46800"/>
                </a:tc>
                <a:tc>
                  <a:txBody>
                    <a:bodyPr/>
                    <a:lstStyle/>
                    <a:p>
                      <a:pPr marL="0" indent="0" algn="l">
                        <a:buFont typeface="Arial" panose="020B0604020202020204" pitchFamily="34" charset="0"/>
                        <a:buNone/>
                      </a:pPr>
                      <a:r>
                        <a:rPr lang="en-CA" sz="2000" dirty="0"/>
                        <a:t>Labetalol</a:t>
                      </a:r>
                    </a:p>
                    <a:p>
                      <a:pPr marL="0" indent="0" algn="l">
                        <a:buFont typeface="Arial" panose="020B0604020202020204" pitchFamily="34" charset="0"/>
                        <a:buNone/>
                      </a:pPr>
                      <a:r>
                        <a:rPr lang="en-CA" sz="2000" dirty="0"/>
                        <a:t>Methyldopa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Nifedipine XL</a:t>
                      </a:r>
                    </a:p>
                    <a:p>
                      <a:pPr marL="0" indent="0" algn="l">
                        <a:buFont typeface="Arial" panose="020B0604020202020204" pitchFamily="34" charset="0"/>
                        <a:buNone/>
                      </a:pPr>
                      <a:r>
                        <a:rPr lang="en-CA" sz="2000" dirty="0"/>
                        <a:t>Captopril</a:t>
                      </a:r>
                    </a:p>
                    <a:p>
                      <a:pPr marL="0" indent="0" algn="l">
                        <a:buFont typeface="Arial" panose="020B0604020202020204" pitchFamily="34" charset="0"/>
                        <a:buNone/>
                      </a:pPr>
                      <a:r>
                        <a:rPr lang="en-CA" sz="2000" dirty="0"/>
                        <a:t>Enalapril</a:t>
                      </a:r>
                    </a:p>
                  </a:txBody>
                  <a:tcPr marL="144000" marR="144000" marT="46800" marB="46800"/>
                </a:tc>
                <a:extLst>
                  <a:ext uri="{0D108BD9-81ED-4DB2-BD59-A6C34878D82A}">
                    <a16:rowId xmlns:a16="http://schemas.microsoft.com/office/drawing/2014/main" val="2695749292"/>
                  </a:ext>
                </a:extLst>
              </a:tr>
            </a:tbl>
          </a:graphicData>
        </a:graphic>
      </p:graphicFrame>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48F63A3B-78C7-47BE-AE5E-E10140E04643}" type="slidenum">
              <a:rPr lang="en-US" smtClean="0"/>
              <a:t>119</a:t>
            </a:fld>
            <a:endParaRPr lang="en-US" dirty="0"/>
          </a:p>
        </p:txBody>
      </p:sp>
    </p:spTree>
    <p:extLst>
      <p:ext uri="{BB962C8B-B14F-4D97-AF65-F5344CB8AC3E}">
        <p14:creationId xmlns:p14="http://schemas.microsoft.com/office/powerpoint/2010/main" val="28490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Sequelae of HTN</a:t>
            </a:r>
          </a:p>
        </p:txBody>
      </p:sp>
      <p:sp>
        <p:nvSpPr>
          <p:cNvPr id="2" name="Content Placeholder 1"/>
          <p:cNvSpPr>
            <a:spLocks noGrp="1"/>
          </p:cNvSpPr>
          <p:nvPr>
            <p:ph idx="1"/>
          </p:nvPr>
        </p:nvSpPr>
        <p:spPr>
          <a:xfrm>
            <a:off x="838200" y="1825624"/>
            <a:ext cx="10515600" cy="4895851"/>
          </a:xfrm>
        </p:spPr>
        <p:txBody>
          <a:bodyPr>
            <a:noAutofit/>
          </a:bodyPr>
          <a:lstStyle/>
          <a:p>
            <a:r>
              <a:rPr lang="en-CA" dirty="0">
                <a:cs typeface="Calibri"/>
              </a:rPr>
              <a:t>Cerebrovascular disease/dementia</a:t>
            </a:r>
          </a:p>
          <a:p>
            <a:r>
              <a:rPr lang="en-CA" dirty="0">
                <a:cs typeface="Calibri"/>
              </a:rPr>
              <a:t>Retinopathy</a:t>
            </a:r>
          </a:p>
          <a:p>
            <a:r>
              <a:rPr lang="en-CA" dirty="0">
                <a:cs typeface="Calibri"/>
              </a:rPr>
              <a:t>CAD/MI</a:t>
            </a:r>
          </a:p>
          <a:p>
            <a:r>
              <a:rPr lang="en-CA" dirty="0">
                <a:cs typeface="Calibri"/>
              </a:rPr>
              <a:t>HF</a:t>
            </a:r>
          </a:p>
          <a:p>
            <a:r>
              <a:rPr lang="en-CA" dirty="0">
                <a:cs typeface="Calibri"/>
              </a:rPr>
              <a:t>Atrial fibrillation</a:t>
            </a:r>
          </a:p>
          <a:p>
            <a:r>
              <a:rPr lang="en-CA" dirty="0">
                <a:cs typeface="Calibri"/>
              </a:rPr>
              <a:t>LVH</a:t>
            </a:r>
          </a:p>
          <a:p>
            <a:r>
              <a:rPr lang="en-CA" dirty="0">
                <a:cs typeface="Calibri"/>
              </a:rPr>
              <a:t>CKD</a:t>
            </a:r>
          </a:p>
          <a:p>
            <a:r>
              <a:rPr lang="en-CA" dirty="0">
                <a:cs typeface="Calibri"/>
              </a:rPr>
              <a:t>PAD</a:t>
            </a:r>
          </a:p>
          <a:p>
            <a:r>
              <a:rPr lang="en-CA" dirty="0">
                <a:cs typeface="Calibri"/>
              </a:rPr>
              <a:t>Erectile dysfunction</a:t>
            </a:r>
          </a:p>
        </p:txBody>
      </p:sp>
      <p:sp>
        <p:nvSpPr>
          <p:cNvPr id="4" name="Slide Number Placeholder 3"/>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7941756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Interventions</a:t>
            </a:r>
          </a:p>
        </p:txBody>
      </p:sp>
      <p:sp>
        <p:nvSpPr>
          <p:cNvPr id="4" name="Slide Number Placeholder 3"/>
          <p:cNvSpPr>
            <a:spLocks noGrp="1"/>
          </p:cNvSpPr>
          <p:nvPr>
            <p:ph type="sldNum" sz="quarter" idx="12"/>
          </p:nvPr>
        </p:nvSpPr>
        <p:spPr/>
        <p:txBody>
          <a:bodyPr/>
          <a:lstStyle/>
          <a:p>
            <a:fld id="{48F63A3B-78C7-47BE-AE5E-E10140E04643}" type="slidenum">
              <a:rPr lang="en-US" smtClean="0"/>
              <a:t>120</a:t>
            </a:fld>
            <a:endParaRPr lang="en-US" dirty="0"/>
          </a:p>
        </p:txBody>
      </p:sp>
    </p:spTree>
    <p:extLst>
      <p:ext uri="{BB962C8B-B14F-4D97-AF65-F5344CB8AC3E}">
        <p14:creationId xmlns:p14="http://schemas.microsoft.com/office/powerpoint/2010/main" val="3979638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Adherence</a:t>
            </a:r>
          </a:p>
        </p:txBody>
      </p:sp>
      <p:sp>
        <p:nvSpPr>
          <p:cNvPr id="2" name="Content Placeholder 1"/>
          <p:cNvSpPr>
            <a:spLocks noGrp="1"/>
          </p:cNvSpPr>
          <p:nvPr>
            <p:ph idx="1"/>
          </p:nvPr>
        </p:nvSpPr>
        <p:spPr/>
        <p:txBody>
          <a:bodyPr>
            <a:noAutofit/>
          </a:bodyPr>
          <a:lstStyle/>
          <a:p>
            <a:r>
              <a:rPr lang="en-US" sz="3200" dirty="0"/>
              <a:t>Educational:</a:t>
            </a:r>
          </a:p>
          <a:p>
            <a:pPr lvl="1"/>
            <a:r>
              <a:rPr lang="en-US" sz="2800" dirty="0"/>
              <a:t>Remind patient/family of indication and benefit</a:t>
            </a:r>
          </a:p>
          <a:p>
            <a:pPr lvl="1"/>
            <a:r>
              <a:rPr lang="en-US" sz="2800" dirty="0"/>
              <a:t>Provide written and verbal information</a:t>
            </a:r>
          </a:p>
          <a:p>
            <a:r>
              <a:rPr lang="en-US" sz="3200" dirty="0"/>
              <a:t>Behavioural:</a:t>
            </a:r>
          </a:p>
          <a:p>
            <a:pPr lvl="1"/>
            <a:r>
              <a:rPr lang="en-US" sz="2800" dirty="0"/>
              <a:t>Tailor regimen to patient’s daily habits</a:t>
            </a:r>
          </a:p>
          <a:p>
            <a:pPr lvl="1"/>
            <a:r>
              <a:rPr lang="en-US" sz="2800" dirty="0"/>
              <a:t>Motivational interviewing</a:t>
            </a:r>
          </a:p>
          <a:p>
            <a:pPr lvl="1"/>
            <a:r>
              <a:rPr lang="en-US" sz="2800" dirty="0"/>
              <a:t>Simplify regimen: long-acting once-daily medications or single pill combinations</a:t>
            </a:r>
          </a:p>
          <a:p>
            <a:pPr lvl="1"/>
            <a:r>
              <a:rPr lang="en-US" sz="2800" dirty="0"/>
              <a:t>Adherence aid or reminder system</a:t>
            </a:r>
          </a:p>
        </p:txBody>
      </p:sp>
      <p:sp>
        <p:nvSpPr>
          <p:cNvPr id="5" name="Slide Number Placeholder 4"/>
          <p:cNvSpPr>
            <a:spLocks noGrp="1"/>
          </p:cNvSpPr>
          <p:nvPr>
            <p:ph type="sldNum" sz="quarter" idx="12"/>
          </p:nvPr>
        </p:nvSpPr>
        <p:spPr/>
        <p:txBody>
          <a:bodyPr/>
          <a:lstStyle/>
          <a:p>
            <a:fld id="{48F63A3B-78C7-47BE-AE5E-E10140E04643}" type="slidenum">
              <a:rPr lang="en-US" smtClean="0"/>
              <a:t>121</a:t>
            </a:fld>
            <a:endParaRPr lang="en-US" dirty="0"/>
          </a:p>
        </p:txBody>
      </p:sp>
      <p:sp>
        <p:nvSpPr>
          <p:cNvPr id="4" name="TextBox 3"/>
          <p:cNvSpPr txBox="1"/>
          <p:nvPr/>
        </p:nvSpPr>
        <p:spPr>
          <a:xfrm>
            <a:off x="7066845" y="6426198"/>
            <a:ext cx="5044721" cy="369332"/>
          </a:xfrm>
          <a:prstGeom prst="rect">
            <a:avLst/>
          </a:prstGeom>
          <a:noFill/>
        </p:spPr>
        <p:txBody>
          <a:bodyPr wrap="square" rtlCol="0">
            <a:spAutoFit/>
          </a:bodyPr>
          <a:lstStyle/>
          <a:p>
            <a:pPr algn="r"/>
            <a:r>
              <a:rPr lang="en-US" dirty="0">
                <a:solidFill>
                  <a:srgbClr val="000000"/>
                </a:solidFill>
              </a:rPr>
              <a:t>Pharmacy Practice+ 2015;2(5):9-16</a:t>
            </a:r>
          </a:p>
        </p:txBody>
      </p:sp>
    </p:spTree>
    <p:extLst>
      <p:ext uri="{BB962C8B-B14F-4D97-AF65-F5344CB8AC3E}">
        <p14:creationId xmlns:p14="http://schemas.microsoft.com/office/powerpoint/2010/main" val="30781571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36700"/>
            <a:ext cx="10972800" cy="4882092"/>
          </a:xfrm>
        </p:spPr>
        <p:txBody>
          <a:bodyPr>
            <a:normAutofit/>
          </a:bodyPr>
          <a:lstStyle/>
          <a:p>
            <a:pPr marL="342900" lvl="1" indent="-342900">
              <a:buFont typeface="Arial"/>
              <a:buChar char="•"/>
            </a:pPr>
            <a:r>
              <a:rPr lang="en-US" sz="2600" dirty="0">
                <a:cs typeface="Calibri"/>
              </a:rPr>
              <a:t>Take ≥1 antihypertensive agent at HS vs all in the AM</a:t>
            </a:r>
          </a:p>
          <a:p>
            <a:pPr marL="342900" lvl="1" indent="-342900">
              <a:buFont typeface="Arial"/>
              <a:buChar char="•"/>
            </a:pPr>
            <a:r>
              <a:rPr lang="en-US" sz="2600" dirty="0"/>
              <a:t>MAPEC:</a:t>
            </a:r>
          </a:p>
          <a:p>
            <a:pPr lvl="1"/>
            <a:r>
              <a:rPr lang="en-US" sz="2600" dirty="0"/>
              <a:t>N</a:t>
            </a:r>
            <a:r>
              <a:rPr lang="en-US" sz="2600" dirty="0">
                <a:cs typeface="Calibri"/>
              </a:rPr>
              <a:t>=2156</a:t>
            </a:r>
          </a:p>
          <a:p>
            <a:pPr lvl="1"/>
            <a:r>
              <a:rPr lang="en-US" sz="2600" dirty="0">
                <a:cs typeface="Calibri"/>
              </a:rPr>
              <a:t>Follow-up: 5.6 </a:t>
            </a:r>
            <a:r>
              <a:rPr lang="en-US" sz="2600" dirty="0" err="1">
                <a:cs typeface="Calibri"/>
              </a:rPr>
              <a:t>yr</a:t>
            </a:r>
            <a:endParaRPr lang="en-US" sz="2600" dirty="0">
              <a:cs typeface="Calibri"/>
            </a:endParaRPr>
          </a:p>
          <a:p>
            <a:pPr lvl="1"/>
            <a:r>
              <a:rPr lang="en-US" sz="2600" dirty="0">
                <a:cs typeface="Calibri"/>
              </a:rPr>
              <a:t>Difference in mean asleep BP: 5/2 mmHg</a:t>
            </a:r>
          </a:p>
          <a:p>
            <a:pPr lvl="1"/>
            <a:r>
              <a:rPr lang="en-US" sz="2600" dirty="0">
                <a:cs typeface="Calibri"/>
              </a:rPr>
              <a:t>CV events: 6.3% vs 17.3% (NNT=10)</a:t>
            </a:r>
          </a:p>
          <a:p>
            <a:r>
              <a:rPr lang="en-US" sz="2600" dirty="0" err="1">
                <a:cs typeface="Calibri"/>
              </a:rPr>
              <a:t>Hygia</a:t>
            </a:r>
            <a:r>
              <a:rPr lang="en-US" sz="2600" dirty="0">
                <a:cs typeface="Calibri"/>
              </a:rPr>
              <a:t> Chronotherapy Trial:</a:t>
            </a:r>
          </a:p>
          <a:p>
            <a:pPr lvl="1"/>
            <a:r>
              <a:rPr lang="en-US" sz="2600" dirty="0">
                <a:cs typeface="Calibri"/>
              </a:rPr>
              <a:t>N=19,084</a:t>
            </a:r>
          </a:p>
          <a:p>
            <a:pPr lvl="1"/>
            <a:r>
              <a:rPr lang="en-US" sz="2600" dirty="0">
                <a:cs typeface="Calibri"/>
              </a:rPr>
              <a:t>Follow-up: 6.3 </a:t>
            </a:r>
            <a:r>
              <a:rPr lang="en-US" sz="2600" dirty="0" err="1">
                <a:cs typeface="Calibri"/>
              </a:rPr>
              <a:t>yr</a:t>
            </a:r>
            <a:endParaRPr lang="en-US" sz="2600" dirty="0">
              <a:cs typeface="Calibri"/>
            </a:endParaRPr>
          </a:p>
          <a:p>
            <a:pPr lvl="1"/>
            <a:r>
              <a:rPr lang="en-US" sz="2600" dirty="0">
                <a:cs typeface="Calibri"/>
              </a:rPr>
              <a:t>Difference in mean asleep BP: 3/2 mmHg</a:t>
            </a:r>
          </a:p>
          <a:p>
            <a:pPr lvl="1"/>
            <a:r>
              <a:rPr lang="en-US" sz="2600" dirty="0">
                <a:cs typeface="Calibri"/>
              </a:rPr>
              <a:t>CV events: </a:t>
            </a:r>
            <a:r>
              <a:rPr lang="en-US" sz="2600" dirty="0" err="1">
                <a:cs typeface="Calibri"/>
              </a:rPr>
              <a:t>aHR</a:t>
            </a:r>
            <a:r>
              <a:rPr lang="en-US" sz="2600" dirty="0">
                <a:cs typeface="Calibri"/>
              </a:rPr>
              <a:t> 0.55 (95% CI 0.50-0.61)</a:t>
            </a:r>
          </a:p>
        </p:txBody>
      </p:sp>
      <p:sp>
        <p:nvSpPr>
          <p:cNvPr id="3" name="Title 2"/>
          <p:cNvSpPr>
            <a:spLocks noGrp="1"/>
          </p:cNvSpPr>
          <p:nvPr>
            <p:ph type="title"/>
          </p:nvPr>
        </p:nvSpPr>
        <p:spPr/>
        <p:txBody>
          <a:bodyPr/>
          <a:lstStyle/>
          <a:p>
            <a:r>
              <a:rPr lang="en-US" dirty="0"/>
              <a:t>Nocturnal Dosing</a:t>
            </a:r>
          </a:p>
        </p:txBody>
      </p:sp>
      <p:sp>
        <p:nvSpPr>
          <p:cNvPr id="4" name="TextBox 3"/>
          <p:cNvSpPr txBox="1">
            <a:spLocks noChangeArrowheads="1"/>
          </p:cNvSpPr>
          <p:nvPr/>
        </p:nvSpPr>
        <p:spPr bwMode="auto">
          <a:xfrm>
            <a:off x="4380091" y="6418792"/>
            <a:ext cx="77258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Times New Roman" charset="0"/>
                <a:ea typeface="ＭＳ Ｐゴシック" charset="0"/>
                <a:cs typeface="ＭＳ Ｐゴシック" charset="0"/>
              </a:defRPr>
            </a:lvl1pPr>
            <a:lvl2pPr marL="742950" indent="-285750">
              <a:defRPr sz="1300">
                <a:solidFill>
                  <a:schemeClr val="tx1"/>
                </a:solidFill>
                <a:latin typeface="Times New Roman" charset="0"/>
                <a:ea typeface="ＭＳ Ｐゴシック" charset="0"/>
              </a:defRPr>
            </a:lvl2pPr>
            <a:lvl3pPr marL="1143000" indent="-228600">
              <a:defRPr sz="1300">
                <a:solidFill>
                  <a:schemeClr val="tx1"/>
                </a:solidFill>
                <a:latin typeface="Times New Roman" charset="0"/>
                <a:ea typeface="ＭＳ Ｐゴシック" charset="0"/>
              </a:defRPr>
            </a:lvl3pPr>
            <a:lvl4pPr marL="1600200" indent="-228600">
              <a:defRPr sz="1300">
                <a:solidFill>
                  <a:schemeClr val="tx1"/>
                </a:solidFill>
                <a:latin typeface="Times New Roman" charset="0"/>
                <a:ea typeface="ＭＳ Ｐゴシック" charset="0"/>
              </a:defRPr>
            </a:lvl4pPr>
            <a:lvl5pPr marL="2057400" indent="-228600">
              <a:defRPr sz="13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3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3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3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300">
                <a:solidFill>
                  <a:schemeClr val="tx1"/>
                </a:solidFill>
                <a:latin typeface="Times New Roman" charset="0"/>
                <a:ea typeface="ＭＳ Ｐゴシック" charset="0"/>
              </a:defRPr>
            </a:lvl9pPr>
          </a:lstStyle>
          <a:p>
            <a:pPr algn="r"/>
            <a:r>
              <a:rPr lang="en-US" sz="1800" dirty="0">
                <a:latin typeface="Calibri"/>
                <a:cs typeface="Calibri"/>
              </a:rPr>
              <a:t>Chronobiol Int 2010;27:1629-51; </a:t>
            </a:r>
            <a:r>
              <a:rPr lang="en-US" sz="1800" dirty="0" err="1">
                <a:latin typeface="Calibri"/>
                <a:cs typeface="Calibri"/>
              </a:rPr>
              <a:t>Eur</a:t>
            </a:r>
            <a:r>
              <a:rPr lang="en-US" sz="1800" dirty="0">
                <a:latin typeface="Calibri"/>
                <a:cs typeface="Calibri"/>
              </a:rPr>
              <a:t> Heart J 2019;ehz754</a:t>
            </a:r>
          </a:p>
        </p:txBody>
      </p:sp>
      <p:pic>
        <p:nvPicPr>
          <p:cNvPr id="6" name="Picture 5" descr="Screen Shot 2021-09-15 at 1.49.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655" y="3882215"/>
            <a:ext cx="4361745" cy="1522646"/>
          </a:xfrm>
          <a:prstGeom prst="rect">
            <a:avLst/>
          </a:prstGeom>
          <a:ln>
            <a:solidFill>
              <a:srgbClr val="B30B1D"/>
            </a:solidFill>
          </a:ln>
        </p:spPr>
      </p:pic>
      <p:sp>
        <p:nvSpPr>
          <p:cNvPr id="5" name="Slide Number Placeholder 4"/>
          <p:cNvSpPr>
            <a:spLocks noGrp="1"/>
          </p:cNvSpPr>
          <p:nvPr>
            <p:ph type="sldNum" sz="quarter" idx="12"/>
          </p:nvPr>
        </p:nvSpPr>
        <p:spPr/>
        <p:txBody>
          <a:bodyPr/>
          <a:lstStyle/>
          <a:p>
            <a:fld id="{48F63A3B-78C7-47BE-AE5E-E10140E04643}" type="slidenum">
              <a:rPr lang="en-US" smtClean="0"/>
              <a:t>122</a:t>
            </a:fld>
            <a:endParaRPr lang="en-US" dirty="0"/>
          </a:p>
        </p:txBody>
      </p:sp>
    </p:spTree>
    <p:extLst>
      <p:ext uri="{BB962C8B-B14F-4D97-AF65-F5344CB8AC3E}">
        <p14:creationId xmlns:p14="http://schemas.microsoft.com/office/powerpoint/2010/main" val="25261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Pharmacist Care</a:t>
            </a:r>
          </a:p>
        </p:txBody>
      </p:sp>
      <p:sp>
        <p:nvSpPr>
          <p:cNvPr id="2" name="Content Placeholder 1"/>
          <p:cNvSpPr>
            <a:spLocks noGrp="1"/>
          </p:cNvSpPr>
          <p:nvPr>
            <p:ph idx="1"/>
          </p:nvPr>
        </p:nvSpPr>
        <p:spPr/>
        <p:txBody>
          <a:bodyPr>
            <a:noAutofit/>
          </a:bodyPr>
          <a:lstStyle/>
          <a:p>
            <a:r>
              <a:rPr lang="en-US" sz="3200" dirty="0"/>
              <a:t>SCRIP-HTN:</a:t>
            </a:r>
          </a:p>
          <a:p>
            <a:pPr lvl="1"/>
            <a:r>
              <a:rPr lang="en-US" sz="2800" dirty="0"/>
              <a:t>N=227</a:t>
            </a:r>
          </a:p>
          <a:p>
            <a:pPr lvl="1"/>
            <a:r>
              <a:rPr lang="en-US" sz="2800" dirty="0"/>
              <a:t>Pharmacist/nurse care vs usual care x 6 mon</a:t>
            </a:r>
          </a:p>
          <a:p>
            <a:pPr lvl="1"/>
            <a:r>
              <a:rPr lang="en-US" sz="2800" dirty="0"/>
              <a:t> </a:t>
            </a:r>
            <a:r>
              <a:rPr lang="en-US" sz="2800" dirty="0">
                <a:latin typeface="Wingdings"/>
                <a:ea typeface="Wingdings"/>
                <a:cs typeface="Wingdings"/>
                <a:sym typeface="Wingdings"/>
              </a:rPr>
              <a:t></a:t>
            </a:r>
            <a:r>
              <a:rPr lang="en-US" sz="2800" dirty="0">
                <a:sym typeface="Wingdings"/>
              </a:rPr>
              <a:t> SBP by 6 mmHg compared to control</a:t>
            </a:r>
          </a:p>
          <a:p>
            <a:r>
              <a:rPr lang="en-US" sz="3200" dirty="0">
                <a:sym typeface="Wingdings"/>
              </a:rPr>
              <a:t>RxACTION:</a:t>
            </a:r>
          </a:p>
          <a:p>
            <a:pPr lvl="1"/>
            <a:r>
              <a:rPr lang="en-US" sz="2800" dirty="0"/>
              <a:t>N=248</a:t>
            </a:r>
          </a:p>
          <a:p>
            <a:pPr lvl="1"/>
            <a:r>
              <a:rPr lang="en-US" sz="2800" dirty="0"/>
              <a:t>Pharmacist care vs usual care x 6 mon</a:t>
            </a:r>
          </a:p>
          <a:p>
            <a:pPr lvl="1"/>
            <a:r>
              <a:rPr lang="en-US" sz="2800" dirty="0">
                <a:latin typeface="Wingdings"/>
                <a:ea typeface="Wingdings"/>
                <a:cs typeface="Wingdings"/>
                <a:sym typeface="Wingdings"/>
              </a:rPr>
              <a:t></a:t>
            </a:r>
            <a:r>
              <a:rPr lang="en-US" sz="2800" dirty="0">
                <a:sym typeface="Wingdings"/>
              </a:rPr>
              <a:t> SBP by 7 mmHg compared to control</a:t>
            </a:r>
          </a:p>
          <a:p>
            <a:pPr lvl="1"/>
            <a:r>
              <a:rPr lang="en-US" sz="2800" dirty="0">
                <a:sym typeface="Wingdings"/>
              </a:rPr>
              <a:t>2-fold increase in odds of achieving BP target</a:t>
            </a:r>
            <a:endParaRPr lang="en-US" sz="2800" dirty="0"/>
          </a:p>
        </p:txBody>
      </p:sp>
      <p:sp>
        <p:nvSpPr>
          <p:cNvPr id="5" name="Slide Number Placeholder 4"/>
          <p:cNvSpPr>
            <a:spLocks noGrp="1"/>
          </p:cNvSpPr>
          <p:nvPr>
            <p:ph type="sldNum" sz="quarter" idx="12"/>
          </p:nvPr>
        </p:nvSpPr>
        <p:spPr/>
        <p:txBody>
          <a:bodyPr/>
          <a:lstStyle/>
          <a:p>
            <a:fld id="{48F63A3B-78C7-47BE-AE5E-E10140E04643}" type="slidenum">
              <a:rPr lang="en-US" smtClean="0"/>
              <a:t>123</a:t>
            </a:fld>
            <a:endParaRPr lang="en-US" dirty="0"/>
          </a:p>
        </p:txBody>
      </p:sp>
      <p:sp>
        <p:nvSpPr>
          <p:cNvPr id="4" name="TextBox 3"/>
          <p:cNvSpPr txBox="1">
            <a:spLocks noChangeArrowheads="1"/>
          </p:cNvSpPr>
          <p:nvPr/>
        </p:nvSpPr>
        <p:spPr bwMode="auto">
          <a:xfrm>
            <a:off x="3476977" y="6418792"/>
            <a:ext cx="86289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Times New Roman" charset="0"/>
                <a:ea typeface="ＭＳ Ｐゴシック" charset="0"/>
                <a:cs typeface="ＭＳ Ｐゴシック" charset="0"/>
              </a:defRPr>
            </a:lvl1pPr>
            <a:lvl2pPr marL="742950" indent="-285750">
              <a:defRPr sz="1300">
                <a:solidFill>
                  <a:schemeClr val="tx1"/>
                </a:solidFill>
                <a:latin typeface="Times New Roman" charset="0"/>
                <a:ea typeface="ＭＳ Ｐゴシック" charset="0"/>
              </a:defRPr>
            </a:lvl2pPr>
            <a:lvl3pPr marL="1143000" indent="-228600">
              <a:defRPr sz="1300">
                <a:solidFill>
                  <a:schemeClr val="tx1"/>
                </a:solidFill>
                <a:latin typeface="Times New Roman" charset="0"/>
                <a:ea typeface="ＭＳ Ｐゴシック" charset="0"/>
              </a:defRPr>
            </a:lvl3pPr>
            <a:lvl4pPr marL="1600200" indent="-228600">
              <a:defRPr sz="1300">
                <a:solidFill>
                  <a:schemeClr val="tx1"/>
                </a:solidFill>
                <a:latin typeface="Times New Roman" charset="0"/>
                <a:ea typeface="ＭＳ Ｐゴシック" charset="0"/>
              </a:defRPr>
            </a:lvl4pPr>
            <a:lvl5pPr marL="2057400" indent="-228600">
              <a:defRPr sz="13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3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3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3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300">
                <a:solidFill>
                  <a:schemeClr val="tx1"/>
                </a:solidFill>
                <a:latin typeface="Times New Roman" charset="0"/>
                <a:ea typeface="ＭＳ Ｐゴシック" charset="0"/>
              </a:defRPr>
            </a:lvl9pPr>
          </a:lstStyle>
          <a:p>
            <a:pPr algn="r"/>
            <a:r>
              <a:rPr lang="en-US" sz="1800" dirty="0">
                <a:latin typeface="Calibri"/>
                <a:cs typeface="Calibri"/>
              </a:rPr>
              <a:t>Arch Intern Med 2008;168:2355-61; Circulation 2015;132:93-100</a:t>
            </a:r>
          </a:p>
        </p:txBody>
      </p:sp>
    </p:spTree>
    <p:extLst>
      <p:ext uri="{BB962C8B-B14F-4D97-AF65-F5344CB8AC3E}">
        <p14:creationId xmlns:p14="http://schemas.microsoft.com/office/powerpoint/2010/main" val="8292243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 and Discussion</a:t>
            </a:r>
          </a:p>
        </p:txBody>
      </p:sp>
      <p:sp>
        <p:nvSpPr>
          <p:cNvPr id="4" name="Subtitle 3"/>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124</a:t>
            </a:fld>
            <a:endParaRPr lang="en-US" dirty="0"/>
          </a:p>
        </p:txBody>
      </p:sp>
    </p:spTree>
    <p:extLst>
      <p:ext uri="{BB962C8B-B14F-4D97-AF65-F5344CB8AC3E}">
        <p14:creationId xmlns:p14="http://schemas.microsoft.com/office/powerpoint/2010/main" val="234681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Common Risk Factors for HTN</a:t>
            </a:r>
          </a:p>
        </p:txBody>
      </p:sp>
      <p:sp>
        <p:nvSpPr>
          <p:cNvPr id="5" name="Content Placeholder 4"/>
          <p:cNvSpPr>
            <a:spLocks noGrp="1"/>
          </p:cNvSpPr>
          <p:nvPr>
            <p:ph idx="1"/>
          </p:nvPr>
        </p:nvSpPr>
        <p:spPr>
          <a:xfrm>
            <a:off x="838200" y="1825624"/>
            <a:ext cx="10515600" cy="4595311"/>
          </a:xfrm>
        </p:spPr>
        <p:txBody>
          <a:bodyPr>
            <a:noAutofit/>
          </a:bodyPr>
          <a:lstStyle/>
          <a:p>
            <a:r>
              <a:rPr lang="en-US" altLang="en-US" sz="3200" dirty="0"/>
              <a:t>Age</a:t>
            </a:r>
          </a:p>
          <a:p>
            <a:r>
              <a:rPr lang="en-US" altLang="en-US" sz="3200" dirty="0"/>
              <a:t>Obesity</a:t>
            </a:r>
          </a:p>
          <a:p>
            <a:r>
              <a:rPr lang="en-US" altLang="en-US" sz="3200" dirty="0"/>
              <a:t>Poor dietary habits/high </a:t>
            </a:r>
            <a:r>
              <a:rPr lang="en-CA" altLang="en-US" sz="3200" dirty="0">
                <a:cs typeface="Calibri"/>
                <a:sym typeface="Calibri Light"/>
              </a:rPr>
              <a:t>sodium</a:t>
            </a:r>
            <a:r>
              <a:rPr lang="en-US" sz="3200" dirty="0">
                <a:sym typeface="Calibri Light"/>
              </a:rPr>
              <a:t> </a:t>
            </a:r>
            <a:r>
              <a:rPr lang="en-US" altLang="en-US" sz="3200" dirty="0"/>
              <a:t>intake</a:t>
            </a:r>
          </a:p>
          <a:p>
            <a:r>
              <a:rPr lang="en-US" altLang="en-US" sz="3200" dirty="0"/>
              <a:t>Sedentary behaviour</a:t>
            </a:r>
          </a:p>
          <a:p>
            <a:r>
              <a:rPr lang="en-US" altLang="en-US" sz="3200" dirty="0"/>
              <a:t>High alcohol intake</a:t>
            </a:r>
          </a:p>
          <a:p>
            <a:r>
              <a:rPr lang="en-US" altLang="en-US" sz="3200" dirty="0"/>
              <a:t>Smoking</a:t>
            </a:r>
          </a:p>
          <a:p>
            <a:r>
              <a:rPr lang="en-US" altLang="en-US" sz="3200" dirty="0"/>
              <a:t>DM</a:t>
            </a:r>
          </a:p>
          <a:p>
            <a:r>
              <a:rPr lang="en-US" altLang="en-US" sz="3200" dirty="0"/>
              <a:t>CKD</a:t>
            </a:r>
          </a:p>
        </p:txBody>
      </p:sp>
      <p:sp>
        <p:nvSpPr>
          <p:cNvPr id="2" name="Slide Number Placeholder 1"/>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126478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Lifetime Risk of HTN</a:t>
            </a:r>
          </a:p>
        </p:txBody>
      </p:sp>
      <p:sp>
        <p:nvSpPr>
          <p:cNvPr id="8" name="Content Placeholder 7"/>
          <p:cNvSpPr>
            <a:spLocks noGrp="1"/>
          </p:cNvSpPr>
          <p:nvPr>
            <p:ph idx="1"/>
          </p:nvPr>
        </p:nvSpPr>
        <p:spPr/>
        <p:txBody>
          <a:bodyPr>
            <a:normAutofit/>
          </a:bodyPr>
          <a:lstStyle/>
          <a:p>
            <a:r>
              <a:rPr lang="en-US" sz="3200" dirty="0"/>
              <a:t>Normotensive women and men aged 65 </a:t>
            </a:r>
            <a:r>
              <a:rPr lang="en-US" sz="3200" dirty="0" err="1"/>
              <a:t>yr</a:t>
            </a:r>
            <a:endParaRPr lang="en-US" sz="3200" dirty="0"/>
          </a:p>
        </p:txBody>
      </p:sp>
      <p:sp>
        <p:nvSpPr>
          <p:cNvPr id="2" name="Slide Number Placeholder 1"/>
          <p:cNvSpPr>
            <a:spLocks noGrp="1"/>
          </p:cNvSpPr>
          <p:nvPr>
            <p:ph type="sldNum" sz="quarter" idx="12"/>
          </p:nvPr>
        </p:nvSpPr>
        <p:spPr/>
        <p:txBody>
          <a:bodyPr/>
          <a:lstStyle/>
          <a:p>
            <a:fld id="{48F63A3B-78C7-47BE-AE5E-E10140E04643}" type="slidenum">
              <a:rPr lang="en-US" smtClean="0"/>
              <a:t>14</a:t>
            </a:fld>
            <a:endParaRPr lang="en-US" dirty="0"/>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JAMA 2002;287:1003-10</a:t>
            </a:r>
          </a:p>
        </p:txBody>
      </p:sp>
      <p:pic>
        <p:nvPicPr>
          <p:cNvPr id="9" name="Content Placeholder 3" descr="Screen Shot 2017-10-20 at 9.16.29 AM.png"/>
          <p:cNvPicPr>
            <a:picLocks noChangeAspect="1"/>
          </p:cNvPicPr>
          <p:nvPr/>
        </p:nvPicPr>
        <p:blipFill rotWithShape="1">
          <a:blip r:embed="rId3">
            <a:extLst>
              <a:ext uri="{28A0092B-C50C-407E-A947-70E740481C1C}">
                <a14:useLocalDpi xmlns:a14="http://schemas.microsoft.com/office/drawing/2010/main" val="0"/>
              </a:ext>
            </a:extLst>
          </a:blip>
          <a:srcRect t="-3050" b="-3156"/>
          <a:stretch/>
        </p:blipFill>
        <p:spPr>
          <a:xfrm>
            <a:off x="2029280" y="2614083"/>
            <a:ext cx="8229600" cy="3742267"/>
          </a:xfrm>
          <a:prstGeom prst="rect">
            <a:avLst/>
          </a:prstGeom>
        </p:spPr>
      </p:pic>
    </p:spTree>
    <p:extLst>
      <p:ext uri="{BB962C8B-B14F-4D97-AF65-F5344CB8AC3E}">
        <p14:creationId xmlns:p14="http://schemas.microsoft.com/office/powerpoint/2010/main" val="226637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Secondary Causes of HTN</a:t>
            </a:r>
          </a:p>
        </p:txBody>
      </p:sp>
      <p:sp>
        <p:nvSpPr>
          <p:cNvPr id="2" name="Content Placeholder 1"/>
          <p:cNvSpPr>
            <a:spLocks noGrp="1"/>
          </p:cNvSpPr>
          <p:nvPr>
            <p:ph idx="1"/>
          </p:nvPr>
        </p:nvSpPr>
        <p:spPr/>
        <p:txBody>
          <a:bodyPr>
            <a:normAutofit/>
          </a:bodyPr>
          <a:lstStyle/>
          <a:p>
            <a:r>
              <a:rPr lang="en-US" sz="3200" dirty="0"/>
              <a:t>Endocrine disorders</a:t>
            </a:r>
          </a:p>
          <a:p>
            <a:pPr lvl="1"/>
            <a:r>
              <a:rPr lang="en-US" sz="2800" dirty="0"/>
              <a:t>Pheochromocytoma</a:t>
            </a:r>
          </a:p>
          <a:p>
            <a:pPr lvl="1"/>
            <a:r>
              <a:rPr lang="en-US" sz="2800" dirty="0"/>
              <a:t>Cushing’s syndrome</a:t>
            </a:r>
          </a:p>
          <a:p>
            <a:pPr lvl="1"/>
            <a:r>
              <a:rPr lang="en-US" sz="2800" dirty="0"/>
              <a:t>Hyperthyroidism</a:t>
            </a:r>
          </a:p>
          <a:p>
            <a:r>
              <a:rPr lang="en-US" sz="3200" dirty="0"/>
              <a:t>Primary hyperaldosteronism</a:t>
            </a:r>
          </a:p>
          <a:p>
            <a:r>
              <a:rPr lang="en-US" sz="3200" dirty="0"/>
              <a:t>CKD</a:t>
            </a:r>
          </a:p>
          <a:p>
            <a:r>
              <a:rPr lang="en-US" sz="3200" dirty="0">
                <a:latin typeface="Calibri" charset="0"/>
              </a:rPr>
              <a:t>Obstructive sleep apnea</a:t>
            </a:r>
          </a:p>
          <a:p>
            <a:r>
              <a:rPr lang="en-US" sz="3200" dirty="0">
                <a:latin typeface="Calibri" charset="0"/>
              </a:rPr>
              <a:t>Drugs</a:t>
            </a:r>
            <a:endParaRPr lang="en-US"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Cardiol 2016;32:569-88</a:t>
            </a:r>
          </a:p>
        </p:txBody>
      </p:sp>
    </p:spTree>
    <p:extLst>
      <p:ext uri="{BB962C8B-B14F-4D97-AF65-F5344CB8AC3E}">
        <p14:creationId xmlns:p14="http://schemas.microsoft.com/office/powerpoint/2010/main" val="117748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Secondary Causes of HTN</a:t>
            </a:r>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Cardiol 2016;32:569-88</a:t>
            </a:r>
          </a:p>
        </p:txBody>
      </p:sp>
      <p:sp>
        <p:nvSpPr>
          <p:cNvPr id="2" name="Slide Number Placeholder 1"/>
          <p:cNvSpPr>
            <a:spLocks noGrp="1"/>
          </p:cNvSpPr>
          <p:nvPr>
            <p:ph type="sldNum" sz="quarter" idx="12"/>
          </p:nvPr>
        </p:nvSpPr>
        <p:spPr/>
        <p:txBody>
          <a:bodyPr/>
          <a:lstStyle/>
          <a:p>
            <a:fld id="{48F63A3B-78C7-47BE-AE5E-E10140E04643}" type="slidenum">
              <a:rPr lang="en-US" smtClean="0"/>
              <a:t>16</a:t>
            </a:fld>
            <a:endParaRPr lang="en-US" dirty="0"/>
          </a:p>
        </p:txBody>
      </p:sp>
      <p:pic>
        <p:nvPicPr>
          <p:cNvPr id="8" name="Content Placeholder 4" descr="Screen Shot 2016-10-07 at 10.00.09 PM.png"/>
          <p:cNvPicPr>
            <a:picLocks noGrp="1" noChangeAspect="1"/>
          </p:cNvPicPr>
          <p:nvPr>
            <p:ph idx="1"/>
          </p:nvPr>
        </p:nvPicPr>
        <p:blipFill>
          <a:blip r:embed="rId2">
            <a:extLst>
              <a:ext uri="{28A0092B-C50C-407E-A947-70E740481C1C}">
                <a14:useLocalDpi xmlns:a14="http://schemas.microsoft.com/office/drawing/2010/main" val="0"/>
              </a:ext>
            </a:extLst>
          </a:blip>
          <a:srcRect l="-31905" r="-31905"/>
          <a:stretch>
            <a:fillRect/>
          </a:stretch>
        </p:blipFill>
        <p:spPr/>
      </p:pic>
    </p:spTree>
    <p:extLst>
      <p:ext uri="{BB962C8B-B14F-4D97-AF65-F5344CB8AC3E}">
        <p14:creationId xmlns:p14="http://schemas.microsoft.com/office/powerpoint/2010/main" val="302090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To Screen</a:t>
            </a:r>
          </a:p>
        </p:txBody>
      </p:sp>
      <p:sp>
        <p:nvSpPr>
          <p:cNvPr id="4" name="Content Placeholder 3"/>
          <p:cNvSpPr>
            <a:spLocks noGrp="1"/>
          </p:cNvSpPr>
          <p:nvPr>
            <p:ph idx="1"/>
          </p:nvPr>
        </p:nvSpPr>
        <p:spPr/>
        <p:txBody>
          <a:bodyPr>
            <a:normAutofit/>
          </a:bodyPr>
          <a:lstStyle/>
          <a:p>
            <a:r>
              <a:rPr lang="en-US" sz="3200" dirty="0"/>
              <a:t>“Frequency and timing of screening can be tailored to each patient’s risk of hypertension. Risk factors for hypertension are: (1) diabetes mellitus; (2) chronic kidney disease; (3) low level of consumption of fresh fruits and vegetables; and (4) sedentary behaviour.”</a:t>
            </a:r>
          </a:p>
        </p:txBody>
      </p:sp>
      <p:sp>
        <p:nvSpPr>
          <p:cNvPr id="2" name="Slide Number Placeholder 1"/>
          <p:cNvSpPr>
            <a:spLocks noGrp="1"/>
          </p:cNvSpPr>
          <p:nvPr>
            <p:ph type="sldNum" sz="quarter" idx="12"/>
          </p:nvPr>
        </p:nvSpPr>
        <p:spPr/>
        <p:txBody>
          <a:bodyPr/>
          <a:lstStyle/>
          <a:p>
            <a:fld id="{48F63A3B-78C7-47BE-AE5E-E10140E04643}" type="slidenum">
              <a:rPr lang="en-US" smtClean="0"/>
              <a:t>17</a:t>
            </a:fld>
            <a:endParaRPr lang="en-US" dirty="0"/>
          </a:p>
        </p:txBody>
      </p:sp>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34529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and Diagnosis</a:t>
            </a:r>
          </a:p>
        </p:txBody>
      </p:sp>
      <p:sp>
        <p:nvSpPr>
          <p:cNvPr id="4" name="Slide Number Placeholder 3"/>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1333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Measurement</a:t>
            </a:r>
          </a:p>
        </p:txBody>
      </p:sp>
      <p:sp>
        <p:nvSpPr>
          <p:cNvPr id="2" name="Content Placeholder 1"/>
          <p:cNvSpPr>
            <a:spLocks noGrp="1"/>
          </p:cNvSpPr>
          <p:nvPr>
            <p:ph idx="1"/>
          </p:nvPr>
        </p:nvSpPr>
        <p:spPr/>
        <p:txBody>
          <a:bodyPr>
            <a:normAutofit/>
          </a:bodyPr>
          <a:lstStyle/>
          <a:p>
            <a:r>
              <a:rPr lang="en-US" sz="3200" dirty="0"/>
              <a:t>“Health care professionals who have been specifically trained to measure BP accurately should assess BP in all adult patients at all appropriate visits to determine cardiovascular risk and monitor antihypertensive treatment.”</a:t>
            </a:r>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350779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normAutofit/>
          </a:bodyPr>
          <a:lstStyle/>
          <a:p>
            <a:r>
              <a:rPr lang="en-US" sz="3200" dirty="0"/>
              <a:t>Thank you to Lynette </a:t>
            </a:r>
            <a:r>
              <a:rPr lang="en-US" sz="3200" dirty="0" err="1"/>
              <a:t>Kosar</a:t>
            </a:r>
            <a:r>
              <a:rPr lang="en-US" sz="3200" dirty="0"/>
              <a:t> and Alex Crawley at </a:t>
            </a:r>
            <a:r>
              <a:rPr lang="en-US" sz="3200" dirty="0" err="1"/>
              <a:t>RxFiles</a:t>
            </a:r>
            <a:r>
              <a:rPr lang="en-US" sz="3200" dirty="0"/>
              <a:t> for their support and peer review</a:t>
            </a:r>
          </a:p>
        </p:txBody>
      </p:sp>
      <p:sp>
        <p:nvSpPr>
          <p:cNvPr id="4" name="Slide Number Placeholder 3"/>
          <p:cNvSpPr>
            <a:spLocks noGrp="1"/>
          </p:cNvSpPr>
          <p:nvPr>
            <p:ph type="sldNum" sz="quarter" idx="12"/>
          </p:nvPr>
        </p:nvSpPr>
        <p:spPr/>
        <p:txBody>
          <a:bodyPr/>
          <a:lstStyle/>
          <a:p>
            <a:fld id="{48F63A3B-78C7-47BE-AE5E-E10140E04643}" type="slidenum">
              <a:rPr lang="en-US" smtClean="0"/>
              <a:t>2</a:t>
            </a:fld>
            <a:endParaRPr lang="en-US" dirty="0"/>
          </a:p>
        </p:txBody>
      </p:sp>
      <p:pic>
        <p:nvPicPr>
          <p:cNvPr id="5" name="Picture 4" descr="E-7fhJAWYBQjdVX.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609" y="3230627"/>
            <a:ext cx="5240794" cy="2946336"/>
          </a:xfrm>
          <a:prstGeom prst="rect">
            <a:avLst/>
          </a:prstGeom>
        </p:spPr>
      </p:pic>
    </p:spTree>
    <p:extLst>
      <p:ext uri="{BB962C8B-B14F-4D97-AF65-F5344CB8AC3E}">
        <p14:creationId xmlns:p14="http://schemas.microsoft.com/office/powerpoint/2010/main" val="63104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Measurement</a:t>
            </a:r>
          </a:p>
        </p:txBody>
      </p:sp>
      <p:sp>
        <p:nvSpPr>
          <p:cNvPr id="2" name="Content Placeholder 1"/>
          <p:cNvSpPr>
            <a:spLocks noGrp="1"/>
          </p:cNvSpPr>
          <p:nvPr>
            <p:ph idx="1"/>
          </p:nvPr>
        </p:nvSpPr>
        <p:spPr/>
        <p:txBody>
          <a:bodyPr>
            <a:normAutofit/>
          </a:bodyPr>
          <a:lstStyle/>
          <a:p>
            <a:r>
              <a:rPr lang="en-US" sz="3200" dirty="0"/>
              <a:t>Use standardized technique and validated equipment</a:t>
            </a:r>
          </a:p>
          <a:p>
            <a:r>
              <a:rPr lang="en-US" sz="3200" dirty="0"/>
              <a:t>Three approaches:</a:t>
            </a:r>
          </a:p>
          <a:p>
            <a:pPr marL="971550" lvl="1" indent="-514350">
              <a:buFont typeface="+mj-lt"/>
              <a:buAutoNum type="arabicPeriod"/>
            </a:pPr>
            <a:r>
              <a:rPr lang="en-US" sz="3200" dirty="0"/>
              <a:t>Office BP measurement (OBPM) or automated office BP measurement (AOBP) </a:t>
            </a:r>
          </a:p>
          <a:p>
            <a:pPr marL="971550" lvl="1" indent="-514350">
              <a:buFont typeface="+mj-lt"/>
              <a:buAutoNum type="arabicPeriod"/>
            </a:pPr>
            <a:r>
              <a:rPr lang="en-US" sz="3200" dirty="0"/>
              <a:t>Ambulatory BP measurement (ABPM)</a:t>
            </a:r>
          </a:p>
          <a:p>
            <a:pPr marL="971550" lvl="1" indent="-514350">
              <a:buFont typeface="+mj-lt"/>
              <a:buAutoNum type="arabicPeriod"/>
            </a:pPr>
            <a:r>
              <a:rPr lang="en-US" sz="3200" dirty="0"/>
              <a:t>Home BP measurement (HBPM)</a:t>
            </a:r>
          </a:p>
        </p:txBody>
      </p:sp>
      <p:sp>
        <p:nvSpPr>
          <p:cNvPr id="4" name="Slide Number Placeholder 3"/>
          <p:cNvSpPr>
            <a:spLocks noGrp="1"/>
          </p:cNvSpPr>
          <p:nvPr>
            <p:ph type="sldNum" sz="quarter" idx="12"/>
          </p:nvPr>
        </p:nvSpPr>
        <p:spPr/>
        <p:txBody>
          <a:bodyPr/>
          <a:lstStyle/>
          <a:p>
            <a:fld id="{48F63A3B-78C7-47BE-AE5E-E10140E04643}" type="slidenum">
              <a:rPr lang="en-US" smtClean="0"/>
              <a:t>20</a:t>
            </a:fld>
            <a:endParaRPr lang="en-US" dirty="0"/>
          </a:p>
        </p:txBody>
      </p:sp>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17426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Office BP Measurement</a:t>
            </a:r>
          </a:p>
        </p:txBody>
      </p:sp>
      <p:sp>
        <p:nvSpPr>
          <p:cNvPr id="4" name="Content Placeholder 3">
            <a:extLst>
              <a:ext uri="{FF2B5EF4-FFF2-40B4-BE49-F238E27FC236}">
                <a16:creationId xmlns:a16="http://schemas.microsoft.com/office/drawing/2014/main" id="{C1CD2415-0C50-4E92-BC61-12522D2ACA45}"/>
              </a:ext>
            </a:extLst>
          </p:cNvPr>
          <p:cNvSpPr>
            <a:spLocks noGrp="1"/>
          </p:cNvSpPr>
          <p:nvPr>
            <p:ph sz="half" idx="1"/>
          </p:nvPr>
        </p:nvSpPr>
        <p:spPr>
          <a:xfrm>
            <a:off x="838200" y="1825625"/>
            <a:ext cx="5181600" cy="4030274"/>
          </a:xfrm>
        </p:spPr>
        <p:txBody>
          <a:bodyPr>
            <a:normAutofit/>
          </a:bodyPr>
          <a:lstStyle/>
          <a:p>
            <a:pPr marL="0" indent="0">
              <a:buNone/>
            </a:pPr>
            <a:r>
              <a:rPr lang="en-CA" sz="2800" b="1" dirty="0"/>
              <a:t>AOBP</a:t>
            </a:r>
          </a:p>
          <a:p>
            <a:r>
              <a:rPr lang="en-CA" sz="2800" dirty="0"/>
              <a:t>Automated device</a:t>
            </a:r>
          </a:p>
          <a:p>
            <a:r>
              <a:rPr lang="en-CA" sz="2800" dirty="0"/>
              <a:t>Series of oscillometric measurements </a:t>
            </a:r>
          </a:p>
          <a:p>
            <a:r>
              <a:rPr lang="en-CA" sz="2800" dirty="0"/>
              <a:t>Patient is left unattended in a private area with 3-6 consecutive readings</a:t>
            </a:r>
          </a:p>
        </p:txBody>
      </p:sp>
      <p:sp>
        <p:nvSpPr>
          <p:cNvPr id="7" name="Content Placeholder 6"/>
          <p:cNvSpPr>
            <a:spLocks noGrp="1"/>
          </p:cNvSpPr>
          <p:nvPr>
            <p:ph sz="half" idx="2"/>
          </p:nvPr>
        </p:nvSpPr>
        <p:spPr>
          <a:xfrm>
            <a:off x="6172200" y="1825625"/>
            <a:ext cx="5181600" cy="4030274"/>
          </a:xfrm>
        </p:spPr>
        <p:txBody>
          <a:bodyPr/>
          <a:lstStyle/>
          <a:p>
            <a:pPr marL="0" indent="0">
              <a:buFont typeface="Arial"/>
              <a:buNone/>
            </a:pPr>
            <a:r>
              <a:rPr lang="en-CA" b="1" dirty="0"/>
              <a:t>OBPM</a:t>
            </a:r>
          </a:p>
          <a:p>
            <a:r>
              <a:rPr lang="en-CA" dirty="0"/>
              <a:t>Provider in the room </a:t>
            </a:r>
          </a:p>
          <a:p>
            <a:r>
              <a:rPr lang="en-US" dirty="0"/>
              <a:t>Oscillometric or electronic devices are preferred</a:t>
            </a:r>
          </a:p>
          <a:p>
            <a:r>
              <a:rPr lang="en-CA" dirty="0"/>
              <a:t>Auscultatory (mercury or aneroid) if electronic is not available</a:t>
            </a:r>
          </a:p>
        </p:txBody>
      </p:sp>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63263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Office BP Measurement</a:t>
            </a:r>
          </a:p>
        </p:txBody>
      </p:sp>
      <p:sp>
        <p:nvSpPr>
          <p:cNvPr id="2" name="Content Placeholder 1"/>
          <p:cNvSpPr>
            <a:spLocks noGrp="1"/>
          </p:cNvSpPr>
          <p:nvPr>
            <p:ph idx="1"/>
          </p:nvPr>
        </p:nvSpPr>
        <p:spPr/>
        <p:txBody>
          <a:bodyPr>
            <a:normAutofit/>
          </a:bodyPr>
          <a:lstStyle/>
          <a:p>
            <a:pPr>
              <a:buFont typeface="Arial" pitchFamily="34" charset="0"/>
              <a:buChar char="•"/>
              <a:defRPr/>
            </a:pPr>
            <a:r>
              <a:rPr lang="en-US" sz="3200" dirty="0"/>
              <a:t>Electronic (oscillometric) upper arm devices are preferred over auscultation</a:t>
            </a:r>
            <a:endParaRPr lang="en-CA" altLang="en-US" sz="3200" dirty="0"/>
          </a:p>
          <a:p>
            <a:pPr>
              <a:buFont typeface="Arial" pitchFamily="34" charset="0"/>
              <a:buChar char="•"/>
              <a:defRPr/>
            </a:pPr>
            <a:r>
              <a:rPr lang="en-CA" altLang="en-US" sz="3200" dirty="0"/>
              <a:t>Auscultatory BP is often inaccurate (9/6 mmHg higher)</a:t>
            </a:r>
          </a:p>
          <a:p>
            <a:pPr lvl="1">
              <a:defRPr/>
            </a:pPr>
            <a:r>
              <a:rPr lang="en-CA" altLang="en-US" sz="3200" dirty="0"/>
              <a:t>Too rapid deflation of cuff</a:t>
            </a:r>
          </a:p>
          <a:p>
            <a:pPr lvl="1">
              <a:defRPr/>
            </a:pPr>
            <a:r>
              <a:rPr lang="en-CA" altLang="en-US" sz="3200" dirty="0"/>
              <a:t>Digit preference (i.e. rounding to 0 or 5)</a:t>
            </a:r>
          </a:p>
          <a:p>
            <a:pPr lvl="1">
              <a:defRPr/>
            </a:pPr>
            <a:r>
              <a:rPr lang="en-CA" altLang="en-US" sz="3200" dirty="0"/>
              <a:t>Aneroid devices are less likely to remain calibrated</a:t>
            </a:r>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TextBox 3"/>
          <p:cNvSpPr txBox="1"/>
          <p:nvPr/>
        </p:nvSpPr>
        <p:spPr>
          <a:xfrm>
            <a:off x="1" y="6148570"/>
            <a:ext cx="12101692" cy="646331"/>
          </a:xfrm>
          <a:prstGeom prst="rect">
            <a:avLst/>
          </a:prstGeom>
          <a:noFill/>
        </p:spPr>
        <p:txBody>
          <a:bodyPr wrap="square" rtlCol="0">
            <a:spAutoFit/>
          </a:bodyPr>
          <a:lstStyle/>
          <a:p>
            <a:pPr algn="r"/>
            <a:r>
              <a:rPr lang="en-US" dirty="0"/>
              <a:t>Can J Cardiol 2015;31:549-68; Can Fam Physician 2014;60:127-32;</a:t>
            </a:r>
          </a:p>
          <a:p>
            <a:pPr algn="r"/>
            <a:r>
              <a:rPr lang="en-US" dirty="0"/>
              <a:t>Can J </a:t>
            </a:r>
            <a:r>
              <a:rPr lang="en-US" dirty="0" err="1"/>
              <a:t>Cardiol</a:t>
            </a:r>
            <a:r>
              <a:rPr lang="en-US" dirty="0"/>
              <a:t> 2020;36:596-624 </a:t>
            </a:r>
          </a:p>
        </p:txBody>
      </p:sp>
    </p:spTree>
    <p:extLst>
      <p:ext uri="{BB962C8B-B14F-4D97-AF65-F5344CB8AC3E}">
        <p14:creationId xmlns:p14="http://schemas.microsoft.com/office/powerpoint/2010/main" val="230126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0" dirty="0"/>
              <a:t>Out-of-Office BP Measurement</a:t>
            </a:r>
          </a:p>
        </p:txBody>
      </p:sp>
      <p:sp>
        <p:nvSpPr>
          <p:cNvPr id="2" name="Content Placeholder 1"/>
          <p:cNvSpPr>
            <a:spLocks noGrp="1"/>
          </p:cNvSpPr>
          <p:nvPr>
            <p:ph idx="1"/>
          </p:nvPr>
        </p:nvSpPr>
        <p:spPr/>
        <p:txBody>
          <a:bodyPr>
            <a:noAutofit/>
          </a:bodyPr>
          <a:lstStyle/>
          <a:p>
            <a:r>
              <a:rPr lang="en-US" sz="3200" dirty="0"/>
              <a:t>ABPM or HBPM</a:t>
            </a:r>
          </a:p>
          <a:p>
            <a:r>
              <a:rPr lang="en-US" sz="3200" dirty="0"/>
              <a:t>Recommended for all adults with:</a:t>
            </a:r>
          </a:p>
          <a:p>
            <a:pPr lvl="1"/>
            <a:r>
              <a:rPr lang="en-US" sz="2800" dirty="0"/>
              <a:t>High in-office BP (to rule out white coat HTN)</a:t>
            </a:r>
          </a:p>
          <a:p>
            <a:pPr lvl="1"/>
            <a:r>
              <a:rPr lang="en-US" sz="2800" dirty="0"/>
              <a:t>Suspected HTN, particularly in adults with DM (to rule out masked HTN)</a:t>
            </a:r>
          </a:p>
          <a:p>
            <a:pPr lvl="1"/>
            <a:r>
              <a:rPr lang="en-US" sz="2800" dirty="0"/>
              <a:t>Fluctuating in-office BP</a:t>
            </a:r>
          </a:p>
          <a:p>
            <a:pPr lvl="1"/>
            <a:r>
              <a:rPr lang="en-US" sz="2800" dirty="0"/>
              <a:t>DM</a:t>
            </a:r>
          </a:p>
          <a:p>
            <a:pPr lvl="1"/>
            <a:r>
              <a:rPr lang="en-US" sz="2800" dirty="0"/>
              <a:t>CKD</a:t>
            </a:r>
          </a:p>
          <a:p>
            <a:pPr lvl="1"/>
            <a:r>
              <a:rPr lang="en-US" sz="2800" dirty="0"/>
              <a:t>Suspected non-adherence</a:t>
            </a:r>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 </a:t>
            </a:r>
          </a:p>
        </p:txBody>
      </p:sp>
    </p:spTree>
    <p:extLst>
      <p:ext uri="{BB962C8B-B14F-4D97-AF65-F5344CB8AC3E}">
        <p14:creationId xmlns:p14="http://schemas.microsoft.com/office/powerpoint/2010/main" val="161606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Ambulatory BP Measurement</a:t>
            </a:r>
          </a:p>
        </p:txBody>
      </p:sp>
      <p:sp>
        <p:nvSpPr>
          <p:cNvPr id="2" name="Content Placeholder 1"/>
          <p:cNvSpPr>
            <a:spLocks noGrp="1"/>
          </p:cNvSpPr>
          <p:nvPr>
            <p:ph idx="1"/>
          </p:nvPr>
        </p:nvSpPr>
        <p:spPr>
          <a:xfrm>
            <a:off x="838200" y="1825625"/>
            <a:ext cx="6418452" cy="4351338"/>
          </a:xfrm>
        </p:spPr>
        <p:txBody>
          <a:bodyPr>
            <a:normAutofit/>
          </a:bodyPr>
          <a:lstStyle/>
          <a:p>
            <a:r>
              <a:rPr lang="en-US" sz="3200" dirty="0"/>
              <a:t>Measurements taken at 20- to 30-min intervals over 24-hr period</a:t>
            </a:r>
          </a:p>
          <a:p>
            <a:r>
              <a:rPr lang="en-US" sz="3200" dirty="0"/>
              <a:t>Useful for diagnosing HTN</a:t>
            </a:r>
          </a:p>
          <a:p>
            <a:r>
              <a:rPr lang="en-US" sz="3200" dirty="0"/>
              <a:t>May not be covered in some provinces</a:t>
            </a:r>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
        <p:nvSpPr>
          <p:cNvPr id="4" name="TextBox 3"/>
          <p:cNvSpPr txBox="1"/>
          <p:nvPr/>
        </p:nvSpPr>
        <p:spPr>
          <a:xfrm>
            <a:off x="5192889" y="6420936"/>
            <a:ext cx="6908803" cy="369332"/>
          </a:xfrm>
          <a:prstGeom prst="rect">
            <a:avLst/>
          </a:prstGeom>
          <a:noFill/>
        </p:spPr>
        <p:txBody>
          <a:bodyPr wrap="square" rtlCol="0">
            <a:spAutoFit/>
          </a:bodyPr>
          <a:lstStyle/>
          <a:p>
            <a:pPr algn="r"/>
            <a:r>
              <a:rPr lang="en-US" dirty="0"/>
              <a:t>Can J </a:t>
            </a:r>
            <a:r>
              <a:rPr lang="en-US" dirty="0" err="1"/>
              <a:t>Cardiol</a:t>
            </a:r>
            <a:r>
              <a:rPr lang="en-US" dirty="0"/>
              <a:t> 2020;36:596-624; </a:t>
            </a:r>
            <a:r>
              <a:rPr lang="en-US" dirty="0">
                <a:hlinkClick r:id="rId2"/>
              </a:rPr>
              <a:t>www.hypertension.ca</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302" y="1832960"/>
            <a:ext cx="3475204" cy="4344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76348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Ambulatory BP Measurement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91" t="1978" b="3793"/>
          <a:stretch/>
        </p:blipFill>
        <p:spPr bwMode="auto">
          <a:xfrm>
            <a:off x="1058404" y="2700862"/>
            <a:ext cx="10310490" cy="278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8F63A3B-78C7-47BE-AE5E-E10140E04643}" type="slidenum">
              <a:rPr lang="en-US" smtClean="0"/>
              <a:t>25</a:t>
            </a:fld>
            <a:endParaRPr lang="en-US" dirty="0"/>
          </a:p>
        </p:txBody>
      </p:sp>
      <p:sp>
        <p:nvSpPr>
          <p:cNvPr id="3" name="TextBox 2"/>
          <p:cNvSpPr txBox="1"/>
          <p:nvPr/>
        </p:nvSpPr>
        <p:spPr>
          <a:xfrm>
            <a:off x="341946" y="3711203"/>
            <a:ext cx="716458" cy="461665"/>
          </a:xfrm>
          <a:prstGeom prst="rect">
            <a:avLst/>
          </a:prstGeom>
          <a:noFill/>
        </p:spPr>
        <p:txBody>
          <a:bodyPr wrap="square" rtlCol="0">
            <a:spAutoFit/>
          </a:bodyPr>
          <a:lstStyle/>
          <a:p>
            <a:pPr algn="ctr"/>
            <a:r>
              <a:rPr lang="en-US" sz="2400" dirty="0"/>
              <a:t>BP</a:t>
            </a:r>
          </a:p>
        </p:txBody>
      </p:sp>
      <p:sp>
        <p:nvSpPr>
          <p:cNvPr id="7" name="TextBox 6"/>
          <p:cNvSpPr txBox="1"/>
          <p:nvPr/>
        </p:nvSpPr>
        <p:spPr>
          <a:xfrm>
            <a:off x="5743621" y="5548593"/>
            <a:ext cx="857155" cy="461665"/>
          </a:xfrm>
          <a:prstGeom prst="rect">
            <a:avLst/>
          </a:prstGeom>
          <a:noFill/>
        </p:spPr>
        <p:txBody>
          <a:bodyPr wrap="square" rtlCol="0">
            <a:spAutoFit/>
          </a:bodyPr>
          <a:lstStyle/>
          <a:p>
            <a:pPr algn="ctr"/>
            <a:r>
              <a:rPr lang="en-US" sz="2400" dirty="0"/>
              <a:t>Time</a:t>
            </a:r>
          </a:p>
        </p:txBody>
      </p:sp>
      <p:sp>
        <p:nvSpPr>
          <p:cNvPr id="5" name="Down Arrow 4"/>
          <p:cNvSpPr/>
          <p:nvPr/>
        </p:nvSpPr>
        <p:spPr>
          <a:xfrm>
            <a:off x="6349999" y="2418049"/>
            <a:ext cx="338667" cy="448734"/>
          </a:xfrm>
          <a:prstGeom prst="downArrow">
            <a:avLst/>
          </a:prstGeom>
          <a:solidFill>
            <a:srgbClr val="AD1F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52597" y="3237074"/>
            <a:ext cx="237067" cy="228600"/>
          </a:xfrm>
          <a:prstGeom prst="ellipse">
            <a:avLst/>
          </a:prstGeom>
          <a:noFill/>
          <a:ln w="25400">
            <a:solidFill>
              <a:srgbClr val="AD1F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89664" y="2226728"/>
            <a:ext cx="3462868" cy="369332"/>
          </a:xfrm>
          <a:prstGeom prst="rect">
            <a:avLst/>
          </a:prstGeom>
          <a:noFill/>
          <a:ln w="25400">
            <a:solidFill>
              <a:srgbClr val="AD1F27"/>
            </a:solidFill>
          </a:ln>
        </p:spPr>
        <p:txBody>
          <a:bodyPr wrap="square" rtlCol="0">
            <a:spAutoFit/>
          </a:bodyPr>
          <a:lstStyle/>
          <a:p>
            <a:r>
              <a:rPr lang="en-US" dirty="0"/>
              <a:t>Each point represents a BP reading</a:t>
            </a:r>
          </a:p>
        </p:txBody>
      </p:sp>
      <p:cxnSp>
        <p:nvCxnSpPr>
          <p:cNvPr id="11" name="Straight Connector 10"/>
          <p:cNvCxnSpPr>
            <a:stCxn id="9" idx="2"/>
            <a:endCxn id="8" idx="7"/>
          </p:cNvCxnSpPr>
          <p:nvPr/>
        </p:nvCxnSpPr>
        <p:spPr>
          <a:xfrm flipH="1">
            <a:off x="1954946" y="2596060"/>
            <a:ext cx="1766152" cy="674492"/>
          </a:xfrm>
          <a:prstGeom prst="line">
            <a:avLst/>
          </a:prstGeom>
          <a:ln w="25400">
            <a:solidFill>
              <a:srgbClr val="AD1F27"/>
            </a:solidFill>
          </a:ln>
        </p:spPr>
        <p:style>
          <a:lnRef idx="2">
            <a:schemeClr val="accent1"/>
          </a:lnRef>
          <a:fillRef idx="0">
            <a:schemeClr val="accent1"/>
          </a:fillRef>
          <a:effectRef idx="1">
            <a:schemeClr val="accent1"/>
          </a:effectRef>
          <a:fontRef idx="minor">
            <a:schemeClr val="tx1"/>
          </a:fontRef>
        </p:style>
      </p:cxnSp>
      <p:sp>
        <p:nvSpPr>
          <p:cNvPr id="12" name="Down Arrow 11"/>
          <p:cNvSpPr/>
          <p:nvPr/>
        </p:nvSpPr>
        <p:spPr>
          <a:xfrm>
            <a:off x="9575799" y="2418049"/>
            <a:ext cx="338667" cy="448734"/>
          </a:xfrm>
          <a:prstGeom prst="downArrow">
            <a:avLst/>
          </a:prstGeom>
          <a:solidFill>
            <a:srgbClr val="AD1F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72199" y="2042062"/>
            <a:ext cx="685800" cy="369332"/>
          </a:xfrm>
          <a:prstGeom prst="rect">
            <a:avLst/>
          </a:prstGeom>
          <a:noFill/>
        </p:spPr>
        <p:txBody>
          <a:bodyPr wrap="square" rtlCol="0">
            <a:spAutoFit/>
          </a:bodyPr>
          <a:lstStyle/>
          <a:p>
            <a:r>
              <a:rPr lang="en-US" dirty="0"/>
              <a:t>Sleep</a:t>
            </a:r>
          </a:p>
        </p:txBody>
      </p:sp>
      <p:sp>
        <p:nvSpPr>
          <p:cNvPr id="14" name="TextBox 13"/>
          <p:cNvSpPr txBox="1"/>
          <p:nvPr/>
        </p:nvSpPr>
        <p:spPr>
          <a:xfrm>
            <a:off x="9338732" y="2042062"/>
            <a:ext cx="821267" cy="369332"/>
          </a:xfrm>
          <a:prstGeom prst="rect">
            <a:avLst/>
          </a:prstGeom>
          <a:noFill/>
        </p:spPr>
        <p:txBody>
          <a:bodyPr wrap="square" rtlCol="0">
            <a:spAutoFit/>
          </a:bodyPr>
          <a:lstStyle/>
          <a:p>
            <a:r>
              <a:rPr lang="en-US" dirty="0"/>
              <a:t>Awake</a:t>
            </a:r>
          </a:p>
        </p:txBody>
      </p:sp>
    </p:spTree>
    <p:extLst>
      <p:ext uri="{BB962C8B-B14F-4D97-AF65-F5344CB8AC3E}">
        <p14:creationId xmlns:p14="http://schemas.microsoft.com/office/powerpoint/2010/main" val="285064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Ambulatory BP Measurement</a:t>
            </a: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3674" y="1388532"/>
            <a:ext cx="8762108" cy="5352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447823" y="1727202"/>
            <a:ext cx="564444" cy="1053727"/>
          </a:xfrm>
          <a:prstGeom prst="rect">
            <a:avLst/>
          </a:prstGeom>
          <a:noFill/>
          <a:ln w="25400">
            <a:solidFill>
              <a:srgbClr val="B30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447823" y="3471336"/>
            <a:ext cx="564444" cy="1053727"/>
          </a:xfrm>
          <a:prstGeom prst="rect">
            <a:avLst/>
          </a:prstGeom>
          <a:noFill/>
          <a:ln w="25400">
            <a:solidFill>
              <a:srgbClr val="B30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98678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 BP Measurement</a:t>
            </a:r>
          </a:p>
        </p:txBody>
      </p:sp>
      <p:sp>
        <p:nvSpPr>
          <p:cNvPr id="2" name="Content Placeholder 1"/>
          <p:cNvSpPr>
            <a:spLocks noGrp="1"/>
          </p:cNvSpPr>
          <p:nvPr>
            <p:ph idx="1"/>
          </p:nvPr>
        </p:nvSpPr>
        <p:spPr/>
        <p:txBody>
          <a:bodyPr>
            <a:noAutofit/>
          </a:bodyPr>
          <a:lstStyle/>
          <a:p>
            <a:r>
              <a:rPr lang="en-US" sz="3200" dirty="0"/>
              <a:t>Requires patient to measure their BP twice daily (morning and evening) for 7 days</a:t>
            </a:r>
          </a:p>
          <a:p>
            <a:r>
              <a:rPr lang="en-US" sz="3200" dirty="0"/>
              <a:t>Useful for diagnosing HTN (using a device recommended by Hypertension Canada)</a:t>
            </a:r>
          </a:p>
        </p:txBody>
      </p:sp>
      <p:sp>
        <p:nvSpPr>
          <p:cNvPr id="5" name="Slide Number Placeholder 4"/>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254323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 BP Measurement</a:t>
            </a:r>
          </a:p>
        </p:txBody>
      </p:sp>
      <p:sp>
        <p:nvSpPr>
          <p:cNvPr id="2" name="Content Placeholder 1"/>
          <p:cNvSpPr>
            <a:spLocks noGrp="1"/>
          </p:cNvSpPr>
          <p:nvPr>
            <p:ph idx="1"/>
          </p:nvPr>
        </p:nvSpPr>
        <p:spPr>
          <a:xfrm>
            <a:off x="838200" y="1825625"/>
            <a:ext cx="10515600" cy="566221"/>
          </a:xfrm>
        </p:spPr>
        <p:txBody>
          <a:bodyPr>
            <a:normAutofit/>
          </a:bodyPr>
          <a:lstStyle/>
          <a:p>
            <a:r>
              <a:rPr lang="en-US" sz="3200" dirty="0"/>
              <a:t>Resources</a:t>
            </a:r>
          </a:p>
        </p:txBody>
      </p:sp>
      <p:sp>
        <p:nvSpPr>
          <p:cNvPr id="5" name="Slide Number Placeholder 4"/>
          <p:cNvSpPr>
            <a:spLocks noGrp="1"/>
          </p:cNvSpPr>
          <p:nvPr>
            <p:ph type="sldNum" sz="quarter" idx="12"/>
          </p:nvPr>
        </p:nvSpPr>
        <p:spPr/>
        <p:txBody>
          <a:bodyPr/>
          <a:lstStyle/>
          <a:p>
            <a:fld id="{48F63A3B-78C7-47BE-AE5E-E10140E04643}" type="slidenum">
              <a:rPr lang="en-US" smtClean="0"/>
              <a:t>28</a:t>
            </a:fld>
            <a:endParaRPr lang="en-US" dirty="0"/>
          </a:p>
        </p:txBody>
      </p:sp>
      <p:sp>
        <p:nvSpPr>
          <p:cNvPr id="10" name="TextBox 9"/>
          <p:cNvSpPr txBox="1"/>
          <p:nvPr/>
        </p:nvSpPr>
        <p:spPr>
          <a:xfrm>
            <a:off x="5192889" y="6420936"/>
            <a:ext cx="6908803" cy="369332"/>
          </a:xfrm>
          <a:prstGeom prst="rect">
            <a:avLst/>
          </a:prstGeom>
          <a:noFill/>
        </p:spPr>
        <p:txBody>
          <a:bodyPr wrap="square" rtlCol="0">
            <a:spAutoFit/>
          </a:bodyPr>
          <a:lstStyle/>
          <a:p>
            <a:pPr algn="r"/>
            <a:r>
              <a:rPr lang="en-US" dirty="0">
                <a:hlinkClick r:id="rId2"/>
              </a:rPr>
              <a:t>www.hypertension.ca</a:t>
            </a:r>
            <a:endParaRPr lang="en-US" dirty="0"/>
          </a:p>
        </p:txBody>
      </p:sp>
      <p:pic>
        <p:nvPicPr>
          <p:cNvPr id="11" name="Picture 10" descr="00008332-o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78" y="1825625"/>
            <a:ext cx="3263900" cy="1028129"/>
          </a:xfrm>
          <a:prstGeom prst="rect">
            <a:avLst/>
          </a:prstGeom>
        </p:spPr>
      </p:pic>
      <p:pic>
        <p:nvPicPr>
          <p:cNvPr id="12" name="Picture 11" descr="BPM-Postcard-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430" y="1825625"/>
            <a:ext cx="3036711" cy="4555066"/>
          </a:xfrm>
          <a:prstGeom prst="rect">
            <a:avLst/>
          </a:prstGeom>
        </p:spPr>
      </p:pic>
      <p:pic>
        <p:nvPicPr>
          <p:cNvPr id="13" name="Picture 12" descr="00008331-o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778" y="2939525"/>
            <a:ext cx="3263900" cy="1028129"/>
          </a:xfrm>
          <a:prstGeom prst="rect">
            <a:avLst/>
          </a:prstGeom>
        </p:spPr>
      </p:pic>
      <p:pic>
        <p:nvPicPr>
          <p:cNvPr id="14" name="Picture 13" descr="Screen Shot 2020-10-22 at 10.13.39 AM.png"/>
          <p:cNvPicPr>
            <a:picLocks noChangeAspect="1"/>
          </p:cNvPicPr>
          <p:nvPr/>
        </p:nvPicPr>
        <p:blipFill rotWithShape="1">
          <a:blip r:embed="rId6">
            <a:extLst>
              <a:ext uri="{28A0092B-C50C-407E-A947-70E740481C1C}">
                <a14:useLocalDpi xmlns:a14="http://schemas.microsoft.com/office/drawing/2010/main" val="0"/>
              </a:ext>
            </a:extLst>
          </a:blip>
          <a:srcRect r="5922"/>
          <a:stretch/>
        </p:blipFill>
        <p:spPr>
          <a:xfrm>
            <a:off x="7960181" y="4461852"/>
            <a:ext cx="2298699" cy="1715363"/>
          </a:xfrm>
          <a:prstGeom prst="rect">
            <a:avLst/>
          </a:prstGeom>
        </p:spPr>
      </p:pic>
    </p:spTree>
    <p:extLst>
      <p:ext uri="{BB962C8B-B14F-4D97-AF65-F5344CB8AC3E}">
        <p14:creationId xmlns:p14="http://schemas.microsoft.com/office/powerpoint/2010/main" val="175681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Baseline Investigations</a:t>
            </a:r>
          </a:p>
        </p:txBody>
      </p:sp>
      <p:sp>
        <p:nvSpPr>
          <p:cNvPr id="2" name="Content Placeholder 1"/>
          <p:cNvSpPr>
            <a:spLocks noGrp="1"/>
          </p:cNvSpPr>
          <p:nvPr>
            <p:ph idx="1"/>
          </p:nvPr>
        </p:nvSpPr>
        <p:spPr/>
        <p:txBody>
          <a:bodyPr>
            <a:noAutofit/>
          </a:bodyPr>
          <a:lstStyle/>
          <a:p>
            <a:r>
              <a:rPr lang="en-US" sz="3200" dirty="0"/>
              <a:t>All patients with new HTN should undergo:</a:t>
            </a:r>
            <a:endParaRPr lang="en-US" altLang="en-US" sz="3200" dirty="0"/>
          </a:p>
          <a:p>
            <a:pPr lvl="1"/>
            <a:r>
              <a:rPr lang="en-US" altLang="en-US" sz="2800" dirty="0"/>
              <a:t>CV risk assessment</a:t>
            </a:r>
          </a:p>
          <a:p>
            <a:pPr lvl="1"/>
            <a:r>
              <a:rPr lang="en-US" altLang="en-US" sz="2800" dirty="0"/>
              <a:t>Non-fasting lipid panel</a:t>
            </a:r>
          </a:p>
          <a:p>
            <a:pPr lvl="1"/>
            <a:r>
              <a:rPr lang="en-US" altLang="en-US" sz="2800" dirty="0"/>
              <a:t>Urinalysis</a:t>
            </a:r>
          </a:p>
          <a:p>
            <a:pPr lvl="1"/>
            <a:r>
              <a:rPr lang="en-US" altLang="en-US" sz="2800" dirty="0"/>
              <a:t>Serum </a:t>
            </a:r>
            <a:r>
              <a:rPr lang="en-CA" altLang="en-US" sz="2800" dirty="0">
                <a:cs typeface="Calibri"/>
                <a:sym typeface="Calibri Light"/>
              </a:rPr>
              <a:t>electrolytes </a:t>
            </a:r>
            <a:r>
              <a:rPr lang="en-US" altLang="en-US" sz="2800" dirty="0"/>
              <a:t>and serum creatinine</a:t>
            </a:r>
          </a:p>
          <a:p>
            <a:pPr lvl="1"/>
            <a:r>
              <a:rPr lang="en-US" altLang="en-US" sz="2800" dirty="0"/>
              <a:t>Fasting blood glucose or hemoglobin A1c</a:t>
            </a:r>
          </a:p>
          <a:p>
            <a:pPr lvl="1"/>
            <a:r>
              <a:rPr lang="en-US" altLang="en-US" sz="2800" dirty="0"/>
              <a:t>Standard 12-lead ECG</a:t>
            </a:r>
          </a:p>
          <a:p>
            <a:r>
              <a:rPr lang="en-US" altLang="en-US" sz="3200" dirty="0"/>
              <a:t>Consider pregnancy in women of child-bearing potential with new HTN</a:t>
            </a:r>
          </a:p>
        </p:txBody>
      </p:sp>
      <p:sp>
        <p:nvSpPr>
          <p:cNvPr id="4" name="Slide Number Placeholder 3"/>
          <p:cNvSpPr>
            <a:spLocks noGrp="1"/>
          </p:cNvSpPr>
          <p:nvPr>
            <p:ph type="sldNum" sz="quarter" idx="12"/>
          </p:nvPr>
        </p:nvSpPr>
        <p:spPr/>
        <p:txBody>
          <a:bodyPr/>
          <a:lstStyle/>
          <a:p>
            <a:fld id="{48F63A3B-78C7-47BE-AE5E-E10140E04643}" type="slidenum">
              <a:rPr lang="en-US" smtClean="0"/>
              <a:t>29</a:t>
            </a:fld>
            <a:endParaRPr lang="en-US" dirty="0"/>
          </a:p>
        </p:txBody>
      </p:sp>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71036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90762"/>
            <a:ext cx="4953871" cy="5062438"/>
          </a:xfrm>
        </p:spPr>
        <p:txBody>
          <a:bodyPr>
            <a:normAutofit/>
          </a:bodyPr>
          <a:lstStyle/>
          <a:p>
            <a:pPr>
              <a:lnSpc>
                <a:spcPct val="100000"/>
              </a:lnSpc>
              <a:spcBef>
                <a:spcPts val="200"/>
              </a:spcBef>
              <a:buNone/>
            </a:pPr>
            <a:r>
              <a:rPr lang="en-US" sz="1700" dirty="0">
                <a:latin typeface="Calibri"/>
                <a:cs typeface="Calibri"/>
              </a:rPr>
              <a:t>ABPM	Ambulatory BP measurement</a:t>
            </a:r>
          </a:p>
          <a:p>
            <a:pPr>
              <a:lnSpc>
                <a:spcPct val="100000"/>
              </a:lnSpc>
              <a:spcBef>
                <a:spcPts val="200"/>
              </a:spcBef>
              <a:buNone/>
            </a:pPr>
            <a:r>
              <a:rPr lang="en-US" sz="1700" dirty="0">
                <a:latin typeface="Calibri"/>
                <a:cs typeface="Calibri"/>
              </a:rPr>
              <a:t>ACS	Acute coronary syndrome</a:t>
            </a:r>
          </a:p>
          <a:p>
            <a:pPr>
              <a:lnSpc>
                <a:spcPct val="100000"/>
              </a:lnSpc>
              <a:spcBef>
                <a:spcPts val="200"/>
              </a:spcBef>
              <a:buNone/>
            </a:pPr>
            <a:r>
              <a:rPr lang="en-US" sz="1700" dirty="0">
                <a:latin typeface="Calibri"/>
                <a:cs typeface="Calibri"/>
              </a:rPr>
              <a:t>AOBP	Automated office BP</a:t>
            </a:r>
          </a:p>
          <a:p>
            <a:pPr>
              <a:lnSpc>
                <a:spcPct val="100000"/>
              </a:lnSpc>
              <a:spcBef>
                <a:spcPts val="200"/>
              </a:spcBef>
              <a:buNone/>
            </a:pPr>
            <a:r>
              <a:rPr lang="en-US" sz="1700" dirty="0">
                <a:latin typeface="Calibri"/>
                <a:cs typeface="Calibri"/>
              </a:rPr>
              <a:t>ARNI	Angiotensin receptor-neprilysin inhibitor</a:t>
            </a:r>
          </a:p>
          <a:p>
            <a:pPr>
              <a:lnSpc>
                <a:spcPct val="100000"/>
              </a:lnSpc>
              <a:spcBef>
                <a:spcPts val="200"/>
              </a:spcBef>
              <a:buNone/>
            </a:pPr>
            <a:r>
              <a:rPr lang="en-US" sz="1700" dirty="0">
                <a:latin typeface="Calibri"/>
                <a:cs typeface="Calibri"/>
              </a:rPr>
              <a:t>ARR	Absolute risk reduction</a:t>
            </a:r>
          </a:p>
          <a:p>
            <a:pPr>
              <a:lnSpc>
                <a:spcPct val="100000"/>
              </a:lnSpc>
              <a:spcBef>
                <a:spcPts val="200"/>
              </a:spcBef>
              <a:buNone/>
            </a:pPr>
            <a:r>
              <a:rPr lang="en-US" sz="1700" dirty="0">
                <a:latin typeface="Calibri"/>
                <a:cs typeface="Calibri"/>
              </a:rPr>
              <a:t>BP	Blood pressure</a:t>
            </a:r>
          </a:p>
          <a:p>
            <a:pPr>
              <a:lnSpc>
                <a:spcPct val="100000"/>
              </a:lnSpc>
              <a:spcBef>
                <a:spcPts val="200"/>
              </a:spcBef>
              <a:buNone/>
            </a:pPr>
            <a:r>
              <a:rPr lang="en-US" sz="1700" dirty="0">
                <a:latin typeface="Calibri"/>
                <a:cs typeface="Calibri"/>
              </a:rPr>
              <a:t>BMI	Body mass index</a:t>
            </a:r>
          </a:p>
          <a:p>
            <a:pPr>
              <a:lnSpc>
                <a:spcPct val="100000"/>
              </a:lnSpc>
              <a:spcBef>
                <a:spcPts val="200"/>
              </a:spcBef>
              <a:buNone/>
            </a:pPr>
            <a:r>
              <a:rPr lang="en-US" sz="1700" dirty="0">
                <a:latin typeface="Calibri"/>
                <a:cs typeface="Calibri"/>
              </a:rPr>
              <a:t>CAD	Coronary artery disease</a:t>
            </a:r>
          </a:p>
          <a:p>
            <a:pPr>
              <a:lnSpc>
                <a:spcPct val="100000"/>
              </a:lnSpc>
              <a:spcBef>
                <a:spcPts val="200"/>
              </a:spcBef>
              <a:buNone/>
            </a:pPr>
            <a:r>
              <a:rPr lang="en-US" sz="1700" dirty="0">
                <a:latin typeface="Calibri"/>
                <a:cs typeface="Calibri"/>
              </a:rPr>
              <a:t>CBT	Cognitive behavioural therapy</a:t>
            </a:r>
          </a:p>
          <a:p>
            <a:pPr>
              <a:lnSpc>
                <a:spcPct val="100000"/>
              </a:lnSpc>
              <a:spcBef>
                <a:spcPts val="200"/>
              </a:spcBef>
              <a:buNone/>
            </a:pPr>
            <a:r>
              <a:rPr lang="en-US" sz="1700" dirty="0">
                <a:latin typeface="Calibri"/>
                <a:cs typeface="Calibri"/>
              </a:rPr>
              <a:t>CHD	Coronary heart disease</a:t>
            </a:r>
          </a:p>
          <a:p>
            <a:pPr>
              <a:lnSpc>
                <a:spcPct val="100000"/>
              </a:lnSpc>
              <a:spcBef>
                <a:spcPts val="200"/>
              </a:spcBef>
              <a:buNone/>
            </a:pPr>
            <a:r>
              <a:rPr lang="en-US" sz="1700" dirty="0">
                <a:latin typeface="Calibri"/>
                <a:cs typeface="Calibri"/>
              </a:rPr>
              <a:t>CKD	Chronic kidney disease</a:t>
            </a:r>
          </a:p>
          <a:p>
            <a:pPr>
              <a:lnSpc>
                <a:spcPct val="100000"/>
              </a:lnSpc>
              <a:spcBef>
                <a:spcPts val="200"/>
              </a:spcBef>
              <a:buNone/>
            </a:pPr>
            <a:r>
              <a:rPr lang="en-US" sz="1700" dirty="0">
                <a:latin typeface="Calibri"/>
                <a:cs typeface="Calibri"/>
              </a:rPr>
              <a:t>CV	Cardiovascular</a:t>
            </a:r>
          </a:p>
          <a:p>
            <a:pPr>
              <a:lnSpc>
                <a:spcPct val="100000"/>
              </a:lnSpc>
              <a:spcBef>
                <a:spcPts val="200"/>
              </a:spcBef>
              <a:buNone/>
            </a:pPr>
            <a:r>
              <a:rPr lang="en-US" sz="1700" dirty="0">
                <a:latin typeface="Calibri"/>
                <a:cs typeface="Calibri"/>
              </a:rPr>
              <a:t>CVD	Cardiovascular disease</a:t>
            </a:r>
          </a:p>
          <a:p>
            <a:pPr>
              <a:lnSpc>
                <a:spcPct val="100000"/>
              </a:lnSpc>
              <a:spcBef>
                <a:spcPts val="200"/>
              </a:spcBef>
              <a:buNone/>
            </a:pPr>
            <a:r>
              <a:rPr lang="en-US" sz="1700" dirty="0">
                <a:latin typeface="Calibri"/>
                <a:cs typeface="Calibri"/>
              </a:rPr>
              <a:t>DBP	Diastolic blood pressure</a:t>
            </a:r>
          </a:p>
          <a:p>
            <a:pPr>
              <a:lnSpc>
                <a:spcPct val="100000"/>
              </a:lnSpc>
              <a:spcBef>
                <a:spcPts val="200"/>
              </a:spcBef>
              <a:buNone/>
            </a:pPr>
            <a:r>
              <a:rPr lang="en-US" sz="1700" dirty="0">
                <a:latin typeface="Calibri"/>
                <a:cs typeface="Calibri"/>
              </a:rPr>
              <a:t>DHP	Dihydropyridine</a:t>
            </a:r>
          </a:p>
          <a:p>
            <a:pPr>
              <a:lnSpc>
                <a:spcPct val="100000"/>
              </a:lnSpc>
              <a:spcBef>
                <a:spcPts val="200"/>
              </a:spcBef>
              <a:buNone/>
            </a:pPr>
            <a:r>
              <a:rPr lang="en-US" sz="1700" dirty="0">
                <a:latin typeface="Calibri"/>
                <a:cs typeface="Calibri"/>
              </a:rPr>
              <a:t>DM	Diabetes mellitus</a:t>
            </a:r>
          </a:p>
          <a:p>
            <a:pPr marL="352800" lvl="0" indent="-432000">
              <a:lnSpc>
                <a:spcPct val="100000"/>
              </a:lnSpc>
              <a:spcBef>
                <a:spcPts val="200"/>
              </a:spcBef>
              <a:buSzPct val="60000"/>
              <a:buNone/>
              <a:defRPr/>
            </a:pPr>
            <a:r>
              <a:rPr lang="en-US" sz="1700" dirty="0">
                <a:cs typeface="Calibri"/>
              </a:rPr>
              <a:t>ECG	Electrocardiogram</a:t>
            </a:r>
          </a:p>
          <a:p>
            <a:pPr>
              <a:lnSpc>
                <a:spcPct val="100000"/>
              </a:lnSpc>
              <a:spcBef>
                <a:spcPts val="200"/>
              </a:spcBef>
              <a:buNone/>
            </a:pPr>
            <a:endParaRPr lang="en-US" sz="1700" dirty="0">
              <a:latin typeface="Calibri"/>
              <a:cs typeface="Calibri"/>
            </a:endParaRPr>
          </a:p>
        </p:txBody>
      </p:sp>
      <p:sp>
        <p:nvSpPr>
          <p:cNvPr id="3" name="Title 2"/>
          <p:cNvSpPr>
            <a:spLocks noGrp="1"/>
          </p:cNvSpPr>
          <p:nvPr>
            <p:ph type="title"/>
          </p:nvPr>
        </p:nvSpPr>
        <p:spPr/>
        <p:txBody>
          <a:bodyPr/>
          <a:lstStyle/>
          <a:p>
            <a:r>
              <a:rPr lang="en-US" dirty="0"/>
              <a:t>Acronyms</a:t>
            </a:r>
          </a:p>
        </p:txBody>
      </p:sp>
      <p:sp>
        <p:nvSpPr>
          <p:cNvPr id="5" name="Content Placeholder 1"/>
          <p:cNvSpPr txBox="1">
            <a:spLocks/>
          </p:cNvSpPr>
          <p:nvPr/>
        </p:nvSpPr>
        <p:spPr>
          <a:xfrm>
            <a:off x="6587998" y="1481662"/>
            <a:ext cx="4503416" cy="5071538"/>
          </a:xfrm>
          <a:prstGeom prst="rect">
            <a:avLst/>
          </a:prstGeom>
        </p:spPr>
        <p:txBody>
          <a:bodyPr vert="horz" lIns="91440" tIns="45720" rIns="91440" bIns="45720" rtlCol="0">
            <a:normAutofit/>
          </a:bodyPr>
          <a:lstStyle/>
          <a:p>
            <a:pPr marL="352800" indent="-432000">
              <a:spcBef>
                <a:spcPts val="200"/>
              </a:spcBef>
              <a:buSzPct val="60000"/>
              <a:defRPr/>
            </a:pPr>
            <a:r>
              <a:rPr lang="en-US" sz="1700" dirty="0" err="1">
                <a:cs typeface="Calibri"/>
              </a:rPr>
              <a:t>eGFR</a:t>
            </a:r>
            <a:r>
              <a:rPr lang="en-US" sz="1700" dirty="0">
                <a:cs typeface="Calibri"/>
              </a:rPr>
              <a:t>	Estimated glomerular filtration rate</a:t>
            </a:r>
            <a:endParaRPr lang="en-US" sz="1700" dirty="0"/>
          </a:p>
          <a:p>
            <a:pPr marL="352800" marR="0" lvl="0" indent="-432000" algn="l" defTabSz="457200" rtl="0" eaLnBrk="1" fontAlgn="auto" latinLnBrk="0" hangingPunct="1">
              <a:spcBef>
                <a:spcPts val="200"/>
              </a:spcBef>
              <a:buClrTx/>
              <a:buSzPct val="60000"/>
              <a:buFont typeface="Lucida Grande"/>
              <a:buNone/>
              <a:tabLst/>
              <a:defRPr/>
            </a:pPr>
            <a:r>
              <a:rPr lang="en-US" sz="1700" dirty="0"/>
              <a:t>HBPM	Home BP measurement</a:t>
            </a:r>
          </a:p>
          <a:p>
            <a:pPr marL="352800" marR="0" lvl="0" indent="-432000" algn="l" defTabSz="457200" rtl="0" eaLnBrk="1" fontAlgn="auto" latinLnBrk="0" hangingPunct="1">
              <a:spcBef>
                <a:spcPts val="200"/>
              </a:spcBef>
              <a:buClrTx/>
              <a:buSzPct val="60000"/>
              <a:buFont typeface="Lucida Grande"/>
              <a:buNone/>
              <a:tabLst/>
              <a:defRPr/>
            </a:pPr>
            <a:r>
              <a:rPr lang="en-US" sz="1700" dirty="0"/>
              <a:t>HF			Heart failure</a:t>
            </a:r>
          </a:p>
          <a:p>
            <a:pPr marL="352800" marR="0" lvl="0" indent="-432000" algn="l" defTabSz="457200" rtl="0" eaLnBrk="1" fontAlgn="auto" latinLnBrk="0" hangingPunct="1">
              <a:spcBef>
                <a:spcPts val="200"/>
              </a:spcBef>
              <a:buClrTx/>
              <a:buSzPct val="60000"/>
              <a:buFont typeface="Lucida Grande"/>
              <a:buNone/>
              <a:tabLst/>
              <a:defRPr/>
            </a:pPr>
            <a:r>
              <a:rPr lang="en-US" sz="1700" dirty="0"/>
              <a:t>HFrEF	HF with reduced ejection fraction</a:t>
            </a:r>
          </a:p>
          <a:p>
            <a:pPr marL="352800" marR="0" lvl="0" indent="-432000" algn="l" defTabSz="457200" rtl="0" eaLnBrk="1" fontAlgn="auto" latinLnBrk="0" hangingPunct="1">
              <a:spcBef>
                <a:spcPts val="200"/>
              </a:spcBef>
              <a:buClrTx/>
              <a:buSzPct val="60000"/>
              <a:buFont typeface="Lucida Grande"/>
              <a:buNone/>
              <a:tabLst/>
              <a:defRPr/>
            </a:pPr>
            <a:r>
              <a:rPr lang="en-US" sz="1700" dirty="0"/>
              <a:t>HTN		Hypertension</a:t>
            </a:r>
          </a:p>
          <a:p>
            <a:pPr marL="352800" marR="0" lvl="0" indent="-432000" algn="l" defTabSz="457200" rtl="0" eaLnBrk="1" fontAlgn="auto" latinLnBrk="0" hangingPunct="1">
              <a:spcBef>
                <a:spcPts val="200"/>
              </a:spcBef>
              <a:buClrTx/>
              <a:buSzPct val="60000"/>
              <a:buFont typeface="Lucida Grande"/>
              <a:buNone/>
              <a:tabLst/>
              <a:defRPr/>
            </a:pPr>
            <a:r>
              <a:rPr lang="en-US" sz="1700" dirty="0"/>
              <a:t>LVH			Left ventricular hypertrophy</a:t>
            </a:r>
            <a:endParaRPr kumimoji="0" lang="en-US" sz="1700" b="0" i="0" u="none" strike="noStrike" kern="1200" cap="none" spc="0" normalizeH="0" baseline="0" noProof="0" dirty="0">
              <a:ln>
                <a:noFill/>
              </a:ln>
              <a:effectLst/>
              <a:uLnTx/>
              <a:uFillTx/>
            </a:endParaRPr>
          </a:p>
          <a:p>
            <a:pPr marL="352800" marR="0" lvl="0" indent="-432000" algn="l" defTabSz="457200" rtl="0" eaLnBrk="1" fontAlgn="auto" latinLnBrk="0" hangingPunct="1">
              <a:spcBef>
                <a:spcPts val="200"/>
              </a:spcBef>
              <a:buClrTx/>
              <a:buSzPct val="60000"/>
              <a:buFont typeface="Lucida Grande"/>
              <a:buNone/>
              <a:tabLst/>
              <a:defRPr/>
            </a:pPr>
            <a:r>
              <a:rPr kumimoji="0" lang="en-US" sz="1700" b="0" i="0" u="none" strike="noStrike" kern="1200" cap="none" spc="0" normalizeH="0" baseline="0" noProof="0" dirty="0">
                <a:ln>
                  <a:noFill/>
                </a:ln>
                <a:effectLst/>
                <a:uLnTx/>
                <a:uFillTx/>
              </a:rPr>
              <a:t>MAP		Mean arterial pressure</a:t>
            </a:r>
          </a:p>
          <a:p>
            <a:pPr marL="352800" marR="0" lvl="0" indent="-432000" algn="l" defTabSz="457200" rtl="0" eaLnBrk="1" fontAlgn="auto" latinLnBrk="0" hangingPunct="1">
              <a:spcBef>
                <a:spcPts val="200"/>
              </a:spcBef>
              <a:buClrTx/>
              <a:buSzPct val="60000"/>
              <a:buFont typeface="Lucida Grande"/>
              <a:buNone/>
              <a:tabLst/>
              <a:defRPr/>
            </a:pPr>
            <a:r>
              <a:rPr kumimoji="0" lang="en-US" sz="1700" b="0" i="0" u="none" strike="noStrike" kern="1200" cap="none" spc="0" normalizeH="0" baseline="0" noProof="0" dirty="0">
                <a:ln>
                  <a:noFill/>
                </a:ln>
                <a:effectLst/>
                <a:uLnTx/>
                <a:uFillTx/>
              </a:rPr>
              <a:t>MI			Myocardial infarction</a:t>
            </a:r>
          </a:p>
          <a:p>
            <a:pPr marL="352800" marR="0" lvl="0" indent="-432000" algn="l" defTabSz="457200" rtl="0" eaLnBrk="1" fontAlgn="auto" latinLnBrk="0" hangingPunct="1">
              <a:spcBef>
                <a:spcPts val="200"/>
              </a:spcBef>
              <a:buClrTx/>
              <a:buSzPct val="60000"/>
              <a:buFont typeface="Lucida Grande"/>
              <a:buNone/>
              <a:tabLst/>
              <a:defRPr/>
            </a:pPr>
            <a:r>
              <a:rPr lang="en-US" sz="1700" dirty="0"/>
              <a:t>NNH		Number needed to harm</a:t>
            </a:r>
            <a:endParaRPr kumimoji="0" lang="en-US" sz="1700" b="0" i="0" u="none" strike="noStrike" kern="1200" cap="none" spc="0" normalizeH="0" baseline="0" noProof="0" dirty="0">
              <a:ln>
                <a:noFill/>
              </a:ln>
              <a:effectLst/>
              <a:uLnTx/>
              <a:uFillTx/>
            </a:endParaRPr>
          </a:p>
          <a:p>
            <a:pPr marL="352800" marR="0" lvl="0" indent="-432000" algn="l" defTabSz="457200" rtl="0" eaLnBrk="1" fontAlgn="auto" latinLnBrk="0" hangingPunct="1">
              <a:spcBef>
                <a:spcPts val="200"/>
              </a:spcBef>
              <a:buClrTx/>
              <a:buSzPct val="60000"/>
              <a:buFont typeface="Lucida Grande"/>
              <a:buNone/>
              <a:tabLst/>
              <a:defRPr/>
            </a:pPr>
            <a:r>
              <a:rPr kumimoji="0" lang="en-US" sz="1700" b="0" i="0" u="none" strike="noStrike" kern="1200" cap="none" spc="0" normalizeH="0" baseline="0" noProof="0" dirty="0">
                <a:ln>
                  <a:noFill/>
                </a:ln>
                <a:effectLst/>
                <a:uLnTx/>
                <a:uFillTx/>
              </a:rPr>
              <a:t>NNT		Number needed to treat</a:t>
            </a:r>
          </a:p>
          <a:p>
            <a:pPr marL="352800" marR="0" lvl="0" indent="-432000" algn="l" defTabSz="457200" rtl="0" eaLnBrk="1" fontAlgn="auto" latinLnBrk="0" hangingPunct="1">
              <a:spcBef>
                <a:spcPts val="200"/>
              </a:spcBef>
              <a:buClrTx/>
              <a:buSzPct val="60000"/>
              <a:buFont typeface="Lucida Grande"/>
              <a:buNone/>
              <a:tabLst/>
              <a:defRPr/>
            </a:pPr>
            <a:r>
              <a:rPr kumimoji="0" lang="en-US" sz="1700" b="0" i="0" u="none" strike="noStrike" kern="1200" cap="none" spc="0" normalizeH="0" baseline="0" noProof="0" dirty="0">
                <a:ln>
                  <a:noFill/>
                </a:ln>
                <a:effectLst/>
                <a:uLnTx/>
                <a:uFillTx/>
              </a:rPr>
              <a:t>NSS			Not</a:t>
            </a:r>
            <a:r>
              <a:rPr kumimoji="0" lang="en-US" sz="1700" b="0" i="0" u="none" strike="noStrike" kern="1200" cap="none" spc="0" normalizeH="0" noProof="0" dirty="0">
                <a:ln>
                  <a:noFill/>
                </a:ln>
                <a:effectLst/>
                <a:uLnTx/>
                <a:uFillTx/>
              </a:rPr>
              <a:t> statistically significant</a:t>
            </a:r>
          </a:p>
          <a:p>
            <a:pPr marL="352800" indent="-432000">
              <a:spcBef>
                <a:spcPts val="200"/>
              </a:spcBef>
              <a:buSzPct val="60000"/>
            </a:pPr>
            <a:r>
              <a:rPr lang="en-US" sz="1700" dirty="0"/>
              <a:t>OBPM	Office BP measurement</a:t>
            </a:r>
          </a:p>
          <a:p>
            <a:pPr marL="352800" indent="-432000">
              <a:spcBef>
                <a:spcPts val="200"/>
              </a:spcBef>
              <a:buSzPct val="60000"/>
            </a:pPr>
            <a:r>
              <a:rPr lang="en-US" sz="1700" dirty="0"/>
              <a:t>PAD		Peripheral artery disease</a:t>
            </a:r>
          </a:p>
          <a:p>
            <a:pPr marL="352800" marR="0" lvl="0" indent="-432000" algn="l" defTabSz="457200" rtl="0" eaLnBrk="1" fontAlgn="auto" latinLnBrk="0" hangingPunct="1">
              <a:spcBef>
                <a:spcPts val="200"/>
              </a:spcBef>
              <a:buClrTx/>
              <a:buSzPct val="60000"/>
              <a:buFont typeface="Lucida Grande"/>
              <a:buNone/>
              <a:tabLst/>
              <a:defRPr/>
            </a:pPr>
            <a:r>
              <a:rPr lang="en-US" sz="1700" dirty="0"/>
              <a:t>RCT			Randomized controlled trial</a:t>
            </a:r>
          </a:p>
          <a:p>
            <a:pPr marL="352800" marR="0" lvl="0" indent="-432000" algn="l" defTabSz="457200" rtl="0" eaLnBrk="1" fontAlgn="auto" latinLnBrk="0" hangingPunct="1">
              <a:spcBef>
                <a:spcPts val="200"/>
              </a:spcBef>
              <a:buClrTx/>
              <a:buSzPct val="60000"/>
              <a:buFont typeface="Lucida Grande"/>
              <a:buNone/>
              <a:tabLst/>
              <a:defRPr/>
            </a:pPr>
            <a:r>
              <a:rPr lang="en-US" sz="1700" dirty="0"/>
              <a:t>SBP			Systolic blood pressure</a:t>
            </a:r>
          </a:p>
          <a:p>
            <a:pPr marL="352800" marR="0" lvl="0" indent="-432000" algn="l" defTabSz="457200" rtl="0" eaLnBrk="1" fontAlgn="auto" latinLnBrk="0" hangingPunct="1">
              <a:spcBef>
                <a:spcPts val="200"/>
              </a:spcBef>
              <a:buClrTx/>
              <a:buSzPct val="60000"/>
              <a:buFont typeface="Lucida Grande"/>
              <a:buNone/>
              <a:tabLst/>
              <a:defRPr/>
            </a:pPr>
            <a:r>
              <a:rPr lang="en-US" sz="1700" dirty="0"/>
              <a:t>TIA			Transient ischemic attack</a:t>
            </a:r>
          </a:p>
        </p:txBody>
      </p:sp>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61469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 of HTN</a:t>
            </a:r>
          </a:p>
        </p:txBody>
      </p:sp>
      <p:sp>
        <p:nvSpPr>
          <p:cNvPr id="5" name="Content Placeholder 4"/>
          <p:cNvSpPr>
            <a:spLocks noGrp="1"/>
          </p:cNvSpPr>
          <p:nvPr>
            <p:ph idx="1"/>
          </p:nvPr>
        </p:nvSpPr>
        <p:spPr>
          <a:xfrm>
            <a:off x="838200" y="1825625"/>
            <a:ext cx="10515600" cy="1154642"/>
          </a:xfrm>
        </p:spPr>
        <p:txBody>
          <a:bodyPr>
            <a:normAutofit/>
          </a:bodyPr>
          <a:lstStyle/>
          <a:p>
            <a:r>
              <a:rPr lang="en-CA" sz="3200" kern="0" dirty="0">
                <a:solidFill>
                  <a:prstClr val="black"/>
                </a:solidFill>
                <a:ea typeface="Calibri"/>
                <a:cs typeface="Calibri"/>
              </a:rPr>
              <a:t>Mean OBPM ≥180/≥110 mmHg </a:t>
            </a:r>
            <a:r>
              <a:rPr lang="en-CA" sz="3200" kern="0" dirty="0">
                <a:solidFill>
                  <a:prstClr val="black"/>
                </a:solidFill>
                <a:ea typeface="Calibri"/>
                <a:cs typeface="Calibri"/>
                <a:sym typeface="Wingdings"/>
              </a:rPr>
              <a:t> HTN</a:t>
            </a:r>
          </a:p>
          <a:p>
            <a:r>
              <a:rPr lang="en-CA" sz="3200" kern="0" dirty="0">
                <a:solidFill>
                  <a:prstClr val="black"/>
                </a:solidFill>
                <a:ea typeface="Calibri"/>
                <a:cs typeface="Calibri"/>
                <a:sym typeface="Wingdings"/>
              </a:rPr>
              <a:t>“High” BP is defined as:</a:t>
            </a:r>
            <a:endParaRPr lang="en-US" sz="3200" dirty="0">
              <a:solidFill>
                <a:prstClr val="black"/>
              </a:solidFill>
              <a:cs typeface="Arial"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6369795"/>
              </p:ext>
            </p:extLst>
          </p:nvPr>
        </p:nvGraphicFramePr>
        <p:xfrm>
          <a:off x="838200" y="3079237"/>
          <a:ext cx="10515600" cy="3109032"/>
        </p:xfrm>
        <a:graphic>
          <a:graphicData uri="http://schemas.openxmlformats.org/drawingml/2006/table">
            <a:tbl>
              <a:tblPr firstRow="1" bandRow="1">
                <a:tableStyleId>{D7AC3CCA-C797-4891-BE02-D94E43425B78}</a:tableStyleId>
              </a:tblPr>
              <a:tblGrid>
                <a:gridCol w="6144919">
                  <a:extLst>
                    <a:ext uri="{9D8B030D-6E8A-4147-A177-3AD203B41FA5}">
                      <a16:colId xmlns:a16="http://schemas.microsoft.com/office/drawing/2014/main" val="20000"/>
                    </a:ext>
                  </a:extLst>
                </a:gridCol>
                <a:gridCol w="4370681">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Assessment</a:t>
                      </a:r>
                      <a:endParaRPr kumimoji="0" lang="en-US" sz="2800" b="1"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Mean BP (mmHg)</a:t>
                      </a:r>
                      <a:endParaRPr kumimoji="0" lang="en-US" sz="2800" b="1"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AOBP</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≥135/≥85</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a:ea typeface="MS PGothic" pitchFamily="34" charset="-128"/>
                          <a:cs typeface="Calibri"/>
                        </a:rPr>
                        <a:t>OBPM</a:t>
                      </a: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u="none" strike="noStrike" cap="none" normalizeH="0" baseline="0" dirty="0">
                          <a:ln>
                            <a:noFill/>
                          </a:ln>
                          <a:effectLst/>
                        </a:rPr>
                        <a:t>≥140/≥90</a:t>
                      </a:r>
                      <a:endParaRPr kumimoji="0" lang="en-US" sz="2800" b="0" i="0" u="none" strike="noStrike" cap="none" normalizeH="0" baseline="0" dirty="0">
                        <a:ln>
                          <a:noFill/>
                        </a:ln>
                        <a:solidFill>
                          <a:schemeClr val="tx1"/>
                        </a:solidFill>
                        <a:effectLst/>
                        <a:latin typeface="+mn-lt"/>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24-hr ABPM</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≥130/≥80</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Awake ABPM</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≥135/≥85</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HBPM</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≥135/≥85</a:t>
                      </a:r>
                      <a:endParaRPr kumimoji="0" lang="en-US" sz="2800" b="0" i="0" u="none" strike="noStrike" cap="none" normalizeH="0" baseline="0" dirty="0">
                        <a:ln>
                          <a:noFill/>
                        </a:ln>
                        <a:solidFill>
                          <a:schemeClr val="tx1"/>
                        </a:solidFill>
                        <a:effectLst/>
                        <a:latin typeface="Calibri"/>
                        <a:ea typeface="MS PGothic" pitchFamily="34" charset="-128"/>
                        <a:cs typeface="Calibri"/>
                      </a:endParaRPr>
                    </a:p>
                  </a:txBody>
                  <a:tcPr marL="129107" marR="129107" marT="45726" marB="45726" anchor="ctr" horzOverflow="overflow"/>
                </a:tc>
                <a:extLst>
                  <a:ext uri="{0D108BD9-81ED-4DB2-BD59-A6C34878D82A}">
                    <a16:rowId xmlns:a16="http://schemas.microsoft.com/office/drawing/2014/main" val="10005"/>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402115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2_lr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03" y="439599"/>
            <a:ext cx="9004534" cy="6181970"/>
          </a:xfrm>
          <a:prstGeom prst="rect">
            <a:avLst/>
          </a:prstGeom>
        </p:spPr>
      </p:pic>
      <p:sp>
        <p:nvSpPr>
          <p:cNvPr id="346" name="Shape 346"/>
          <p:cNvSpPr/>
          <p:nvPr/>
        </p:nvSpPr>
        <p:spPr>
          <a:xfrm>
            <a:off x="957467" y="4442422"/>
            <a:ext cx="4663003" cy="27699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defTabSz="914400" hangingPunct="0">
              <a:defRPr sz="1100">
                <a:solidFill>
                  <a:srgbClr val="231F20"/>
                </a:solidFill>
                <a:latin typeface="+mj-lt"/>
                <a:ea typeface="+mj-ea"/>
                <a:cs typeface="+mj-cs"/>
                <a:sym typeface="Calibri"/>
              </a:defRPr>
            </a:pPr>
            <a:endParaRPr sz="1200" kern="0" dirty="0">
              <a:solidFill>
                <a:srgbClr val="231F20"/>
              </a:solidFill>
              <a:latin typeface="Calibri"/>
              <a:ea typeface="Calibri"/>
              <a:cs typeface="Calibri"/>
              <a:sym typeface="Calibri"/>
            </a:endParaRPr>
          </a:p>
        </p:txBody>
      </p:sp>
      <p:sp>
        <p:nvSpPr>
          <p:cNvPr id="347" name="Shape 347"/>
          <p:cNvSpPr/>
          <p:nvPr/>
        </p:nvSpPr>
        <p:spPr>
          <a:xfrm>
            <a:off x="1629832" y="652582"/>
            <a:ext cx="10191753" cy="3385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600" b="1">
                <a:latin typeface="+mj-lt"/>
                <a:ea typeface="+mj-ea"/>
                <a:cs typeface="+mj-cs"/>
                <a:sym typeface="Calibri"/>
              </a:defRPr>
            </a:lvl1pPr>
          </a:lstStyle>
          <a:p>
            <a:pPr defTabSz="914400" hangingPunct="0"/>
            <a:endParaRPr kern="0" dirty="0">
              <a:solidFill>
                <a:srgbClr val="000000"/>
              </a:solidFill>
              <a:latin typeface="Calibri"/>
              <a:ea typeface="Calibri"/>
              <a:cs typeface="Calibri"/>
            </a:endParaRPr>
          </a:p>
        </p:txBody>
      </p:sp>
      <p:sp>
        <p:nvSpPr>
          <p:cNvPr id="8" name="TextBox 7"/>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A2207911-4388-E247-8AB1-F14091C1CA07}" type="slidenum">
              <a:rPr lang="en-US" smtClean="0"/>
              <a:t>31</a:t>
            </a:fld>
            <a:endParaRPr lang="en-US"/>
          </a:p>
        </p:txBody>
      </p:sp>
    </p:spTree>
    <p:extLst>
      <p:ext uri="{BB962C8B-B14F-4D97-AF65-F5344CB8AC3E}">
        <p14:creationId xmlns:p14="http://schemas.microsoft.com/office/powerpoint/2010/main" val="209493040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a:t>
            </a:r>
          </a:p>
        </p:txBody>
      </p:sp>
      <p:sp>
        <p:nvSpPr>
          <p:cNvPr id="3" name="Content Placeholder 2"/>
          <p:cNvSpPr>
            <a:spLocks noGrp="1"/>
          </p:cNvSpPr>
          <p:nvPr>
            <p:ph idx="1"/>
          </p:nvPr>
        </p:nvSpPr>
        <p:spPr>
          <a:xfrm>
            <a:off x="838200" y="1825625"/>
            <a:ext cx="10515600" cy="4659842"/>
          </a:xfrm>
        </p:spPr>
        <p:txBody>
          <a:bodyPr>
            <a:normAutofit fontScale="92500" lnSpcReduction="10000"/>
          </a:bodyPr>
          <a:lstStyle/>
          <a:p>
            <a:r>
              <a:rPr lang="en-US" sz="2400" dirty="0"/>
              <a:t>BP at pharmacy = 142/83 mmHg</a:t>
            </a:r>
          </a:p>
          <a:p>
            <a:r>
              <a:rPr lang="en-US" sz="2400" dirty="0"/>
              <a:t>Mean AOBP = 134/79 mmHg</a:t>
            </a:r>
          </a:p>
          <a:p>
            <a:r>
              <a:rPr lang="en-US" sz="2400" dirty="0"/>
              <a:t>Do they have HTN?</a:t>
            </a:r>
          </a:p>
          <a:p>
            <a:endParaRPr lang="en-US" sz="2400" dirty="0"/>
          </a:p>
          <a:p>
            <a:r>
              <a:rPr lang="en-US" sz="2400" dirty="0"/>
              <a:t>6 mon later: mean AOBP = 148/94 mmHg</a:t>
            </a:r>
          </a:p>
          <a:p>
            <a:r>
              <a:rPr lang="en-US" sz="2400" dirty="0"/>
              <a:t>Mean awake ABPM = 133/84 mmHg</a:t>
            </a:r>
          </a:p>
          <a:p>
            <a:r>
              <a:rPr lang="en-US" sz="2400" dirty="0"/>
              <a:t>Mean 24-hr ABPM = 126/78 mmHg</a:t>
            </a:r>
          </a:p>
          <a:p>
            <a:r>
              <a:rPr lang="en-US" sz="2400" dirty="0"/>
              <a:t>Do they have HTN?</a:t>
            </a:r>
          </a:p>
          <a:p>
            <a:endParaRPr lang="en-US" sz="2400" dirty="0"/>
          </a:p>
          <a:p>
            <a:r>
              <a:rPr lang="en-US" sz="2400" dirty="0"/>
              <a:t>6 mon later: mean HBPM = 138/86 mmHg</a:t>
            </a:r>
          </a:p>
          <a:p>
            <a:r>
              <a:rPr lang="en-US" sz="2400" dirty="0"/>
              <a:t>Do they have HTN?</a:t>
            </a:r>
          </a:p>
        </p:txBody>
      </p:sp>
      <p:sp>
        <p:nvSpPr>
          <p:cNvPr id="5" name="Slide Number Placeholder 4"/>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9815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White Coat/Masked HTN</a:t>
            </a:r>
          </a:p>
        </p:txBody>
      </p:sp>
      <p:grpSp>
        <p:nvGrpSpPr>
          <p:cNvPr id="4" name="Group 286"/>
          <p:cNvGrpSpPr/>
          <p:nvPr/>
        </p:nvGrpSpPr>
        <p:grpSpPr>
          <a:xfrm>
            <a:off x="1747618" y="1651618"/>
            <a:ext cx="8704589" cy="4681430"/>
            <a:chOff x="36831" y="-10729"/>
            <a:chExt cx="6528441" cy="4681428"/>
          </a:xfrm>
        </p:grpSpPr>
        <p:grpSp>
          <p:nvGrpSpPr>
            <p:cNvPr id="5" name="Group 275"/>
            <p:cNvGrpSpPr/>
            <p:nvPr/>
          </p:nvGrpSpPr>
          <p:grpSpPr>
            <a:xfrm>
              <a:off x="36831" y="-10729"/>
              <a:ext cx="6528441" cy="4681428"/>
              <a:chOff x="36833" y="-10727"/>
              <a:chExt cx="6528439" cy="4681426"/>
            </a:xfrm>
          </p:grpSpPr>
          <p:grpSp>
            <p:nvGrpSpPr>
              <p:cNvPr id="16" name="Group 272"/>
              <p:cNvGrpSpPr/>
              <p:nvPr/>
            </p:nvGrpSpPr>
            <p:grpSpPr>
              <a:xfrm>
                <a:off x="685738" y="-10727"/>
                <a:ext cx="5879534" cy="4230167"/>
                <a:chOff x="69264" y="-10725"/>
                <a:chExt cx="5879533" cy="4230165"/>
              </a:xfrm>
            </p:grpSpPr>
            <p:sp>
              <p:nvSpPr>
                <p:cNvPr id="19" name="Shape 246"/>
                <p:cNvSpPr/>
                <p:nvPr/>
              </p:nvSpPr>
              <p:spPr>
                <a:xfrm>
                  <a:off x="69266" y="3006681"/>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120</a:t>
                  </a:r>
                </a:p>
              </p:txBody>
            </p:sp>
            <p:sp>
              <p:nvSpPr>
                <p:cNvPr id="20" name="Shape 247"/>
                <p:cNvSpPr/>
                <p:nvPr/>
              </p:nvSpPr>
              <p:spPr>
                <a:xfrm>
                  <a:off x="69264" y="2252331"/>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140</a:t>
                  </a:r>
                </a:p>
              </p:txBody>
            </p:sp>
            <p:sp>
              <p:nvSpPr>
                <p:cNvPr id="21" name="Shape 248"/>
                <p:cNvSpPr/>
                <p:nvPr/>
              </p:nvSpPr>
              <p:spPr>
                <a:xfrm>
                  <a:off x="69268" y="1497979"/>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160</a:t>
                  </a:r>
                </a:p>
              </p:txBody>
            </p:sp>
            <p:sp>
              <p:nvSpPr>
                <p:cNvPr id="22" name="Shape 249"/>
                <p:cNvSpPr/>
                <p:nvPr/>
              </p:nvSpPr>
              <p:spPr>
                <a:xfrm>
                  <a:off x="69268" y="743627"/>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180</a:t>
                  </a:r>
                </a:p>
              </p:txBody>
            </p:sp>
            <p:sp>
              <p:nvSpPr>
                <p:cNvPr id="23" name="Shape 250"/>
                <p:cNvSpPr/>
                <p:nvPr/>
              </p:nvSpPr>
              <p:spPr>
                <a:xfrm>
                  <a:off x="69268" y="-10725"/>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200</a:t>
                  </a:r>
                </a:p>
              </p:txBody>
            </p:sp>
            <p:sp>
              <p:nvSpPr>
                <p:cNvPr id="24" name="Shape 251"/>
                <p:cNvSpPr/>
                <p:nvPr/>
              </p:nvSpPr>
              <p:spPr>
                <a:xfrm>
                  <a:off x="69268" y="3761032"/>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100</a:t>
                  </a:r>
                </a:p>
              </p:txBody>
            </p:sp>
            <p:grpSp>
              <p:nvGrpSpPr>
                <p:cNvPr id="25" name="Group 264"/>
                <p:cNvGrpSpPr/>
                <p:nvPr/>
              </p:nvGrpSpPr>
              <p:grpSpPr>
                <a:xfrm>
                  <a:off x="356765" y="74893"/>
                  <a:ext cx="5504691" cy="3919195"/>
                  <a:chOff x="0" y="0"/>
                  <a:chExt cx="5504690" cy="3919194"/>
                </a:xfrm>
              </p:grpSpPr>
              <p:sp>
                <p:nvSpPr>
                  <p:cNvPr id="33" name="Shape 252"/>
                  <p:cNvSpPr/>
                  <p:nvPr/>
                </p:nvSpPr>
                <p:spPr>
                  <a:xfrm flipH="1">
                    <a:off x="184576" y="0"/>
                    <a:ext cx="1" cy="3918560"/>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4" name="Shape 253"/>
                  <p:cNvSpPr/>
                  <p:nvPr/>
                </p:nvSpPr>
                <p:spPr>
                  <a:xfrm>
                    <a:off x="-1" y="3022349"/>
                    <a:ext cx="188898" cy="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5" name="Shape 254"/>
                  <p:cNvSpPr/>
                  <p:nvPr/>
                </p:nvSpPr>
                <p:spPr>
                  <a:xfrm>
                    <a:off x="-1" y="1513688"/>
                    <a:ext cx="188898" cy="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6" name="Shape 255"/>
                  <p:cNvSpPr/>
                  <p:nvPr/>
                </p:nvSpPr>
                <p:spPr>
                  <a:xfrm>
                    <a:off x="-1" y="2268019"/>
                    <a:ext cx="188898" cy="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7" name="Shape 256"/>
                  <p:cNvSpPr/>
                  <p:nvPr/>
                </p:nvSpPr>
                <p:spPr>
                  <a:xfrm>
                    <a:off x="-1" y="759358"/>
                    <a:ext cx="188898" cy="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8" name="Shape 257"/>
                  <p:cNvSpPr/>
                  <p:nvPr/>
                </p:nvSpPr>
                <p:spPr>
                  <a:xfrm>
                    <a:off x="-1" y="5028"/>
                    <a:ext cx="188898" cy="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39" name="Shape 258"/>
                  <p:cNvSpPr/>
                  <p:nvPr/>
                </p:nvSpPr>
                <p:spPr>
                  <a:xfrm flipV="1">
                    <a:off x="1247779" y="3777423"/>
                    <a:ext cx="2" cy="14177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40" name="Shape 259"/>
                  <p:cNvSpPr/>
                  <p:nvPr/>
                </p:nvSpPr>
                <p:spPr>
                  <a:xfrm flipV="1">
                    <a:off x="4439293" y="3777423"/>
                    <a:ext cx="2" cy="14177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41" name="Shape 260"/>
                  <p:cNvSpPr/>
                  <p:nvPr/>
                </p:nvSpPr>
                <p:spPr>
                  <a:xfrm flipV="1">
                    <a:off x="2311617" y="3777423"/>
                    <a:ext cx="2" cy="14177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42" name="Shape 261"/>
                  <p:cNvSpPr/>
                  <p:nvPr/>
                </p:nvSpPr>
                <p:spPr>
                  <a:xfrm flipV="1">
                    <a:off x="3375455" y="3777423"/>
                    <a:ext cx="2" cy="14177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43" name="Shape 262"/>
                  <p:cNvSpPr/>
                  <p:nvPr/>
                </p:nvSpPr>
                <p:spPr>
                  <a:xfrm flipV="1">
                    <a:off x="5499732" y="3777423"/>
                    <a:ext cx="2" cy="141772"/>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44" name="Shape 263"/>
                  <p:cNvSpPr/>
                  <p:nvPr/>
                </p:nvSpPr>
                <p:spPr>
                  <a:xfrm flipH="1">
                    <a:off x="0" y="3780080"/>
                    <a:ext cx="5504691" cy="405"/>
                  </a:xfrm>
                  <a:prstGeom prst="line">
                    <a:avLst/>
                  </a:prstGeom>
                  <a:solidFill>
                    <a:srgbClr val="8497B0"/>
                  </a:solidFill>
                  <a:ln w="12700" cap="flat">
                    <a:solidFill>
                      <a:schemeClr val="accent3"/>
                    </a:solidFill>
                    <a:prstDash val="solid"/>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grpSp>
            <p:sp>
              <p:nvSpPr>
                <p:cNvPr id="26" name="Shape 265"/>
                <p:cNvSpPr/>
                <p:nvPr/>
              </p:nvSpPr>
              <p:spPr>
                <a:xfrm>
                  <a:off x="463898"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100</a:t>
                  </a:r>
                </a:p>
              </p:txBody>
            </p:sp>
            <p:sp>
              <p:nvSpPr>
                <p:cNvPr id="27" name="Shape 266"/>
                <p:cNvSpPr/>
                <p:nvPr/>
              </p:nvSpPr>
              <p:spPr>
                <a:xfrm>
                  <a:off x="1525571"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120</a:t>
                  </a:r>
                </a:p>
              </p:txBody>
            </p:sp>
            <p:sp>
              <p:nvSpPr>
                <p:cNvPr id="28" name="Shape 267"/>
                <p:cNvSpPr/>
                <p:nvPr/>
              </p:nvSpPr>
              <p:spPr>
                <a:xfrm>
                  <a:off x="2587250"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140</a:t>
                  </a:r>
                </a:p>
              </p:txBody>
            </p:sp>
            <p:sp>
              <p:nvSpPr>
                <p:cNvPr id="29" name="Shape 268"/>
                <p:cNvSpPr/>
                <p:nvPr/>
              </p:nvSpPr>
              <p:spPr>
                <a:xfrm>
                  <a:off x="3648924"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160</a:t>
                  </a:r>
                </a:p>
              </p:txBody>
            </p:sp>
            <p:sp>
              <p:nvSpPr>
                <p:cNvPr id="30" name="Shape 269"/>
                <p:cNvSpPr/>
                <p:nvPr/>
              </p:nvSpPr>
              <p:spPr>
                <a:xfrm>
                  <a:off x="4710599"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180</a:t>
                  </a:r>
                </a:p>
              </p:txBody>
            </p:sp>
            <p:sp>
              <p:nvSpPr>
                <p:cNvPr id="31" name="Shape 270"/>
                <p:cNvSpPr/>
                <p:nvPr/>
              </p:nvSpPr>
              <p:spPr>
                <a:xfrm>
                  <a:off x="5772277" y="4050163"/>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a:defRPr sz="1100">
                      <a:latin typeface="Arial"/>
                      <a:ea typeface="Arial"/>
                      <a:cs typeface="Arial"/>
                      <a:sym typeface="Arial"/>
                    </a:defRPr>
                  </a:lvl1pPr>
                </a:lstStyle>
                <a:p>
                  <a:pPr defTabSz="914400" hangingPunct="0"/>
                  <a:r>
                    <a:rPr kern="0">
                      <a:solidFill>
                        <a:srgbClr val="000000"/>
                      </a:solidFill>
                    </a:rPr>
                    <a:t>200</a:t>
                  </a:r>
                </a:p>
              </p:txBody>
            </p:sp>
            <p:sp>
              <p:nvSpPr>
                <p:cNvPr id="32" name="Shape 271"/>
                <p:cNvSpPr/>
                <p:nvPr/>
              </p:nvSpPr>
              <p:spPr>
                <a:xfrm>
                  <a:off x="69264" y="2447722"/>
                  <a:ext cx="176520" cy="169277"/>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r">
                    <a:defRPr sz="1100">
                      <a:latin typeface="Arial"/>
                      <a:ea typeface="Arial"/>
                      <a:cs typeface="Arial"/>
                      <a:sym typeface="Arial"/>
                    </a:defRPr>
                  </a:lvl1pPr>
                </a:lstStyle>
                <a:p>
                  <a:pPr defTabSz="914400" hangingPunct="0"/>
                  <a:r>
                    <a:rPr kern="0">
                      <a:solidFill>
                        <a:srgbClr val="000000"/>
                      </a:solidFill>
                    </a:rPr>
                    <a:t>135</a:t>
                  </a:r>
                </a:p>
              </p:txBody>
            </p:sp>
          </p:grpSp>
          <p:sp>
            <p:nvSpPr>
              <p:cNvPr id="17" name="Shape 273"/>
              <p:cNvSpPr/>
              <p:nvPr/>
            </p:nvSpPr>
            <p:spPr>
              <a:xfrm>
                <a:off x="3108811" y="4301371"/>
                <a:ext cx="1483320" cy="36932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lgn="ctr">
                  <a:defRPr b="1">
                    <a:latin typeface="+mj-lt"/>
                    <a:ea typeface="+mj-ea"/>
                    <a:cs typeface="+mj-cs"/>
                    <a:sym typeface="Calibri"/>
                  </a:defRPr>
                </a:lvl1pPr>
              </a:lstStyle>
              <a:p>
                <a:pPr defTabSz="914400" hangingPunct="0"/>
                <a:r>
                  <a:rPr kern="0" dirty="0">
                    <a:solidFill>
                      <a:srgbClr val="000000"/>
                    </a:solidFill>
                    <a:latin typeface="Arial"/>
                    <a:ea typeface="Calibri"/>
                    <a:cs typeface="Arial"/>
                  </a:rPr>
                  <a:t> Office BP mmHg</a:t>
                </a:r>
              </a:p>
            </p:txBody>
          </p:sp>
          <p:sp>
            <p:nvSpPr>
              <p:cNvPr id="18" name="Shape 274"/>
              <p:cNvSpPr/>
              <p:nvPr/>
            </p:nvSpPr>
            <p:spPr>
              <a:xfrm rot="16200000">
                <a:off x="-1095665" y="1965863"/>
                <a:ext cx="2541991" cy="27699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lgn="ctr">
                  <a:defRPr b="1">
                    <a:latin typeface="Arial"/>
                    <a:ea typeface="Arial"/>
                    <a:cs typeface="Arial"/>
                    <a:sym typeface="Arial"/>
                  </a:defRPr>
                </a:lvl1pPr>
              </a:lstStyle>
              <a:p>
                <a:pPr defTabSz="914400" hangingPunct="0"/>
                <a:r>
                  <a:rPr kern="0" dirty="0">
                    <a:solidFill>
                      <a:srgbClr val="000000"/>
                    </a:solidFill>
                  </a:rPr>
                  <a:t>Ambulatory BP mmHg</a:t>
                </a:r>
              </a:p>
            </p:txBody>
          </p:sp>
        </p:grpSp>
        <p:sp>
          <p:nvSpPr>
            <p:cNvPr id="6" name="Shape 276"/>
            <p:cNvSpPr/>
            <p:nvPr/>
          </p:nvSpPr>
          <p:spPr>
            <a:xfrm flipH="1">
              <a:off x="3286207" y="80078"/>
              <a:ext cx="1" cy="3762414"/>
            </a:xfrm>
            <a:prstGeom prst="line">
              <a:avLst/>
            </a:prstGeom>
            <a:solidFill>
              <a:srgbClr val="8497B0"/>
            </a:solidFill>
            <a:ln w="19050" cap="rnd">
              <a:solidFill>
                <a:schemeClr val="accent2"/>
              </a:solidFill>
              <a:prstDash val="sysDot"/>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7" name="Shape 277"/>
            <p:cNvSpPr/>
            <p:nvPr/>
          </p:nvSpPr>
          <p:spPr>
            <a:xfrm flipH="1" flipV="1">
              <a:off x="986310" y="2533661"/>
              <a:ext cx="5467002" cy="3"/>
            </a:xfrm>
            <a:prstGeom prst="line">
              <a:avLst/>
            </a:prstGeom>
            <a:solidFill>
              <a:srgbClr val="8497B0"/>
            </a:solidFill>
            <a:ln w="19050" cap="rnd">
              <a:solidFill>
                <a:schemeClr val="accent2"/>
              </a:solidFill>
              <a:prstDash val="sysDot"/>
              <a:round/>
            </a:ln>
            <a:effectLst/>
          </p:spPr>
          <p:txBody>
            <a:bodyPr wrap="square" lIns="45718" tIns="45718" rIns="45718" bIns="45718" numCol="1" anchor="t">
              <a:noAutofit/>
            </a:bodyPr>
            <a:lstStyle/>
            <a:p>
              <a:pPr defTabSz="914400" hangingPunct="0"/>
              <a:endParaRPr kern="0">
                <a:solidFill>
                  <a:srgbClr val="000000"/>
                </a:solidFill>
                <a:latin typeface="Helvetica"/>
                <a:ea typeface="Helvetica"/>
                <a:cs typeface="Helvetica"/>
                <a:sym typeface="Helvetica"/>
              </a:endParaRPr>
            </a:p>
          </p:txBody>
        </p:sp>
        <p:sp>
          <p:nvSpPr>
            <p:cNvPr id="8" name="Shape 278"/>
            <p:cNvSpPr/>
            <p:nvPr/>
          </p:nvSpPr>
          <p:spPr>
            <a:xfrm>
              <a:off x="1171239" y="80077"/>
              <a:ext cx="2077843" cy="2423048"/>
            </a:xfrm>
            <a:prstGeom prst="rect">
              <a:avLst/>
            </a:prstGeom>
            <a:solidFill>
              <a:srgbClr val="203864"/>
            </a:solidFill>
            <a:ln w="12700" cap="flat">
              <a:noFill/>
              <a:miter lim="400000"/>
            </a:ln>
            <a:effectLst/>
          </p:spPr>
          <p:txBody>
            <a:bodyPr wrap="square" lIns="45718" tIns="45718" rIns="45718" bIns="45718" numCol="1" anchor="t">
              <a:noAutofit/>
            </a:bodyPr>
            <a:lstStyle/>
            <a:p>
              <a:pPr algn="ctr" defTabSz="914400" hangingPunct="0">
                <a:lnSpc>
                  <a:spcPct val="90000"/>
                </a:lnSpc>
                <a:defRPr sz="1400" cap="all">
                  <a:solidFill>
                    <a:srgbClr val="FFFFFF"/>
                  </a:solidFill>
                  <a:latin typeface="+mj-lt"/>
                  <a:ea typeface="+mj-ea"/>
                  <a:cs typeface="+mj-cs"/>
                  <a:sym typeface="Calibri"/>
                </a:defRPr>
              </a:pPr>
              <a:endParaRPr sz="1400" kern="0" cap="all">
                <a:solidFill>
                  <a:srgbClr val="FFFFFF"/>
                </a:solidFill>
                <a:latin typeface="Calibri"/>
                <a:ea typeface="Calibri"/>
                <a:cs typeface="Calibri"/>
                <a:sym typeface="Calibri"/>
              </a:endParaRPr>
            </a:p>
          </p:txBody>
        </p:sp>
        <p:sp>
          <p:nvSpPr>
            <p:cNvPr id="9" name="Shape 279"/>
            <p:cNvSpPr/>
            <p:nvPr/>
          </p:nvSpPr>
          <p:spPr>
            <a:xfrm>
              <a:off x="1183765" y="2563223"/>
              <a:ext cx="2077843" cy="1261701"/>
            </a:xfrm>
            <a:prstGeom prst="rect">
              <a:avLst/>
            </a:prstGeom>
            <a:solidFill>
              <a:srgbClr val="203864"/>
            </a:solidFill>
            <a:ln w="12700" cap="flat">
              <a:noFill/>
              <a:miter lim="400000"/>
            </a:ln>
            <a:effectLst/>
          </p:spPr>
          <p:txBody>
            <a:bodyPr wrap="square" lIns="45718" tIns="45718" rIns="45718" bIns="45718" numCol="1" anchor="t">
              <a:noAutofit/>
            </a:bodyPr>
            <a:lstStyle/>
            <a:p>
              <a:pPr algn="ctr" defTabSz="914400" hangingPunct="0">
                <a:lnSpc>
                  <a:spcPct val="90000"/>
                </a:lnSpc>
                <a:defRPr sz="1400" cap="all">
                  <a:solidFill>
                    <a:srgbClr val="FFFFFF"/>
                  </a:solidFill>
                  <a:latin typeface="+mj-lt"/>
                  <a:ea typeface="+mj-ea"/>
                  <a:cs typeface="+mj-cs"/>
                  <a:sym typeface="Calibri"/>
                </a:defRPr>
              </a:pPr>
              <a:endParaRPr sz="1400" kern="0" cap="all">
                <a:solidFill>
                  <a:srgbClr val="FFFFFF"/>
                </a:solidFill>
                <a:latin typeface="Calibri"/>
                <a:ea typeface="Calibri"/>
                <a:cs typeface="Calibri"/>
                <a:sym typeface="Calibri"/>
              </a:endParaRPr>
            </a:p>
          </p:txBody>
        </p:sp>
        <p:sp>
          <p:nvSpPr>
            <p:cNvPr id="10" name="Shape 280"/>
            <p:cNvSpPr/>
            <p:nvPr/>
          </p:nvSpPr>
          <p:spPr>
            <a:xfrm>
              <a:off x="3316759" y="80077"/>
              <a:ext cx="3140692" cy="2423048"/>
            </a:xfrm>
            <a:prstGeom prst="rect">
              <a:avLst/>
            </a:prstGeom>
            <a:solidFill>
              <a:srgbClr val="203864"/>
            </a:solidFill>
            <a:ln w="12700" cap="flat">
              <a:noFill/>
              <a:miter lim="400000"/>
            </a:ln>
            <a:effectLst/>
          </p:spPr>
          <p:txBody>
            <a:bodyPr wrap="square" lIns="45718" tIns="45718" rIns="45718" bIns="45718" numCol="1" anchor="t">
              <a:noAutofit/>
            </a:bodyPr>
            <a:lstStyle/>
            <a:p>
              <a:pPr algn="ctr" defTabSz="914400" hangingPunct="0">
                <a:lnSpc>
                  <a:spcPct val="90000"/>
                </a:lnSpc>
                <a:defRPr sz="1400" cap="all">
                  <a:solidFill>
                    <a:srgbClr val="FFFFFF"/>
                  </a:solidFill>
                  <a:latin typeface="+mj-lt"/>
                  <a:ea typeface="+mj-ea"/>
                  <a:cs typeface="+mj-cs"/>
                  <a:sym typeface="Calibri"/>
                </a:defRPr>
              </a:pPr>
              <a:endParaRPr sz="1400" kern="0" cap="all">
                <a:solidFill>
                  <a:srgbClr val="FFFFFF"/>
                </a:solidFill>
                <a:latin typeface="Calibri"/>
                <a:ea typeface="Calibri"/>
                <a:cs typeface="Calibri"/>
                <a:sym typeface="Calibri"/>
              </a:endParaRPr>
            </a:p>
          </p:txBody>
        </p:sp>
        <p:sp>
          <p:nvSpPr>
            <p:cNvPr id="11" name="Shape 281"/>
            <p:cNvSpPr/>
            <p:nvPr/>
          </p:nvSpPr>
          <p:spPr>
            <a:xfrm>
              <a:off x="3316759" y="2563223"/>
              <a:ext cx="3140692" cy="1261701"/>
            </a:xfrm>
            <a:prstGeom prst="rect">
              <a:avLst/>
            </a:prstGeom>
            <a:solidFill>
              <a:srgbClr val="203864"/>
            </a:solidFill>
            <a:ln w="12700" cap="flat">
              <a:noFill/>
              <a:miter lim="400000"/>
            </a:ln>
            <a:effectLst/>
          </p:spPr>
          <p:txBody>
            <a:bodyPr wrap="square" lIns="45718" tIns="45718" rIns="45718" bIns="45718" numCol="1" anchor="t">
              <a:noAutofit/>
            </a:bodyPr>
            <a:lstStyle/>
            <a:p>
              <a:pPr algn="ctr" defTabSz="914400" hangingPunct="0">
                <a:lnSpc>
                  <a:spcPct val="90000"/>
                </a:lnSpc>
                <a:defRPr sz="1400" cap="all">
                  <a:solidFill>
                    <a:srgbClr val="FFFFFF"/>
                  </a:solidFill>
                  <a:latin typeface="+mj-lt"/>
                  <a:ea typeface="+mj-ea"/>
                  <a:cs typeface="+mj-cs"/>
                  <a:sym typeface="Calibri"/>
                </a:defRPr>
              </a:pPr>
              <a:endParaRPr sz="1400" kern="0" cap="all">
                <a:solidFill>
                  <a:srgbClr val="FFFFFF"/>
                </a:solidFill>
                <a:latin typeface="Calibri"/>
                <a:ea typeface="Calibri"/>
                <a:cs typeface="Calibri"/>
                <a:sym typeface="Calibri"/>
              </a:endParaRPr>
            </a:p>
          </p:txBody>
        </p:sp>
        <p:sp>
          <p:nvSpPr>
            <p:cNvPr id="12" name="Shape 282"/>
            <p:cNvSpPr/>
            <p:nvPr/>
          </p:nvSpPr>
          <p:spPr>
            <a:xfrm>
              <a:off x="3584344" y="995196"/>
              <a:ext cx="2217680" cy="609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Calibri"/>
                </a:defRPr>
              </a:pPr>
              <a:r>
                <a:rPr sz="2000" kern="0" dirty="0">
                  <a:solidFill>
                    <a:srgbClr val="FFFFFF"/>
                  </a:solidFill>
                  <a:latin typeface="Calibri"/>
                  <a:ea typeface="Calibri"/>
                  <a:cs typeface="Calibri"/>
                  <a:sym typeface="Calibri"/>
                </a:rPr>
                <a:t>TRUE</a:t>
              </a:r>
            </a:p>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Calibri"/>
                </a:defRPr>
              </a:pPr>
              <a:r>
                <a:rPr sz="2000" kern="0" dirty="0">
                  <a:solidFill>
                    <a:srgbClr val="FFFFFF"/>
                  </a:solidFill>
                  <a:latin typeface="Calibri"/>
                  <a:ea typeface="Calibri"/>
                  <a:cs typeface="Calibri"/>
                  <a:sym typeface="Calibri"/>
                </a:rPr>
                <a:t>HYPERTENSION</a:t>
              </a:r>
            </a:p>
          </p:txBody>
        </p:sp>
        <p:sp>
          <p:nvSpPr>
            <p:cNvPr id="13" name="Shape 283"/>
            <p:cNvSpPr/>
            <p:nvPr/>
          </p:nvSpPr>
          <p:spPr>
            <a:xfrm>
              <a:off x="1328957" y="3063353"/>
              <a:ext cx="1900546" cy="304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FFFFFF"/>
                  </a:solidFill>
                  <a:latin typeface="+mj-lt"/>
                  <a:ea typeface="+mj-ea"/>
                  <a:cs typeface="+mj-cs"/>
                  <a:sym typeface="Calibri"/>
                </a:defRPr>
              </a:lvl1pPr>
            </a:lstStyle>
            <a:p>
              <a:pPr hangingPunct="0"/>
              <a:r>
                <a:rPr kern="0" dirty="0">
                  <a:latin typeface="Calibri"/>
                  <a:ea typeface="Calibri"/>
                  <a:cs typeface="Calibri"/>
                </a:rPr>
                <a:t>NORMOTENSION</a:t>
              </a:r>
            </a:p>
          </p:txBody>
        </p:sp>
        <p:sp>
          <p:nvSpPr>
            <p:cNvPr id="14" name="Shape 284"/>
            <p:cNvSpPr/>
            <p:nvPr/>
          </p:nvSpPr>
          <p:spPr>
            <a:xfrm>
              <a:off x="3502457" y="2925471"/>
              <a:ext cx="2303910" cy="677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latin typeface="+mj-lt"/>
                  <a:ea typeface="+mj-ea"/>
                  <a:cs typeface="+mj-cs"/>
                  <a:sym typeface="Calibri"/>
                </a:defRPr>
              </a:pPr>
              <a:r>
                <a:rPr sz="2200" b="1" kern="0" dirty="0">
                  <a:solidFill>
                    <a:srgbClr val="FFFFFF"/>
                  </a:solidFill>
                  <a:latin typeface="Calibri"/>
                  <a:ea typeface="Calibri"/>
                  <a:cs typeface="Calibri"/>
                  <a:sym typeface="Calibri"/>
                </a:rPr>
                <a:t>WHITE COAT </a:t>
              </a:r>
            </a:p>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latin typeface="+mj-lt"/>
                  <a:ea typeface="+mj-ea"/>
                  <a:cs typeface="+mj-cs"/>
                  <a:sym typeface="Calibri"/>
                </a:defRPr>
              </a:pPr>
              <a:r>
                <a:rPr sz="2200" b="1" kern="0" dirty="0">
                  <a:solidFill>
                    <a:srgbClr val="FFFFFF"/>
                  </a:solidFill>
                  <a:latin typeface="Calibri"/>
                  <a:ea typeface="Calibri"/>
                  <a:cs typeface="Calibri"/>
                  <a:sym typeface="Calibri"/>
                </a:rPr>
                <a:t>HYPERTENSION</a:t>
              </a:r>
            </a:p>
          </p:txBody>
        </p:sp>
        <p:sp>
          <p:nvSpPr>
            <p:cNvPr id="15" name="Shape 285"/>
            <p:cNvSpPr/>
            <p:nvPr/>
          </p:nvSpPr>
          <p:spPr>
            <a:xfrm>
              <a:off x="1328957" y="987874"/>
              <a:ext cx="1929746" cy="685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solidFill>
                    <a:srgbClr val="FFFFFF"/>
                  </a:solidFill>
                  <a:latin typeface="+mj-lt"/>
                  <a:ea typeface="+mj-ea"/>
                  <a:cs typeface="+mj-cs"/>
                  <a:sym typeface="Calibri"/>
                </a:defRPr>
              </a:pPr>
              <a:r>
                <a:rPr sz="2200" b="1" kern="0" dirty="0">
                  <a:solidFill>
                    <a:srgbClr val="FFFFFF"/>
                  </a:solidFill>
                  <a:latin typeface="Calibri"/>
                  <a:ea typeface="Calibri"/>
                  <a:cs typeface="Calibri"/>
                  <a:sym typeface="Calibri"/>
                </a:rPr>
                <a:t>MASKED </a:t>
              </a:r>
            </a:p>
            <a:p>
              <a:pPr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solidFill>
                    <a:srgbClr val="FFFFFF"/>
                  </a:solidFill>
                  <a:latin typeface="+mj-lt"/>
                  <a:ea typeface="+mj-ea"/>
                  <a:cs typeface="+mj-cs"/>
                  <a:sym typeface="Calibri"/>
                </a:defRPr>
              </a:pPr>
              <a:r>
                <a:rPr sz="2200" b="1" kern="0" dirty="0">
                  <a:solidFill>
                    <a:srgbClr val="FFFFFF"/>
                  </a:solidFill>
                  <a:latin typeface="Calibri"/>
                  <a:ea typeface="Calibri"/>
                  <a:cs typeface="Calibri"/>
                  <a:sym typeface="Calibri"/>
                </a:rPr>
                <a:t>HYPERTENSION</a:t>
              </a:r>
            </a:p>
          </p:txBody>
        </p:sp>
      </p:grpSp>
      <p:sp>
        <p:nvSpPr>
          <p:cNvPr id="46" name="TextBox 45"/>
          <p:cNvSpPr txBox="1"/>
          <p:nvPr/>
        </p:nvSpPr>
        <p:spPr>
          <a:xfrm>
            <a:off x="5531557" y="6420936"/>
            <a:ext cx="6570135" cy="369332"/>
          </a:xfrm>
          <a:prstGeom prst="rect">
            <a:avLst/>
          </a:prstGeom>
          <a:noFill/>
        </p:spPr>
        <p:txBody>
          <a:bodyPr wrap="square" rtlCol="0">
            <a:spAutoFit/>
          </a:bodyPr>
          <a:lstStyle/>
          <a:p>
            <a:pPr algn="r"/>
            <a:r>
              <a:rPr lang="en-US" dirty="0"/>
              <a:t>Hypertension 2002;40:795-6</a:t>
            </a:r>
          </a:p>
        </p:txBody>
      </p:sp>
      <p:sp>
        <p:nvSpPr>
          <p:cNvPr id="2" name="Slide Number Placeholder 1"/>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54408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3612435"/>
              </p:ext>
            </p:extLst>
          </p:nvPr>
        </p:nvGraphicFramePr>
        <p:xfrm>
          <a:off x="838200" y="1607821"/>
          <a:ext cx="10525056" cy="2072639"/>
        </p:xfrm>
        <a:graphic>
          <a:graphicData uri="http://schemas.openxmlformats.org/drawingml/2006/table">
            <a:tbl>
              <a:tblPr firstRow="1" bandRow="1">
                <a:tableStyleId>{D7AC3CCA-C797-4891-BE02-D94E43425B78}</a:tableStyleId>
              </a:tblPr>
              <a:tblGrid>
                <a:gridCol w="5262528">
                  <a:extLst>
                    <a:ext uri="{9D8B030D-6E8A-4147-A177-3AD203B41FA5}">
                      <a16:colId xmlns:a16="http://schemas.microsoft.com/office/drawing/2014/main" val="20000"/>
                    </a:ext>
                  </a:extLst>
                </a:gridCol>
                <a:gridCol w="5262528">
                  <a:extLst>
                    <a:ext uri="{9D8B030D-6E8A-4147-A177-3AD203B41FA5}">
                      <a16:colId xmlns:a16="http://schemas.microsoft.com/office/drawing/2014/main" val="20001"/>
                    </a:ext>
                  </a:extLst>
                </a:gridCol>
              </a:tblGrid>
              <a:tr h="370840">
                <a:tc>
                  <a:txBody>
                    <a:bodyPr/>
                    <a:lstStyle/>
                    <a:p>
                      <a:r>
                        <a:rPr lang="en-US" sz="2800" dirty="0"/>
                        <a:t>Criteria</a:t>
                      </a:r>
                    </a:p>
                  </a:txBody>
                  <a:tcPr marL="121920" marR="121920"/>
                </a:tc>
                <a:tc>
                  <a:txBody>
                    <a:bodyPr/>
                    <a:lstStyle/>
                    <a:p>
                      <a:pPr algn="ctr"/>
                      <a:r>
                        <a:rPr lang="en-US" sz="2800" dirty="0"/>
                        <a:t>BP (mmHg)</a:t>
                      </a:r>
                    </a:p>
                  </a:txBody>
                  <a:tcPr marL="121920" marR="121920"/>
                </a:tc>
                <a:extLst>
                  <a:ext uri="{0D108BD9-81ED-4DB2-BD59-A6C34878D82A}">
                    <a16:rowId xmlns:a16="http://schemas.microsoft.com/office/drawing/2014/main" val="10000"/>
                  </a:ext>
                </a:extLst>
              </a:tr>
              <a:tr h="370840">
                <a:tc>
                  <a:txBody>
                    <a:bodyPr/>
                    <a:lstStyle/>
                    <a:p>
                      <a:r>
                        <a:rPr lang="en-US" sz="2800" dirty="0"/>
                        <a:t>Office</a:t>
                      </a:r>
                      <a:r>
                        <a:rPr lang="en-US" sz="2800" baseline="0" dirty="0"/>
                        <a:t> BP</a:t>
                      </a:r>
                      <a:endParaRPr lang="en-US" sz="2800" dirty="0"/>
                    </a:p>
                  </a:txBody>
                  <a:tcPr marL="121920" marR="121920"/>
                </a:tc>
                <a:tc>
                  <a:txBody>
                    <a:bodyPr/>
                    <a:lstStyle/>
                    <a:p>
                      <a:pPr algn="ctr"/>
                      <a:r>
                        <a:rPr lang="en-US" sz="2800" dirty="0"/>
                        <a:t>≥140/90</a:t>
                      </a:r>
                    </a:p>
                  </a:txBody>
                  <a:tcPr marL="121920" marR="121920"/>
                </a:tc>
                <a:extLst>
                  <a:ext uri="{0D108BD9-81ED-4DB2-BD59-A6C34878D82A}">
                    <a16:rowId xmlns:a16="http://schemas.microsoft.com/office/drawing/2014/main" val="10001"/>
                  </a:ext>
                </a:extLst>
              </a:tr>
              <a:tr h="370840">
                <a:tc>
                  <a:txBody>
                    <a:bodyPr/>
                    <a:lstStyle/>
                    <a:p>
                      <a:r>
                        <a:rPr lang="en-US" sz="2800" dirty="0"/>
                        <a:t>Daytime ABPM</a:t>
                      </a:r>
                    </a:p>
                  </a:txBody>
                  <a:tcPr marL="121920" marR="121920"/>
                </a:tc>
                <a:tc>
                  <a:txBody>
                    <a:bodyPr/>
                    <a:lstStyle/>
                    <a:p>
                      <a:pPr algn="ctr"/>
                      <a:r>
                        <a:rPr lang="en-US" sz="2800" dirty="0"/>
                        <a:t>&lt;135/85</a:t>
                      </a:r>
                    </a:p>
                  </a:txBody>
                  <a:tcPr marL="121920" marR="121920"/>
                </a:tc>
                <a:extLst>
                  <a:ext uri="{0D108BD9-81ED-4DB2-BD59-A6C34878D82A}">
                    <a16:rowId xmlns:a16="http://schemas.microsoft.com/office/drawing/2014/main" val="10002"/>
                  </a:ext>
                </a:extLst>
              </a:tr>
              <a:tr h="370840">
                <a:tc>
                  <a:txBody>
                    <a:bodyPr/>
                    <a:lstStyle/>
                    <a:p>
                      <a:r>
                        <a:rPr lang="en-US" sz="2800" dirty="0"/>
                        <a:t>24-hr</a:t>
                      </a:r>
                      <a:r>
                        <a:rPr lang="en-US" sz="2800" baseline="0" dirty="0"/>
                        <a:t> ABPM</a:t>
                      </a:r>
                      <a:endParaRPr lang="en-US" sz="2800" dirty="0"/>
                    </a:p>
                  </a:txBody>
                  <a:tcPr marL="121920" marR="121920"/>
                </a:tc>
                <a:tc>
                  <a:txBody>
                    <a:bodyPr/>
                    <a:lstStyle/>
                    <a:p>
                      <a:pPr algn="ctr"/>
                      <a:r>
                        <a:rPr lang="en-US" sz="2800" dirty="0"/>
                        <a:t>&lt;130/80</a:t>
                      </a:r>
                    </a:p>
                  </a:txBody>
                  <a:tcPr marL="121920" marR="12192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t>White Coat HTN</a:t>
            </a:r>
          </a:p>
        </p:txBody>
      </p:sp>
      <p:sp>
        <p:nvSpPr>
          <p:cNvPr id="6" name="Content Placeholder 4"/>
          <p:cNvSpPr txBox="1">
            <a:spLocks/>
          </p:cNvSpPr>
          <p:nvPr/>
        </p:nvSpPr>
        <p:spPr>
          <a:xfrm>
            <a:off x="838199" y="3893638"/>
            <a:ext cx="10525057" cy="2303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a:cs typeface="Calibri"/>
              </a:rPr>
              <a:t>Prevalence: up to 30% of patients with elevated BP</a:t>
            </a:r>
          </a:p>
          <a:p>
            <a:r>
              <a:rPr lang="en-US" sz="2800" dirty="0">
                <a:latin typeface="Calibri"/>
                <a:cs typeface="Calibri"/>
              </a:rPr>
              <a:t>Clinical significance uncertain</a:t>
            </a:r>
          </a:p>
          <a:p>
            <a:r>
              <a:rPr lang="en-US" sz="2800" dirty="0">
                <a:latin typeface="Calibri"/>
                <a:cs typeface="Calibri"/>
              </a:rPr>
              <a:t>May increase CV risk and mortality vs normotension</a:t>
            </a:r>
          </a:p>
          <a:p>
            <a:r>
              <a:rPr lang="en-US" sz="2800" dirty="0">
                <a:latin typeface="Calibri"/>
                <a:cs typeface="Calibri"/>
              </a:rPr>
              <a:t>Pharmacologic treatment not recommended</a:t>
            </a:r>
          </a:p>
        </p:txBody>
      </p:sp>
      <p:sp>
        <p:nvSpPr>
          <p:cNvPr id="7" name="TextBox 6"/>
          <p:cNvSpPr txBox="1"/>
          <p:nvPr/>
        </p:nvSpPr>
        <p:spPr>
          <a:xfrm>
            <a:off x="586738" y="6143938"/>
            <a:ext cx="11492091" cy="646331"/>
          </a:xfrm>
          <a:prstGeom prst="rect">
            <a:avLst/>
          </a:prstGeom>
          <a:noFill/>
        </p:spPr>
        <p:txBody>
          <a:bodyPr wrap="square" rtlCol="0">
            <a:spAutoFit/>
          </a:bodyPr>
          <a:lstStyle/>
          <a:p>
            <a:pPr algn="r"/>
            <a:r>
              <a:rPr lang="en-US" dirty="0"/>
              <a:t>Can J </a:t>
            </a:r>
            <a:r>
              <a:rPr lang="en-US" dirty="0" err="1"/>
              <a:t>Cardiol</a:t>
            </a:r>
            <a:r>
              <a:rPr lang="en-US" dirty="0"/>
              <a:t> 2015;31:549-68; Can J Cardiol 2016;32:569-88;</a:t>
            </a:r>
          </a:p>
          <a:p>
            <a:pPr algn="r"/>
            <a:r>
              <a:rPr lang="en-US" dirty="0"/>
              <a:t>Ann Intern Med 2019;170:853-62 </a:t>
            </a:r>
          </a:p>
        </p:txBody>
      </p:sp>
      <p:sp>
        <p:nvSpPr>
          <p:cNvPr id="2" name="Slide Number Placeholder 1"/>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43623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Masked HTN</a:t>
            </a:r>
          </a:p>
        </p:txBody>
      </p:sp>
      <p:sp>
        <p:nvSpPr>
          <p:cNvPr id="5" name="TextBox 4"/>
          <p:cNvSpPr txBox="1"/>
          <p:nvPr/>
        </p:nvSpPr>
        <p:spPr>
          <a:xfrm>
            <a:off x="4289778" y="6420936"/>
            <a:ext cx="7811913" cy="369332"/>
          </a:xfrm>
          <a:prstGeom prst="rect">
            <a:avLst/>
          </a:prstGeom>
          <a:noFill/>
        </p:spPr>
        <p:txBody>
          <a:bodyPr wrap="square" rtlCol="0">
            <a:spAutoFit/>
          </a:bodyPr>
          <a:lstStyle/>
          <a:p>
            <a:pPr algn="r"/>
            <a:r>
              <a:rPr lang="en-US" dirty="0"/>
              <a:t>Can J Cardiol 2016;32:569-88; Ann </a:t>
            </a:r>
            <a:r>
              <a:rPr lang="en-US" dirty="0" err="1"/>
              <a:t>Transl</a:t>
            </a:r>
            <a:r>
              <a:rPr lang="en-US" dirty="0"/>
              <a:t> Med 2017;5:456</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102138187"/>
              </p:ext>
            </p:extLst>
          </p:nvPr>
        </p:nvGraphicFramePr>
        <p:xfrm>
          <a:off x="838200" y="1607821"/>
          <a:ext cx="10541550" cy="2072639"/>
        </p:xfrm>
        <a:graphic>
          <a:graphicData uri="http://schemas.openxmlformats.org/drawingml/2006/table">
            <a:tbl>
              <a:tblPr firstRow="1" bandRow="1">
                <a:tableStyleId>{D7AC3CCA-C797-4891-BE02-D94E43425B78}</a:tableStyleId>
              </a:tblPr>
              <a:tblGrid>
                <a:gridCol w="5270775">
                  <a:extLst>
                    <a:ext uri="{9D8B030D-6E8A-4147-A177-3AD203B41FA5}">
                      <a16:colId xmlns:a16="http://schemas.microsoft.com/office/drawing/2014/main" val="20000"/>
                    </a:ext>
                  </a:extLst>
                </a:gridCol>
                <a:gridCol w="5270775">
                  <a:extLst>
                    <a:ext uri="{9D8B030D-6E8A-4147-A177-3AD203B41FA5}">
                      <a16:colId xmlns:a16="http://schemas.microsoft.com/office/drawing/2014/main" val="20001"/>
                    </a:ext>
                  </a:extLst>
                </a:gridCol>
              </a:tblGrid>
              <a:tr h="370840">
                <a:tc>
                  <a:txBody>
                    <a:bodyPr/>
                    <a:lstStyle/>
                    <a:p>
                      <a:r>
                        <a:rPr lang="en-US" sz="2800" dirty="0"/>
                        <a:t>Criteria</a:t>
                      </a:r>
                    </a:p>
                  </a:txBody>
                  <a:tcPr marL="121920" marR="121920"/>
                </a:tc>
                <a:tc>
                  <a:txBody>
                    <a:bodyPr/>
                    <a:lstStyle/>
                    <a:p>
                      <a:pPr algn="ctr"/>
                      <a:r>
                        <a:rPr lang="en-US" sz="2800" dirty="0"/>
                        <a:t>BP (mmHg)</a:t>
                      </a:r>
                    </a:p>
                  </a:txBody>
                  <a:tcPr marL="121920" marR="121920"/>
                </a:tc>
                <a:extLst>
                  <a:ext uri="{0D108BD9-81ED-4DB2-BD59-A6C34878D82A}">
                    <a16:rowId xmlns:a16="http://schemas.microsoft.com/office/drawing/2014/main" val="10000"/>
                  </a:ext>
                </a:extLst>
              </a:tr>
              <a:tr h="370840">
                <a:tc>
                  <a:txBody>
                    <a:bodyPr/>
                    <a:lstStyle/>
                    <a:p>
                      <a:r>
                        <a:rPr lang="en-US" sz="2800" dirty="0"/>
                        <a:t>Office</a:t>
                      </a:r>
                      <a:r>
                        <a:rPr lang="en-US" sz="2800" baseline="0" dirty="0"/>
                        <a:t> BP</a:t>
                      </a:r>
                      <a:endParaRPr lang="en-US" sz="2800" dirty="0"/>
                    </a:p>
                  </a:txBody>
                  <a:tcPr marL="121920" marR="121920"/>
                </a:tc>
                <a:tc>
                  <a:txBody>
                    <a:bodyPr/>
                    <a:lstStyle/>
                    <a:p>
                      <a:pPr algn="ctr"/>
                      <a:r>
                        <a:rPr lang="en-US" sz="2800" dirty="0"/>
                        <a:t>&lt;140/90</a:t>
                      </a:r>
                    </a:p>
                  </a:txBody>
                  <a:tcPr marL="121920" marR="121920"/>
                </a:tc>
                <a:extLst>
                  <a:ext uri="{0D108BD9-81ED-4DB2-BD59-A6C34878D82A}">
                    <a16:rowId xmlns:a16="http://schemas.microsoft.com/office/drawing/2014/main" val="10001"/>
                  </a:ext>
                </a:extLst>
              </a:tr>
              <a:tr h="370840">
                <a:tc>
                  <a:txBody>
                    <a:bodyPr/>
                    <a:lstStyle/>
                    <a:p>
                      <a:r>
                        <a:rPr lang="en-US" sz="2800" dirty="0"/>
                        <a:t>Daytime A</a:t>
                      </a:r>
                      <a:r>
                        <a:rPr lang="en-US" sz="2800" baseline="0" dirty="0"/>
                        <a:t>BPM</a:t>
                      </a:r>
                      <a:endParaRPr lang="en-US" sz="2800" dirty="0"/>
                    </a:p>
                  </a:txBody>
                  <a:tcPr marL="121920" marR="121920"/>
                </a:tc>
                <a:tc>
                  <a:txBody>
                    <a:bodyPr/>
                    <a:lstStyle/>
                    <a:p>
                      <a:pPr algn="ctr"/>
                      <a:r>
                        <a:rPr lang="en-US" sz="2800" dirty="0"/>
                        <a:t>≥135/85</a:t>
                      </a:r>
                    </a:p>
                  </a:txBody>
                  <a:tcPr marL="121920" marR="121920"/>
                </a:tc>
                <a:extLst>
                  <a:ext uri="{0D108BD9-81ED-4DB2-BD59-A6C34878D82A}">
                    <a16:rowId xmlns:a16="http://schemas.microsoft.com/office/drawing/2014/main" val="10002"/>
                  </a:ext>
                </a:extLst>
              </a:tr>
              <a:tr h="370840">
                <a:tc>
                  <a:txBody>
                    <a:bodyPr/>
                    <a:lstStyle/>
                    <a:p>
                      <a:r>
                        <a:rPr lang="en-US" sz="2800" dirty="0"/>
                        <a:t>24-hr ABPM</a:t>
                      </a:r>
                    </a:p>
                  </a:txBody>
                  <a:tcPr marL="121920" marR="121920"/>
                </a:tc>
                <a:tc>
                  <a:txBody>
                    <a:bodyPr/>
                    <a:lstStyle/>
                    <a:p>
                      <a:pPr algn="ctr"/>
                      <a:r>
                        <a:rPr lang="en-US" sz="2800" dirty="0"/>
                        <a:t>≥130/80</a:t>
                      </a:r>
                    </a:p>
                  </a:txBody>
                  <a:tcPr marL="121920" marR="121920"/>
                </a:tc>
                <a:extLst>
                  <a:ext uri="{0D108BD9-81ED-4DB2-BD59-A6C34878D82A}">
                    <a16:rowId xmlns:a16="http://schemas.microsoft.com/office/drawing/2014/main" val="10003"/>
                  </a:ext>
                </a:extLst>
              </a:tr>
            </a:tbl>
          </a:graphicData>
        </a:graphic>
      </p:graphicFrame>
      <p:sp>
        <p:nvSpPr>
          <p:cNvPr id="8" name="Content Placeholder 1"/>
          <p:cNvSpPr txBox="1">
            <a:spLocks/>
          </p:cNvSpPr>
          <p:nvPr/>
        </p:nvSpPr>
        <p:spPr>
          <a:xfrm>
            <a:off x="838200" y="4188458"/>
            <a:ext cx="10541550" cy="1501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defRPr/>
            </a:pPr>
            <a:r>
              <a:rPr lang="en-CA" sz="2800" dirty="0">
                <a:solidFill>
                  <a:prstClr val="black"/>
                </a:solidFill>
                <a:cs typeface="Arial" panose="020B0604020202020204" pitchFamily="34" charset="0"/>
              </a:rPr>
              <a:t>Prevalence: 10-30% of the general population</a:t>
            </a:r>
          </a:p>
          <a:p>
            <a:pPr defTabSz="914400">
              <a:defRPr/>
            </a:pPr>
            <a:r>
              <a:rPr lang="en-CA" sz="2800" dirty="0">
                <a:solidFill>
                  <a:prstClr val="black"/>
                </a:solidFill>
                <a:cs typeface="Arial" panose="020B0604020202020204" pitchFamily="34" charset="0"/>
              </a:rPr>
              <a:t>Risk factors: males, high-normal clinic BP with LVH, DM, CKD, obesity, smokers, multiple CV risk factors</a:t>
            </a:r>
          </a:p>
          <a:p>
            <a:pPr marL="0" indent="0" defTabSz="914400">
              <a:buFont typeface="Arial"/>
              <a:buNone/>
              <a:defRPr/>
            </a:pPr>
            <a:endParaRPr lang="en-CA" sz="2800" dirty="0">
              <a:solidFill>
                <a:prstClr val="black"/>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4266052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0-19 at 10.34.1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9786" r="-19786"/>
          <a:stretch/>
        </p:blipFill>
        <p:spPr>
          <a:xfrm>
            <a:off x="838200" y="1384301"/>
            <a:ext cx="10744200" cy="4794084"/>
          </a:xfrm>
        </p:spPr>
      </p:pic>
      <p:sp>
        <p:nvSpPr>
          <p:cNvPr id="3" name="Title 2"/>
          <p:cNvSpPr>
            <a:spLocks noGrp="1"/>
          </p:cNvSpPr>
          <p:nvPr>
            <p:ph type="title"/>
          </p:nvPr>
        </p:nvSpPr>
        <p:spPr/>
        <p:txBody>
          <a:bodyPr/>
          <a:lstStyle/>
          <a:p>
            <a:r>
              <a:rPr lang="en-US" dirty="0"/>
              <a:t>White Coat/Masked HTN</a:t>
            </a:r>
          </a:p>
        </p:txBody>
      </p:sp>
      <p:sp>
        <p:nvSpPr>
          <p:cNvPr id="5" name="TextBox 4"/>
          <p:cNvSpPr txBox="1"/>
          <p:nvPr/>
        </p:nvSpPr>
        <p:spPr>
          <a:xfrm>
            <a:off x="7021690" y="6420936"/>
            <a:ext cx="5080001" cy="369332"/>
          </a:xfrm>
          <a:prstGeom prst="rect">
            <a:avLst/>
          </a:prstGeom>
          <a:noFill/>
        </p:spPr>
        <p:txBody>
          <a:bodyPr wrap="square" rtlCol="0">
            <a:spAutoFit/>
          </a:bodyPr>
          <a:lstStyle/>
          <a:p>
            <a:pPr algn="r" defTabSz="914400" hangingPunct="0"/>
            <a:r>
              <a:rPr lang="it-IT" kern="0" dirty="0">
                <a:solidFill>
                  <a:srgbClr val="000000"/>
                </a:solidFill>
                <a:ea typeface="Calibri"/>
                <a:cs typeface="Calibri"/>
              </a:rPr>
              <a:t>J Am Coll Cardiol 2005;46:508-15</a:t>
            </a:r>
          </a:p>
        </p:txBody>
      </p:sp>
      <p:sp>
        <p:nvSpPr>
          <p:cNvPr id="2" name="Slide Number Placeholder 1"/>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72398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Monitoring</a:t>
            </a:r>
          </a:p>
        </p:txBody>
      </p:sp>
      <p:graphicFrame>
        <p:nvGraphicFramePr>
          <p:cNvPr id="4" name="Table 6">
            <a:extLst>
              <a:ext uri="{FF2B5EF4-FFF2-40B4-BE49-F238E27FC236}">
                <a16:creationId xmlns:a16="http://schemas.microsoft.com/office/drawing/2014/main" id="{F8D0CBD1-44B3-46A7-AE8F-36707B40CFB7}"/>
              </a:ext>
            </a:extLst>
          </p:cNvPr>
          <p:cNvGraphicFramePr>
            <a:graphicFrameLocks noGrp="1"/>
          </p:cNvGraphicFramePr>
          <p:nvPr>
            <p:ph idx="1"/>
            <p:extLst>
              <p:ext uri="{D42A27DB-BD31-4B8C-83A1-F6EECF244321}">
                <p14:modId xmlns:p14="http://schemas.microsoft.com/office/powerpoint/2010/main" val="2421907311"/>
              </p:ext>
            </p:extLst>
          </p:nvPr>
        </p:nvGraphicFramePr>
        <p:xfrm>
          <a:off x="838199" y="1956838"/>
          <a:ext cx="10525057" cy="3688079"/>
        </p:xfrm>
        <a:graphic>
          <a:graphicData uri="http://schemas.openxmlformats.org/drawingml/2006/table">
            <a:tbl>
              <a:tblPr bandRow="1">
                <a:tableStyleId>{D7AC3CCA-C797-4891-BE02-D94E43425B78}</a:tableStyleId>
              </a:tblPr>
              <a:tblGrid>
                <a:gridCol w="3664959">
                  <a:extLst>
                    <a:ext uri="{9D8B030D-6E8A-4147-A177-3AD203B41FA5}">
                      <a16:colId xmlns:a16="http://schemas.microsoft.com/office/drawing/2014/main" val="1922329590"/>
                    </a:ext>
                  </a:extLst>
                </a:gridCol>
                <a:gridCol w="6860098">
                  <a:extLst>
                    <a:ext uri="{9D8B030D-6E8A-4147-A177-3AD203B41FA5}">
                      <a16:colId xmlns:a16="http://schemas.microsoft.com/office/drawing/2014/main" val="2717835336"/>
                    </a:ext>
                  </a:extLst>
                </a:gridCol>
              </a:tblGrid>
              <a:tr h="430059">
                <a:tc>
                  <a:txBody>
                    <a:bodyPr/>
                    <a:lstStyle/>
                    <a:p>
                      <a:r>
                        <a:rPr lang="en-CA" sz="2800" dirty="0"/>
                        <a:t>No HTN or target organ damage</a:t>
                      </a:r>
                    </a:p>
                  </a:txBody>
                  <a:tcPr marL="121920" marR="121920"/>
                </a:tc>
                <a:tc>
                  <a:txBody>
                    <a:bodyPr/>
                    <a:lstStyle/>
                    <a:p>
                      <a:pPr marL="0" indent="0">
                        <a:buFont typeface="Arial" panose="020B0604020202020204" pitchFamily="34" charset="0"/>
                        <a:buNone/>
                      </a:pPr>
                      <a:r>
                        <a:rPr lang="en-CA" sz="2800" dirty="0"/>
                        <a:t>BP every </a:t>
                      </a:r>
                      <a:r>
                        <a:rPr lang="en-CA" sz="2800" dirty="0" err="1"/>
                        <a:t>yr</a:t>
                      </a:r>
                      <a:endParaRPr lang="en-CA" sz="2800" dirty="0"/>
                    </a:p>
                  </a:txBody>
                  <a:tcPr marL="121920" marR="121920"/>
                </a:tc>
                <a:extLst>
                  <a:ext uri="{0D108BD9-81ED-4DB2-BD59-A6C34878D82A}">
                    <a16:rowId xmlns:a16="http://schemas.microsoft.com/office/drawing/2014/main" val="787257939"/>
                  </a:ext>
                </a:extLst>
              </a:tr>
              <a:tr h="370840">
                <a:tc>
                  <a:txBody>
                    <a:bodyPr/>
                    <a:lstStyle/>
                    <a:p>
                      <a:r>
                        <a:rPr lang="en-CA" sz="2800" dirty="0"/>
                        <a:t>Patients with HTN</a:t>
                      </a:r>
                      <a:r>
                        <a:rPr lang="en-CA" sz="2800" baseline="0" dirty="0"/>
                        <a:t> who are </a:t>
                      </a:r>
                      <a:r>
                        <a:rPr lang="en-CA" sz="2800" dirty="0"/>
                        <a:t>modifying health behaviours</a:t>
                      </a:r>
                    </a:p>
                  </a:txBody>
                  <a:tcPr marL="121920" marR="121920"/>
                </a:tc>
                <a:tc>
                  <a:txBody>
                    <a:bodyPr/>
                    <a:lstStyle/>
                    <a:p>
                      <a:pPr marL="0" indent="0">
                        <a:buFont typeface="Arial" panose="020B0604020202020204" pitchFamily="34" charset="0"/>
                        <a:buNone/>
                      </a:pPr>
                      <a:r>
                        <a:rPr lang="en-US" sz="2800" dirty="0"/>
                        <a:t>BP every</a:t>
                      </a:r>
                      <a:r>
                        <a:rPr lang="en-US" sz="2800" baseline="0" dirty="0"/>
                        <a:t> </a:t>
                      </a:r>
                      <a:r>
                        <a:rPr lang="en-US" sz="2800" dirty="0"/>
                        <a:t>3-6</a:t>
                      </a:r>
                      <a:r>
                        <a:rPr lang="en-US" sz="2800" baseline="0" dirty="0"/>
                        <a:t> </a:t>
                      </a:r>
                      <a:r>
                        <a:rPr lang="en-US" sz="2800" dirty="0"/>
                        <a:t>mon </a:t>
                      </a:r>
                    </a:p>
                    <a:p>
                      <a:pPr marL="0" indent="0">
                        <a:buFont typeface="Arial" panose="020B0604020202020204" pitchFamily="34" charset="0"/>
                        <a:buNone/>
                      </a:pPr>
                      <a:r>
                        <a:rPr lang="en-US" sz="2800" dirty="0"/>
                        <a:t>BP every 1-2 mon for patients with higher BP</a:t>
                      </a:r>
                      <a:endParaRPr lang="en-CA" sz="2800" dirty="0"/>
                    </a:p>
                  </a:txBody>
                  <a:tcPr marL="121920" marR="121920"/>
                </a:tc>
                <a:extLst>
                  <a:ext uri="{0D108BD9-81ED-4DB2-BD59-A6C34878D82A}">
                    <a16:rowId xmlns:a16="http://schemas.microsoft.com/office/drawing/2014/main" val="88289908"/>
                  </a:ext>
                </a:extLst>
              </a:tr>
              <a:tr h="370840">
                <a:tc>
                  <a:txBody>
                    <a:bodyPr/>
                    <a:lstStyle/>
                    <a:p>
                      <a:r>
                        <a:rPr lang="en-CA" sz="2800" dirty="0"/>
                        <a:t>Patients with HTN on antihypertensive</a:t>
                      </a:r>
                      <a:r>
                        <a:rPr lang="en-CA" sz="2800" baseline="0" dirty="0"/>
                        <a:t> therapy</a:t>
                      </a:r>
                      <a:endParaRPr lang="en-CA" sz="2800" dirty="0"/>
                    </a:p>
                  </a:txBody>
                  <a:tcPr marL="121920" marR="121920"/>
                </a:tc>
                <a:tc>
                  <a:txBody>
                    <a:bodyPr/>
                    <a:lstStyle/>
                    <a:p>
                      <a:pPr marL="0" indent="0">
                        <a:buFont typeface="Arial" panose="020B0604020202020204" pitchFamily="34" charset="0"/>
                        <a:buNone/>
                      </a:pPr>
                      <a:r>
                        <a:rPr lang="en-US" sz="2800" dirty="0"/>
                        <a:t>BP every</a:t>
                      </a:r>
                      <a:r>
                        <a:rPr lang="en-US" sz="2800" baseline="0" dirty="0"/>
                        <a:t> </a:t>
                      </a:r>
                      <a:r>
                        <a:rPr lang="en-US" sz="2800" dirty="0"/>
                        <a:t>1-2 mon</a:t>
                      </a:r>
                      <a:r>
                        <a:rPr lang="en-US" sz="2800" baseline="0" dirty="0"/>
                        <a:t> </a:t>
                      </a:r>
                      <a:r>
                        <a:rPr lang="en-US" sz="2800" dirty="0"/>
                        <a:t>until BP below target for 2 consecutive visits</a:t>
                      </a:r>
                    </a:p>
                    <a:p>
                      <a:pPr marL="0" indent="0">
                        <a:buFont typeface="Arial" panose="020B0604020202020204" pitchFamily="34" charset="0"/>
                        <a:buNone/>
                      </a:pPr>
                      <a:r>
                        <a:rPr lang="en-CA" sz="2800" dirty="0"/>
                        <a:t>BP every 3-6</a:t>
                      </a:r>
                      <a:r>
                        <a:rPr lang="en-CA" sz="2800" baseline="0" dirty="0"/>
                        <a:t> </a:t>
                      </a:r>
                      <a:r>
                        <a:rPr lang="en-CA" sz="2800" dirty="0"/>
                        <a:t>mon</a:t>
                      </a:r>
                      <a:r>
                        <a:rPr lang="en-CA" sz="2800" baseline="0" dirty="0"/>
                        <a:t> </a:t>
                      </a:r>
                      <a:r>
                        <a:rPr lang="en-CA" sz="2800" dirty="0"/>
                        <a:t>once target BP is achieved</a:t>
                      </a:r>
                    </a:p>
                  </a:txBody>
                  <a:tcPr marL="121920" marR="121920"/>
                </a:tc>
                <a:extLst>
                  <a:ext uri="{0D108BD9-81ED-4DB2-BD59-A6C34878D82A}">
                    <a16:rowId xmlns:a16="http://schemas.microsoft.com/office/drawing/2014/main" val="4017614421"/>
                  </a:ext>
                </a:extLst>
              </a:tr>
            </a:tbl>
          </a:graphicData>
        </a:graphic>
      </p:graphicFrame>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343053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Key Points</a:t>
            </a:r>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n-CA" altLang="en-US" sz="3200" dirty="0">
                <a:solidFill>
                  <a:srgbClr val="231F20"/>
                </a:solidFill>
                <a:latin typeface="Calibri"/>
                <a:ea typeface="ＭＳ Ｐゴシック" charset="0"/>
                <a:cs typeface="Calibri"/>
              </a:rPr>
              <a:t>Measurement using automated (oscillometric) upper arm devices is preferred for in-office BP measurement.</a:t>
            </a:r>
          </a:p>
          <a:p>
            <a:pPr marL="514350" indent="-514350">
              <a:buFont typeface="+mj-lt"/>
              <a:buAutoNum type="arabicPeriod"/>
            </a:pPr>
            <a:r>
              <a:rPr lang="en-CA" altLang="en-US" sz="3200" dirty="0">
                <a:solidFill>
                  <a:srgbClr val="231F20"/>
                </a:solidFill>
                <a:latin typeface="Calibri"/>
                <a:ea typeface="ＭＳ Ｐゴシック" charset="0"/>
                <a:cs typeface="Calibri"/>
              </a:rPr>
              <a:t>Use standardized technique for BP measurement.</a:t>
            </a:r>
          </a:p>
          <a:p>
            <a:pPr marL="514350" indent="-514350">
              <a:buFont typeface="+mj-lt"/>
              <a:buAutoNum type="arabicPeriod"/>
            </a:pPr>
            <a:r>
              <a:rPr lang="en-CA" sz="3200" dirty="0">
                <a:latin typeface="Calibri"/>
                <a:cs typeface="Calibri"/>
              </a:rPr>
              <a:t>Elevated in-office BP should be confirmed with out-of-office BP measurement, such as ABPM (preferred) or HBPM.</a:t>
            </a:r>
          </a:p>
        </p:txBody>
      </p:sp>
      <p:sp>
        <p:nvSpPr>
          <p:cNvPr id="2" name="Slide Number Placeholder 1"/>
          <p:cNvSpPr>
            <a:spLocks noGrp="1"/>
          </p:cNvSpPr>
          <p:nvPr>
            <p:ph type="sldNum" sz="quarter" idx="12"/>
          </p:nvPr>
        </p:nvSpPr>
        <p:spPr/>
        <p:txBody>
          <a:bodyPr/>
          <a:lstStyle/>
          <a:p>
            <a:fld id="{48F63A3B-78C7-47BE-AE5E-E10140E04643}" type="slidenum">
              <a:rPr lang="en-US" smtClean="0"/>
              <a:t>38</a:t>
            </a:fld>
            <a:endParaRPr lang="en-US" dirty="0"/>
          </a:p>
        </p:txBody>
      </p:sp>
      <p:sp>
        <p:nvSpPr>
          <p:cNvPr id="8" name="TextBox 7"/>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32536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4" name="Slide Number Placeholder 3"/>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112019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idx="1"/>
          </p:nvPr>
        </p:nvSpPr>
        <p:spPr>
          <a:xfrm>
            <a:off x="838199" y="1825625"/>
            <a:ext cx="10676467" cy="4351338"/>
          </a:xfrm>
        </p:spPr>
        <p:txBody>
          <a:bodyPr>
            <a:normAutofit/>
          </a:bodyPr>
          <a:lstStyle/>
          <a:p>
            <a:pPr marL="514350" indent="-514350">
              <a:buFont typeface="+mj-lt"/>
              <a:buAutoNum type="arabicPeriod"/>
            </a:pPr>
            <a:r>
              <a:rPr lang="en-US" sz="3200" dirty="0"/>
              <a:t>Identify risk factors for HTN.</a:t>
            </a:r>
          </a:p>
          <a:p>
            <a:pPr marL="514350" indent="-514350">
              <a:buFont typeface="+mj-lt"/>
              <a:buAutoNum type="arabicPeriod"/>
            </a:pPr>
            <a:r>
              <a:rPr lang="en-US" sz="3200" dirty="0"/>
              <a:t>Identify sequelae associated with HTN.</a:t>
            </a:r>
          </a:p>
          <a:p>
            <a:pPr marL="514350" indent="-514350">
              <a:buFont typeface="+mj-lt"/>
              <a:buAutoNum type="arabicPeriod"/>
            </a:pPr>
            <a:r>
              <a:rPr lang="en-US" sz="3200" dirty="0"/>
              <a:t>Develop an approach to measuring BP and assessing patients with HTN.</a:t>
            </a:r>
          </a:p>
          <a:p>
            <a:pPr marL="514350" indent="-514350">
              <a:buFont typeface="+mj-lt"/>
              <a:buAutoNum type="arabicPeriod"/>
            </a:pPr>
            <a:r>
              <a:rPr lang="en-US" sz="3200" dirty="0"/>
              <a:t>Review and summarize the evidence for non-pharmacologic and pharmacologic therapy in the treatment of HTN.</a:t>
            </a:r>
          </a:p>
          <a:p>
            <a:pPr marL="514350" indent="-514350">
              <a:buFont typeface="+mj-lt"/>
              <a:buAutoNum type="arabicPeriod"/>
            </a:pPr>
            <a:r>
              <a:rPr lang="en-US" sz="3200" dirty="0"/>
              <a:t>Use case examples to formulate a patient-specific care plan.</a:t>
            </a:r>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852872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of Therapy</a:t>
            </a:r>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a:t>Prevent mortality</a:t>
            </a:r>
          </a:p>
          <a:p>
            <a:pPr marL="514350" indent="-514350">
              <a:buFont typeface="+mj-lt"/>
              <a:buAutoNum type="arabicPeriod"/>
            </a:pPr>
            <a:r>
              <a:rPr lang="en-US" sz="3200" dirty="0"/>
              <a:t>Prevent morbidity</a:t>
            </a:r>
          </a:p>
          <a:p>
            <a:pPr lvl="1"/>
            <a:r>
              <a:rPr lang="en-US" sz="2800" dirty="0"/>
              <a:t>Target organ damage</a:t>
            </a:r>
          </a:p>
          <a:p>
            <a:pPr marL="514350" indent="-514350">
              <a:buFont typeface="+mj-lt"/>
              <a:buAutoNum type="arabicPeriod"/>
            </a:pPr>
            <a:r>
              <a:rPr lang="en-US" sz="3200" dirty="0"/>
              <a:t>Achieve BP target</a:t>
            </a:r>
          </a:p>
          <a:p>
            <a:pPr lvl="1"/>
            <a:r>
              <a:rPr lang="en-US" sz="2800" dirty="0"/>
              <a:t>Goal is not to “normalize” BP</a:t>
            </a:r>
          </a:p>
          <a:p>
            <a:pPr marL="514350" indent="-514350">
              <a:buFont typeface="+mj-lt"/>
              <a:buAutoNum type="arabicPeriod"/>
            </a:pPr>
            <a:r>
              <a:rPr lang="en-US" sz="3200" dirty="0"/>
              <a:t>Prevent/minimize adverse effects</a:t>
            </a:r>
          </a:p>
        </p:txBody>
      </p:sp>
      <p:sp>
        <p:nvSpPr>
          <p:cNvPr id="4" name="Slide Number Placeholder 3"/>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3528124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BP Treatment</a:t>
            </a:r>
          </a:p>
        </p:txBody>
      </p:sp>
      <p:sp>
        <p:nvSpPr>
          <p:cNvPr id="5" name="Content Placeholder 4"/>
          <p:cNvSpPr>
            <a:spLocks noGrp="1"/>
          </p:cNvSpPr>
          <p:nvPr>
            <p:ph idx="1"/>
          </p:nvPr>
        </p:nvSpPr>
        <p:spPr/>
        <p:txBody>
          <a:bodyPr/>
          <a:lstStyle/>
          <a:p>
            <a:pPr>
              <a:spcBef>
                <a:spcPts val="768"/>
              </a:spcBef>
            </a:pPr>
            <a:r>
              <a:rPr lang="en-CA" sz="3200" dirty="0">
                <a:ea typeface="ＭＳ Ｐゴシック" charset="0"/>
                <a:cs typeface="Calibri"/>
              </a:rPr>
              <a:t>Patients &lt;60 </a:t>
            </a:r>
            <a:r>
              <a:rPr lang="en-CA" sz="3200" dirty="0" err="1">
                <a:ea typeface="ＭＳ Ｐゴシック" charset="0"/>
                <a:cs typeface="Calibri"/>
              </a:rPr>
              <a:t>yr</a:t>
            </a:r>
            <a:r>
              <a:rPr lang="en-CA" sz="3200" dirty="0">
                <a:ea typeface="ＭＳ Ｐゴシック" charset="0"/>
                <a:cs typeface="Calibri"/>
              </a:rPr>
              <a:t> of age (</a:t>
            </a:r>
            <a:r>
              <a:rPr lang="en-CA" sz="3200" dirty="0">
                <a:latin typeface="Wingdings"/>
                <a:ea typeface="Wingdings"/>
                <a:cs typeface="Wingdings"/>
                <a:sym typeface="Wingdings"/>
              </a:rPr>
              <a:t></a:t>
            </a:r>
            <a:r>
              <a:rPr lang="en-CA" sz="3200" dirty="0">
                <a:ea typeface="ＭＳ Ｐゴシック" charset="0"/>
                <a:cs typeface="Calibri"/>
              </a:rPr>
              <a:t> BP 10/5-6 mmHg) </a:t>
            </a:r>
          </a:p>
          <a:p>
            <a:pPr lvl="1">
              <a:spcBef>
                <a:spcPts val="768"/>
              </a:spcBef>
            </a:pPr>
            <a:r>
              <a:rPr lang="en-CA" sz="2800" dirty="0">
                <a:latin typeface="Wingdings"/>
                <a:ea typeface="Wingdings"/>
                <a:cs typeface="Wingdings"/>
                <a:sym typeface="Wingdings"/>
              </a:rPr>
              <a:t></a:t>
            </a:r>
            <a:r>
              <a:rPr lang="en-CA" sz="2800" dirty="0">
                <a:cs typeface="Calibri"/>
                <a:sym typeface="Wingdings"/>
              </a:rPr>
              <a:t> relative </a:t>
            </a:r>
            <a:r>
              <a:rPr lang="en-CA" sz="2800" dirty="0">
                <a:cs typeface="Calibri"/>
              </a:rPr>
              <a:t>risk of stroke by 42%</a:t>
            </a:r>
          </a:p>
          <a:p>
            <a:pPr lvl="1">
              <a:spcBef>
                <a:spcPts val="768"/>
              </a:spcBef>
            </a:pPr>
            <a:r>
              <a:rPr lang="en-CA" sz="2800" dirty="0">
                <a:latin typeface="Wingdings"/>
                <a:ea typeface="Wingdings"/>
                <a:cs typeface="Wingdings"/>
                <a:sym typeface="Wingdings"/>
              </a:rPr>
              <a:t></a:t>
            </a:r>
            <a:r>
              <a:rPr lang="en-CA" sz="2800" dirty="0">
                <a:cs typeface="Calibri"/>
                <a:sym typeface="Wingdings"/>
              </a:rPr>
              <a:t> relative </a:t>
            </a:r>
            <a:r>
              <a:rPr lang="en-CA" sz="2800" dirty="0">
                <a:cs typeface="Calibri"/>
              </a:rPr>
              <a:t>risk of coronary event by 14%</a:t>
            </a:r>
          </a:p>
          <a:p>
            <a:pPr>
              <a:spcBef>
                <a:spcPts val="768"/>
              </a:spcBef>
            </a:pPr>
            <a:r>
              <a:rPr lang="en-CA" sz="3200" dirty="0">
                <a:ea typeface="ＭＳ Ｐゴシック" charset="0"/>
                <a:cs typeface="Calibri"/>
              </a:rPr>
              <a:t>Patients &gt;60 </a:t>
            </a:r>
            <a:r>
              <a:rPr lang="en-CA" sz="3200" dirty="0" err="1">
                <a:ea typeface="ＭＳ Ｐゴシック" charset="0"/>
                <a:cs typeface="Calibri"/>
              </a:rPr>
              <a:t>yr</a:t>
            </a:r>
            <a:r>
              <a:rPr lang="en-CA" sz="3200" dirty="0">
                <a:ea typeface="ＭＳ Ｐゴシック" charset="0"/>
                <a:cs typeface="Calibri"/>
              </a:rPr>
              <a:t> of age (</a:t>
            </a:r>
            <a:r>
              <a:rPr lang="en-CA" sz="3200" dirty="0">
                <a:latin typeface="Wingdings"/>
                <a:ea typeface="Wingdings"/>
                <a:cs typeface="Wingdings"/>
                <a:sym typeface="Wingdings"/>
              </a:rPr>
              <a:t></a:t>
            </a:r>
            <a:r>
              <a:rPr lang="en-CA" sz="3200" dirty="0">
                <a:ea typeface="ＭＳ Ｐゴシック" charset="0"/>
                <a:cs typeface="Calibri"/>
              </a:rPr>
              <a:t> BP 15/6 mmHg) </a:t>
            </a:r>
          </a:p>
          <a:p>
            <a:pPr lvl="1">
              <a:spcBef>
                <a:spcPts val="768"/>
              </a:spcBef>
            </a:pPr>
            <a:r>
              <a:rPr lang="en-CA" sz="2800" dirty="0">
                <a:latin typeface="Wingdings"/>
                <a:ea typeface="Wingdings"/>
                <a:cs typeface="Wingdings"/>
                <a:sym typeface="Wingdings"/>
              </a:rPr>
              <a:t></a:t>
            </a:r>
            <a:r>
              <a:rPr lang="en-CA" sz="2800" dirty="0">
                <a:cs typeface="Calibri"/>
              </a:rPr>
              <a:t> </a:t>
            </a:r>
            <a:r>
              <a:rPr lang="en-CA" sz="2800" dirty="0">
                <a:cs typeface="Calibri"/>
                <a:sym typeface="Wingdings"/>
              </a:rPr>
              <a:t>relative risk of </a:t>
            </a:r>
            <a:r>
              <a:rPr lang="en-CA" sz="2800" dirty="0">
                <a:cs typeface="Calibri"/>
              </a:rPr>
              <a:t>CV mortality by 36%</a:t>
            </a:r>
          </a:p>
          <a:p>
            <a:pPr lvl="1">
              <a:spcBef>
                <a:spcPts val="768"/>
              </a:spcBef>
            </a:pPr>
            <a:r>
              <a:rPr lang="en-CA" sz="2800" dirty="0">
                <a:latin typeface="Wingdings"/>
                <a:ea typeface="Wingdings"/>
                <a:cs typeface="Wingdings"/>
                <a:sym typeface="Wingdings"/>
              </a:rPr>
              <a:t></a:t>
            </a:r>
            <a:r>
              <a:rPr lang="en-CA" sz="2800" dirty="0">
                <a:cs typeface="Calibri"/>
              </a:rPr>
              <a:t> </a:t>
            </a:r>
            <a:r>
              <a:rPr lang="en-CA" sz="2800" dirty="0">
                <a:cs typeface="Calibri"/>
                <a:sym typeface="Wingdings"/>
              </a:rPr>
              <a:t>relative </a:t>
            </a:r>
            <a:r>
              <a:rPr lang="en-CA" sz="2800" dirty="0">
                <a:cs typeface="Calibri"/>
              </a:rPr>
              <a:t>risk of stroke by 35%</a:t>
            </a:r>
          </a:p>
          <a:p>
            <a:pPr lvl="1">
              <a:spcBef>
                <a:spcPts val="768"/>
              </a:spcBef>
            </a:pPr>
            <a:r>
              <a:rPr lang="en-CA" sz="2800" dirty="0">
                <a:latin typeface="Wingdings"/>
                <a:ea typeface="Wingdings"/>
                <a:cs typeface="Wingdings"/>
                <a:sym typeface="Wingdings"/>
              </a:rPr>
              <a:t></a:t>
            </a:r>
            <a:r>
              <a:rPr lang="en-CA" sz="2800" dirty="0">
                <a:cs typeface="Calibri"/>
                <a:sym typeface="Wingdings"/>
              </a:rPr>
              <a:t> relative risk of</a:t>
            </a:r>
            <a:r>
              <a:rPr lang="en-CA" sz="2800" dirty="0">
                <a:cs typeface="Calibri"/>
              </a:rPr>
              <a:t> coronary event by 18%</a:t>
            </a:r>
          </a:p>
          <a:p>
            <a:pPr lvl="1">
              <a:spcBef>
                <a:spcPts val="768"/>
              </a:spcBef>
            </a:pPr>
            <a:r>
              <a:rPr lang="en-CA" sz="2800" dirty="0">
                <a:latin typeface="Wingdings"/>
                <a:ea typeface="Wingdings"/>
                <a:cs typeface="Wingdings"/>
                <a:sym typeface="Wingdings"/>
              </a:rPr>
              <a:t></a:t>
            </a:r>
            <a:r>
              <a:rPr lang="en-CA" sz="2800" dirty="0">
                <a:cs typeface="Calibri"/>
                <a:sym typeface="Wingdings"/>
              </a:rPr>
              <a:t> relative risk of all-cause</a:t>
            </a:r>
            <a:r>
              <a:rPr lang="en-CA" sz="2800" dirty="0">
                <a:cs typeface="Calibri"/>
              </a:rPr>
              <a:t> mortality by 15% </a:t>
            </a:r>
          </a:p>
        </p:txBody>
      </p:sp>
      <p:sp>
        <p:nvSpPr>
          <p:cNvPr id="2" name="Slide Number Placeholder 1"/>
          <p:cNvSpPr>
            <a:spLocks noGrp="1"/>
          </p:cNvSpPr>
          <p:nvPr>
            <p:ph type="sldNum" sz="quarter" idx="12"/>
          </p:nvPr>
        </p:nvSpPr>
        <p:spPr/>
        <p:txBody>
          <a:bodyPr/>
          <a:lstStyle/>
          <a:p>
            <a:fld id="{48F63A3B-78C7-47BE-AE5E-E10140E04643}" type="slidenum">
              <a:rPr lang="en-US" smtClean="0"/>
              <a:t>41</a:t>
            </a:fld>
            <a:endParaRPr lang="en-US" dirty="0"/>
          </a:p>
        </p:txBody>
      </p:sp>
      <p:sp>
        <p:nvSpPr>
          <p:cNvPr id="6" name="TextBox 5"/>
          <p:cNvSpPr txBox="1"/>
          <p:nvPr/>
        </p:nvSpPr>
        <p:spPr>
          <a:xfrm>
            <a:off x="4560711" y="6424124"/>
            <a:ext cx="7540980" cy="369332"/>
          </a:xfrm>
          <a:prstGeom prst="rect">
            <a:avLst/>
          </a:prstGeom>
          <a:noFill/>
        </p:spPr>
        <p:txBody>
          <a:bodyPr wrap="square" rtlCol="0">
            <a:spAutoFit/>
          </a:bodyPr>
          <a:lstStyle/>
          <a:p>
            <a:pPr algn="r"/>
            <a:r>
              <a:rPr lang="en-US" dirty="0">
                <a:solidFill>
                  <a:srgbClr val="000000"/>
                </a:solidFill>
                <a:latin typeface="Calibri"/>
                <a:cs typeface="Calibri"/>
              </a:rPr>
              <a:t>Lancet 1990;335:827-38; Arch Fam Med 1995;4:943-50</a:t>
            </a:r>
            <a:endParaRPr lang="en-US" dirty="0">
              <a:latin typeface="Calibri"/>
              <a:cs typeface="Calibri"/>
            </a:endParaRPr>
          </a:p>
        </p:txBody>
      </p:sp>
    </p:spTree>
    <p:extLst>
      <p:ext uri="{BB962C8B-B14F-4D97-AF65-F5344CB8AC3E}">
        <p14:creationId xmlns:p14="http://schemas.microsoft.com/office/powerpoint/2010/main" val="1874117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BP Treatment</a:t>
            </a:r>
          </a:p>
        </p:txBody>
      </p:sp>
      <p:sp>
        <p:nvSpPr>
          <p:cNvPr id="2" name="Slide Number Placeholder 1"/>
          <p:cNvSpPr>
            <a:spLocks noGrp="1"/>
          </p:cNvSpPr>
          <p:nvPr>
            <p:ph type="sldNum" sz="quarter" idx="12"/>
          </p:nvPr>
        </p:nvSpPr>
        <p:spPr/>
        <p:txBody>
          <a:bodyPr/>
          <a:lstStyle/>
          <a:p>
            <a:fld id="{48F63A3B-78C7-47BE-AE5E-E10140E04643}" type="slidenum">
              <a:rPr lang="en-US" smtClean="0"/>
              <a:t>42</a:t>
            </a:fld>
            <a:endParaRPr lang="en-US" dirty="0"/>
          </a:p>
        </p:txBody>
      </p:sp>
      <p:sp>
        <p:nvSpPr>
          <p:cNvPr id="12" name="TextBox 11"/>
          <p:cNvSpPr txBox="1"/>
          <p:nvPr/>
        </p:nvSpPr>
        <p:spPr>
          <a:xfrm>
            <a:off x="7382934" y="6420936"/>
            <a:ext cx="4718757" cy="369332"/>
          </a:xfrm>
          <a:prstGeom prst="rect">
            <a:avLst/>
          </a:prstGeom>
          <a:noFill/>
        </p:spPr>
        <p:txBody>
          <a:bodyPr wrap="square" rtlCol="0">
            <a:spAutoFit/>
          </a:bodyPr>
          <a:lstStyle/>
          <a:p>
            <a:pPr algn="r" defTabSz="914400" fontAlgn="base">
              <a:lnSpc>
                <a:spcPct val="97000"/>
              </a:lnSpc>
              <a:spcBef>
                <a:spcPct val="0"/>
              </a:spcBef>
              <a:spcAft>
                <a:spcPct val="0"/>
              </a:spcAft>
              <a:buFontTx/>
              <a:buNone/>
              <a:defRPr/>
            </a:pPr>
            <a:r>
              <a:rPr lang="en-US" altLang="en-US" dirty="0">
                <a:solidFill>
                  <a:srgbClr val="000000"/>
                </a:solidFill>
                <a:ea typeface="MS PGothic" pitchFamily="34" charset="-128"/>
                <a:cs typeface="Arial" pitchFamily="34" charset="0"/>
                <a:sym typeface="Verdana" pitchFamily="34" charset="0"/>
              </a:rPr>
              <a:t>JAMA 2002;288:1882-8</a:t>
            </a:r>
          </a:p>
        </p:txBody>
      </p:sp>
      <p:sp>
        <p:nvSpPr>
          <p:cNvPr id="6" name="Content Placeholder 5"/>
          <p:cNvSpPr>
            <a:spLocks noGrp="1"/>
          </p:cNvSpPr>
          <p:nvPr>
            <p:ph idx="1"/>
          </p:nvPr>
        </p:nvSpPr>
        <p:spPr>
          <a:xfrm>
            <a:off x="838200" y="1825625"/>
            <a:ext cx="10515600" cy="1280210"/>
          </a:xfrm>
        </p:spPr>
        <p:txBody>
          <a:bodyPr/>
          <a:lstStyle/>
          <a:p>
            <a:r>
              <a:rPr lang="en-US" dirty="0"/>
              <a:t>Epidemiologic impact of BP reduction on mortality in the population</a:t>
            </a:r>
          </a:p>
        </p:txBody>
      </p:sp>
      <p:graphicFrame>
        <p:nvGraphicFramePr>
          <p:cNvPr id="9" name="Group 53"/>
          <p:cNvGraphicFramePr>
            <a:graphicFrameLocks/>
          </p:cNvGraphicFramePr>
          <p:nvPr>
            <p:extLst>
              <p:ext uri="{D42A27DB-BD31-4B8C-83A1-F6EECF244321}">
                <p14:modId xmlns:p14="http://schemas.microsoft.com/office/powerpoint/2010/main" val="280490085"/>
              </p:ext>
            </p:extLst>
          </p:nvPr>
        </p:nvGraphicFramePr>
        <p:xfrm>
          <a:off x="838200" y="2871486"/>
          <a:ext cx="10515600" cy="2702270"/>
        </p:xfrm>
        <a:graphic>
          <a:graphicData uri="http://schemas.openxmlformats.org/drawingml/2006/table">
            <a:tbl>
              <a:tblPr>
                <a:tableStyleId>{D7AC3CCA-C797-4891-BE02-D94E43425B78}</a:tableStyleId>
              </a:tblPr>
              <a:tblGrid>
                <a:gridCol w="4715933">
                  <a:extLst>
                    <a:ext uri="{9D8B030D-6E8A-4147-A177-3AD203B41FA5}">
                      <a16:colId xmlns:a16="http://schemas.microsoft.com/office/drawing/2014/main" val="20000"/>
                    </a:ext>
                  </a:extLst>
                </a:gridCol>
                <a:gridCol w="1913467">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55800">
                  <a:extLst>
                    <a:ext uri="{9D8B030D-6E8A-4147-A177-3AD203B41FA5}">
                      <a16:colId xmlns:a16="http://schemas.microsoft.com/office/drawing/2014/main" val="20003"/>
                    </a:ext>
                  </a:extLst>
                </a:gridCol>
              </a:tblGrid>
              <a:tr h="295872">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tab pos="558800" algn="l"/>
                        </a:tabLst>
                      </a:pPr>
                      <a:r>
                        <a:rPr kumimoji="0" lang="en-US" sz="2400" b="1" u="none" strike="noStrike" cap="none" normalizeH="0" baseline="0" dirty="0">
                          <a:ln>
                            <a:noFill/>
                          </a:ln>
                          <a:effectLst/>
                          <a:sym typeface="Arial" charset="0"/>
                        </a:rPr>
                        <a:t>Reduction in SBP</a:t>
                      </a:r>
                    </a:p>
                    <a:p>
                      <a:pPr marL="0" marR="0" lvl="0" indent="0" algn="ctr" defTabSz="914400" rtl="0" eaLnBrk="1" fontAlgn="base" latinLnBrk="0" hangingPunct="1">
                        <a:lnSpc>
                          <a:spcPct val="90000"/>
                        </a:lnSpc>
                        <a:spcBef>
                          <a:spcPct val="0"/>
                        </a:spcBef>
                        <a:spcAft>
                          <a:spcPct val="0"/>
                        </a:spcAft>
                        <a:buClrTx/>
                        <a:buSzTx/>
                        <a:buFontTx/>
                        <a:buNone/>
                        <a:tabLst>
                          <a:tab pos="558800" algn="l"/>
                        </a:tabLst>
                      </a:pPr>
                      <a:r>
                        <a:rPr kumimoji="0" lang="en-US" sz="2400" b="1" u="none" strike="noStrike" cap="none" normalizeH="0" baseline="0" dirty="0">
                          <a:ln>
                            <a:noFill/>
                          </a:ln>
                          <a:effectLst/>
                          <a:sym typeface="Arial" charset="0"/>
                        </a:rPr>
                        <a:t>(mmHg)</a:t>
                      </a:r>
                      <a:endParaRPr kumimoji="0" lang="en-US" sz="2400" b="1"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b="1" u="none" strike="noStrike" cap="none" normalizeH="0" baseline="0" dirty="0">
                          <a:ln>
                            <a:noFill/>
                          </a:ln>
                          <a:effectLst/>
                          <a:sym typeface="Arial" charset="0"/>
                        </a:rPr>
                        <a:t>% Reduction</a:t>
                      </a:r>
                      <a:endParaRPr kumimoji="0" lang="en-US" sz="2400" b="1"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92058">
                <a:tc v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b="1" u="none" strike="noStrike" cap="none" normalizeH="0" baseline="0" dirty="0">
                          <a:ln>
                            <a:noFill/>
                          </a:ln>
                          <a:effectLst/>
                          <a:sym typeface="Arial" charset="0"/>
                        </a:rPr>
                        <a:t>Stroke Mortality</a:t>
                      </a:r>
                      <a:endParaRPr kumimoji="0" lang="en-US" sz="2400" b="1"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b="1" i="0" u="none" strike="noStrike" cap="none" normalizeH="0" baseline="0" dirty="0">
                          <a:ln>
                            <a:noFill/>
                          </a:ln>
                          <a:solidFill>
                            <a:schemeClr val="dk1"/>
                          </a:solidFill>
                          <a:effectLst/>
                          <a:latin typeface="+mn-lt"/>
                          <a:ea typeface="+mn-ea"/>
                          <a:cs typeface="+mn-cs"/>
                          <a:sym typeface="Arial" charset="0"/>
                        </a:rPr>
                        <a:t>CHD Mortality</a:t>
                      </a:r>
                      <a:endParaRPr kumimoji="0" lang="en-US" sz="2400" b="1"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b="1" u="none" strike="noStrike" cap="none" normalizeH="0" baseline="0" dirty="0">
                          <a:ln>
                            <a:noFill/>
                          </a:ln>
                          <a:effectLst/>
                          <a:sym typeface="Arial" charset="0"/>
                        </a:rPr>
                        <a:t>Total Mortality</a:t>
                      </a:r>
                      <a:endParaRPr kumimoji="0" lang="en-US" sz="2400" b="1"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extLst>
                  <a:ext uri="{0D108BD9-81ED-4DB2-BD59-A6C34878D82A}">
                    <a16:rowId xmlns:a16="http://schemas.microsoft.com/office/drawing/2014/main" val="10001"/>
                  </a:ext>
                </a:extLst>
              </a:tr>
              <a:tr h="29587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2</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-6</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-4</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-3</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extLst>
                  <a:ext uri="{0D108BD9-81ED-4DB2-BD59-A6C34878D82A}">
                    <a16:rowId xmlns:a16="http://schemas.microsoft.com/office/drawing/2014/main" val="10002"/>
                  </a:ext>
                </a:extLst>
              </a:tr>
              <a:tr h="29205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3</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-8</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-5</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-4</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85000"/>
                      </a:schemeClr>
                    </a:solidFill>
                  </a:tcPr>
                </a:tc>
                <a:extLst>
                  <a:ext uri="{0D108BD9-81ED-4DB2-BD59-A6C34878D82A}">
                    <a16:rowId xmlns:a16="http://schemas.microsoft.com/office/drawing/2014/main" val="10003"/>
                  </a:ext>
                </a:extLst>
              </a:tr>
              <a:tr h="29205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5</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-14</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-9</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400" u="none" strike="noStrike" cap="none" normalizeH="0" baseline="0" dirty="0">
                          <a:ln>
                            <a:noFill/>
                          </a:ln>
                          <a:effectLst/>
                          <a:sym typeface="Arial" charset="0"/>
                        </a:rPr>
                        <a:t>-7</a:t>
                      </a:r>
                      <a:endParaRPr kumimoji="0" lang="en-US" sz="2400" b="0" i="0" u="none" strike="noStrike" cap="none" normalizeH="0" baseline="0" dirty="0">
                        <a:ln>
                          <a:noFill/>
                        </a:ln>
                        <a:solidFill>
                          <a:schemeClr val="tx1"/>
                        </a:solidFill>
                        <a:effectLst/>
                        <a:latin typeface="+mj-lt"/>
                        <a:ea typeface="MS PGothic" pitchFamily="34" charset="-128"/>
                        <a:cs typeface="Arial" charset="0"/>
                        <a:sym typeface="Arial" charset="0"/>
                      </a:endParaRPr>
                    </a:p>
                  </a:txBody>
                  <a:tcPr marL="68729" marR="68729" marT="50771" marB="50771" anchor="ctr" horzOverflow="overflow">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535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BP Treatment</a:t>
            </a:r>
          </a:p>
        </p:txBody>
      </p:sp>
      <p:sp>
        <p:nvSpPr>
          <p:cNvPr id="2" name="Content Placeholder 1"/>
          <p:cNvSpPr>
            <a:spLocks noGrp="1"/>
          </p:cNvSpPr>
          <p:nvPr>
            <p:ph idx="1"/>
          </p:nvPr>
        </p:nvSpPr>
        <p:spPr/>
        <p:txBody>
          <a:bodyPr>
            <a:normAutofit/>
          </a:bodyPr>
          <a:lstStyle/>
          <a:p>
            <a:r>
              <a:rPr lang="en-US" sz="3200" dirty="0"/>
              <a:t>Meta-analysis of 48 RCTs (N=344,716)</a:t>
            </a:r>
          </a:p>
          <a:p>
            <a:r>
              <a:rPr lang="en-US" sz="3200" dirty="0"/>
              <a:t>Follow-up: 4.2 </a:t>
            </a:r>
            <a:r>
              <a:rPr lang="en-US" sz="3200" dirty="0" err="1"/>
              <a:t>yr</a:t>
            </a:r>
            <a:endParaRPr lang="en-US" sz="3200" dirty="0"/>
          </a:p>
        </p:txBody>
      </p:sp>
      <p:sp>
        <p:nvSpPr>
          <p:cNvPr id="6" name="Slide Number Placeholder 5"/>
          <p:cNvSpPr>
            <a:spLocks noGrp="1"/>
          </p:cNvSpPr>
          <p:nvPr>
            <p:ph type="sldNum" sz="quarter" idx="12"/>
          </p:nvPr>
        </p:nvSpPr>
        <p:spPr/>
        <p:txBody>
          <a:bodyPr/>
          <a:lstStyle/>
          <a:p>
            <a:fld id="{48F63A3B-78C7-47BE-AE5E-E10140E04643}" type="slidenum">
              <a:rPr lang="en-US" smtClean="0"/>
              <a:t>43</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defTabSz="914400" fontAlgn="base">
              <a:lnSpc>
                <a:spcPct val="97000"/>
              </a:lnSpc>
              <a:spcBef>
                <a:spcPct val="0"/>
              </a:spcBef>
              <a:spcAft>
                <a:spcPct val="0"/>
              </a:spcAft>
              <a:buFontTx/>
              <a:buNone/>
              <a:defRPr/>
            </a:pPr>
            <a:r>
              <a:rPr lang="en-US" altLang="en-US" dirty="0">
                <a:solidFill>
                  <a:srgbClr val="000000"/>
                </a:solidFill>
                <a:ea typeface="MS PGothic" pitchFamily="34" charset="-128"/>
                <a:cs typeface="Arial" pitchFamily="34" charset="0"/>
                <a:sym typeface="Verdana" pitchFamily="34" charset="0"/>
              </a:rPr>
              <a:t>Lancet 2021;397:1625-36</a:t>
            </a:r>
          </a:p>
        </p:txBody>
      </p:sp>
      <p:pic>
        <p:nvPicPr>
          <p:cNvPr id="5" name="Picture 4" descr="Screen Shot 2021-09-17 at 11.37.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774" y="3059420"/>
            <a:ext cx="8680939" cy="3117543"/>
          </a:xfrm>
          <a:prstGeom prst="rect">
            <a:avLst/>
          </a:prstGeom>
        </p:spPr>
      </p:pic>
    </p:spTree>
    <p:extLst>
      <p:ext uri="{BB962C8B-B14F-4D97-AF65-F5344CB8AC3E}">
        <p14:creationId xmlns:p14="http://schemas.microsoft.com/office/powerpoint/2010/main" val="3503644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Behaviour</a:t>
            </a:r>
          </a:p>
        </p:txBody>
      </p:sp>
      <p:sp>
        <p:nvSpPr>
          <p:cNvPr id="4" name="Slide Number Placeholder 3"/>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838840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Behaviour</a:t>
            </a:r>
          </a:p>
        </p:txBody>
      </p:sp>
      <p:graphicFrame>
        <p:nvGraphicFramePr>
          <p:cNvPr id="7" name="Table 653"/>
          <p:cNvGraphicFramePr/>
          <p:nvPr>
            <p:extLst>
              <p:ext uri="{D42A27DB-BD31-4B8C-83A1-F6EECF244321}">
                <p14:modId xmlns:p14="http://schemas.microsoft.com/office/powerpoint/2010/main" val="1637989345"/>
              </p:ext>
            </p:extLst>
          </p:nvPr>
        </p:nvGraphicFramePr>
        <p:xfrm>
          <a:off x="838199" y="1574808"/>
          <a:ext cx="10525057" cy="4605858"/>
        </p:xfrm>
        <a:graphic>
          <a:graphicData uri="http://schemas.openxmlformats.org/drawingml/2006/table">
            <a:tbl>
              <a:tblPr bandRow="1">
                <a:tableStyleId>{D7AC3CCA-C797-4891-BE02-D94E43425B78}</a:tableStyleId>
              </a:tblPr>
              <a:tblGrid>
                <a:gridCol w="4266330">
                  <a:extLst>
                    <a:ext uri="{9D8B030D-6E8A-4147-A177-3AD203B41FA5}">
                      <a16:colId xmlns:a16="http://schemas.microsoft.com/office/drawing/2014/main" val="20000"/>
                    </a:ext>
                  </a:extLst>
                </a:gridCol>
                <a:gridCol w="6258727">
                  <a:extLst>
                    <a:ext uri="{9D8B030D-6E8A-4147-A177-3AD203B41FA5}">
                      <a16:colId xmlns:a16="http://schemas.microsoft.com/office/drawing/2014/main" val="20001"/>
                    </a:ext>
                  </a:extLst>
                </a:gridCol>
              </a:tblGrid>
              <a:tr h="511762">
                <a:tc>
                  <a:txBody>
                    <a:bodyPr/>
                    <a:lstStyle/>
                    <a:p>
                      <a:pPr algn="l">
                        <a:defRPr sz="1800"/>
                      </a:pPr>
                      <a:r>
                        <a:rPr sz="2400" b="1" dirty="0">
                          <a:latin typeface="Calibri"/>
                          <a:cs typeface="Calibri"/>
                        </a:rPr>
                        <a:t>Intervention</a:t>
                      </a:r>
                      <a:endParaRPr sz="2400" b="1" dirty="0">
                        <a:solidFill>
                          <a:srgbClr val="333F50"/>
                        </a:solidFill>
                        <a:latin typeface="Calibri"/>
                        <a:cs typeface="Calibri"/>
                      </a:endParaRPr>
                    </a:p>
                  </a:txBody>
                  <a:tcPr marL="60943" marR="60943" marT="45707" marB="45707" anchor="ctr" horzOverflow="overflow"/>
                </a:tc>
                <a:tc>
                  <a:txBody>
                    <a:bodyPr/>
                    <a:lstStyle/>
                    <a:p>
                      <a:pPr marL="228600" indent="-228600" algn="l">
                        <a:defRPr sz="1800"/>
                      </a:pPr>
                      <a:r>
                        <a:rPr sz="2400" b="1" dirty="0">
                          <a:latin typeface="Calibri"/>
                          <a:cs typeface="Calibri"/>
                        </a:rPr>
                        <a:t>Target</a:t>
                      </a:r>
                      <a:endParaRPr sz="2400" b="1" dirty="0">
                        <a:solidFill>
                          <a:srgbClr val="333F50"/>
                        </a:solidFill>
                        <a:latin typeface="Calibri"/>
                        <a:cs typeface="Calibri"/>
                      </a:endParaRPr>
                    </a:p>
                  </a:txBody>
                  <a:tcPr marL="60943" marR="60943" marT="45707" marB="45707" anchor="ctr" horzOverflow="overflow"/>
                </a:tc>
                <a:extLst>
                  <a:ext uri="{0D108BD9-81ED-4DB2-BD59-A6C34878D82A}">
                    <a16:rowId xmlns:a16="http://schemas.microsoft.com/office/drawing/2014/main" val="10000"/>
                  </a:ext>
                </a:extLst>
              </a:tr>
              <a:tr h="511762">
                <a:tc>
                  <a:txBody>
                    <a:bodyPr/>
                    <a:lstStyle/>
                    <a:p>
                      <a:pPr algn="l">
                        <a:defRPr sz="1800"/>
                      </a:pPr>
                      <a:r>
                        <a:rPr lang="en-CA" sz="2400" b="0" dirty="0">
                          <a:latin typeface="Calibri"/>
                          <a:cs typeface="Calibri"/>
                          <a:sym typeface="Calibri Light"/>
                        </a:rPr>
                        <a:t>Decrease dietary </a:t>
                      </a:r>
                      <a:r>
                        <a:rPr lang="en-CA" sz="2400" b="0" u="none" baseline="0" dirty="0">
                          <a:latin typeface="Calibri"/>
                          <a:cs typeface="Calibri"/>
                          <a:sym typeface="Calibri Light"/>
                        </a:rPr>
                        <a:t>sodium</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2400">
                          <a:latin typeface="Calibri Light"/>
                          <a:ea typeface="Calibri Light"/>
                          <a:cs typeface="Calibri Light"/>
                          <a:sym typeface="Calibri Light"/>
                        </a:defRPr>
                      </a:pPr>
                      <a:r>
                        <a:rPr lang="en-CA" sz="2400" b="0" dirty="0">
                          <a:latin typeface="Calibri"/>
                          <a:cs typeface="Calibri"/>
                        </a:rPr>
                        <a:t>&lt;</a:t>
                      </a:r>
                      <a:r>
                        <a:rPr sz="2400" b="0" dirty="0">
                          <a:latin typeface="Calibri"/>
                          <a:cs typeface="Calibri"/>
                        </a:rPr>
                        <a:t>2000 mg/day</a:t>
                      </a:r>
                    </a:p>
                  </a:txBody>
                  <a:tcPr marL="60943" marR="60943" marT="45707" marB="45707" anchor="ctr" horzOverflow="overflow"/>
                </a:tc>
                <a:extLst>
                  <a:ext uri="{0D108BD9-81ED-4DB2-BD59-A6C34878D82A}">
                    <a16:rowId xmlns:a16="http://schemas.microsoft.com/office/drawing/2014/main" val="10001"/>
                  </a:ext>
                </a:extLst>
              </a:tr>
              <a:tr h="511762">
                <a:tc>
                  <a:txBody>
                    <a:bodyPr/>
                    <a:lstStyle/>
                    <a:p>
                      <a:pPr algn="l">
                        <a:defRPr sz="1800"/>
                      </a:pPr>
                      <a:r>
                        <a:rPr sz="2400" b="0" dirty="0">
                          <a:latin typeface="Calibri"/>
                          <a:cs typeface="Calibri"/>
                          <a:sym typeface="Calibri Light"/>
                        </a:rPr>
                        <a:t>Physical activity</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pPr>
                      <a:r>
                        <a:rPr sz="2400" b="0" u="none" dirty="0">
                          <a:latin typeface="Calibri"/>
                          <a:cs typeface="Calibri"/>
                          <a:sym typeface="Calibri Light"/>
                        </a:rPr>
                        <a:t>30-60 min 4-7 days/week</a:t>
                      </a:r>
                      <a:r>
                        <a:rPr lang="en-CA" sz="2400" b="0" u="none" dirty="0">
                          <a:latin typeface="Calibri"/>
                          <a:cs typeface="Calibri"/>
                          <a:sym typeface="Calibri Light"/>
                        </a:rPr>
                        <a:t> </a:t>
                      </a:r>
                      <a:endParaRPr sz="2400" b="0" u="none" dirty="0">
                        <a:latin typeface="Calibri"/>
                        <a:ea typeface="Calibri Light"/>
                        <a:cs typeface="Calibri"/>
                        <a:sym typeface="Calibri Light"/>
                      </a:endParaRPr>
                    </a:p>
                  </a:txBody>
                  <a:tcPr marL="60943" marR="60943" marT="45707" marB="45707" anchor="ctr" horzOverflow="overflow"/>
                </a:tc>
                <a:extLst>
                  <a:ext uri="{0D108BD9-81ED-4DB2-BD59-A6C34878D82A}">
                    <a16:rowId xmlns:a16="http://schemas.microsoft.com/office/drawing/2014/main" val="10002"/>
                  </a:ext>
                </a:extLst>
              </a:tr>
              <a:tr h="511762">
                <a:tc>
                  <a:txBody>
                    <a:bodyPr/>
                    <a:lstStyle/>
                    <a:p>
                      <a:pPr algn="l">
                        <a:defRPr sz="1800"/>
                      </a:pPr>
                      <a:r>
                        <a:rPr lang="en-CA" sz="2400" b="0" dirty="0">
                          <a:latin typeface="Calibri"/>
                          <a:cs typeface="Calibri"/>
                          <a:sym typeface="Calibri Light"/>
                        </a:rPr>
                        <a:t>Limit alcohol intake</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u="sng">
                          <a:latin typeface="Calibri Light"/>
                          <a:ea typeface="Calibri Light"/>
                          <a:cs typeface="Calibri Light"/>
                          <a:sym typeface="Calibri Light"/>
                        </a:defRPr>
                      </a:pPr>
                      <a:r>
                        <a:rPr lang="en-CA" sz="2400" b="0" u="none" dirty="0">
                          <a:latin typeface="Calibri"/>
                          <a:cs typeface="Calibri"/>
                        </a:rPr>
                        <a:t>0-2</a:t>
                      </a:r>
                      <a:r>
                        <a:rPr sz="2400" b="0" u="none" dirty="0">
                          <a:latin typeface="Calibri"/>
                          <a:cs typeface="Calibri"/>
                        </a:rPr>
                        <a:t> drinks/day</a:t>
                      </a:r>
                    </a:p>
                  </a:txBody>
                  <a:tcPr marL="60943" marR="60943" marT="45707" marB="45707" anchor="ctr" horzOverflow="overflow"/>
                </a:tc>
                <a:extLst>
                  <a:ext uri="{0D108BD9-81ED-4DB2-BD59-A6C34878D82A}">
                    <a16:rowId xmlns:a16="http://schemas.microsoft.com/office/drawing/2014/main" val="10003"/>
                  </a:ext>
                </a:extLst>
              </a:tr>
              <a:tr h="511762">
                <a:tc>
                  <a:txBody>
                    <a:bodyPr/>
                    <a:lstStyle/>
                    <a:p>
                      <a:pPr algn="l">
                        <a:defRPr sz="1800"/>
                      </a:pPr>
                      <a:r>
                        <a:rPr sz="2400" b="0" dirty="0">
                          <a:latin typeface="Calibri"/>
                          <a:cs typeface="Calibri"/>
                          <a:sym typeface="Calibri Light"/>
                        </a:rPr>
                        <a:t>Dietary patte</a:t>
                      </a:r>
                      <a:r>
                        <a:rPr lang="en-CA" sz="2400" b="0" dirty="0" err="1">
                          <a:latin typeface="Calibri"/>
                          <a:cs typeface="Calibri"/>
                          <a:sym typeface="Calibri Light"/>
                        </a:rPr>
                        <a:t>rns</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pPr>
                      <a:r>
                        <a:rPr sz="2400" b="0" u="none" dirty="0">
                          <a:latin typeface="Calibri"/>
                          <a:cs typeface="Calibri"/>
                          <a:sym typeface="Calibri Light"/>
                        </a:rPr>
                        <a:t>DASH diet</a:t>
                      </a:r>
                      <a:r>
                        <a:rPr lang="en-CA" sz="2400" b="0" u="none" dirty="0">
                          <a:latin typeface="Calibri"/>
                          <a:cs typeface="Calibri"/>
                          <a:sym typeface="Calibri Light"/>
                        </a:rPr>
                        <a:t>, increase</a:t>
                      </a:r>
                      <a:r>
                        <a:rPr lang="en-CA" sz="2400" b="0" u="none" baseline="0" dirty="0">
                          <a:latin typeface="Calibri"/>
                          <a:cs typeface="Calibri"/>
                          <a:sym typeface="Calibri Light"/>
                        </a:rPr>
                        <a:t> dietary potassium</a:t>
                      </a:r>
                      <a:endParaRPr sz="2400" b="0" u="none" baseline="30000" dirty="0">
                        <a:latin typeface="Calibri"/>
                        <a:ea typeface="Calibri Light"/>
                        <a:cs typeface="Calibri"/>
                        <a:sym typeface="Calibri Light"/>
                      </a:endParaRPr>
                    </a:p>
                  </a:txBody>
                  <a:tcPr marL="60943" marR="60943" marT="45707" marB="45707" anchor="ctr" horzOverflow="overflow"/>
                </a:tc>
                <a:extLst>
                  <a:ext uri="{0D108BD9-81ED-4DB2-BD59-A6C34878D82A}">
                    <a16:rowId xmlns:a16="http://schemas.microsoft.com/office/drawing/2014/main" val="10004"/>
                  </a:ext>
                </a:extLst>
              </a:tr>
              <a:tr h="511762">
                <a:tc>
                  <a:txBody>
                    <a:bodyPr/>
                    <a:lstStyle/>
                    <a:p>
                      <a:pPr algn="l">
                        <a:defRPr sz="1800"/>
                      </a:pPr>
                      <a:r>
                        <a:rPr lang="en-CA" sz="2400" b="0" dirty="0">
                          <a:latin typeface="Calibri"/>
                          <a:cs typeface="Calibri"/>
                          <a:sym typeface="Calibri Light"/>
                        </a:rPr>
                        <a:t>Stress management</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latin typeface="Calibri Light"/>
                          <a:ea typeface="Calibri Light"/>
                          <a:cs typeface="Calibri Light"/>
                          <a:sym typeface="Calibri Light"/>
                        </a:defRPr>
                      </a:pPr>
                      <a:r>
                        <a:rPr lang="en-CA" sz="2400" b="0" dirty="0">
                          <a:latin typeface="Calibri"/>
                          <a:cs typeface="Calibri"/>
                        </a:rPr>
                        <a:t>CBT and relaxation techniques</a:t>
                      </a:r>
                      <a:endParaRPr sz="2400" b="0" dirty="0">
                        <a:latin typeface="Calibri"/>
                        <a:cs typeface="Calibri"/>
                      </a:endParaRPr>
                    </a:p>
                  </a:txBody>
                  <a:tcPr marL="60943" marR="60943" marT="45707" marB="45707" anchor="ctr" horzOverflow="overflow"/>
                </a:tc>
                <a:extLst>
                  <a:ext uri="{0D108BD9-81ED-4DB2-BD59-A6C34878D82A}">
                    <a16:rowId xmlns:a16="http://schemas.microsoft.com/office/drawing/2014/main" val="10005"/>
                  </a:ext>
                </a:extLst>
              </a:tr>
              <a:tr h="511762">
                <a:tc>
                  <a:txBody>
                    <a:bodyPr/>
                    <a:lstStyle/>
                    <a:p>
                      <a:pPr algn="l">
                        <a:defRPr sz="1800"/>
                      </a:pPr>
                      <a:r>
                        <a:rPr sz="2400" b="0" dirty="0">
                          <a:latin typeface="Calibri"/>
                          <a:cs typeface="Calibri"/>
                          <a:sym typeface="Calibri Light"/>
                        </a:rPr>
                        <a:t>Smoking cessation</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pPr>
                      <a:r>
                        <a:rPr sz="2400" b="0" dirty="0">
                          <a:latin typeface="Calibri"/>
                          <a:cs typeface="Calibri"/>
                          <a:sym typeface="Calibri Light"/>
                        </a:rPr>
                        <a:t>Smoke</a:t>
                      </a:r>
                      <a:r>
                        <a:rPr lang="en-CA" sz="2400" b="0" dirty="0">
                          <a:latin typeface="Calibri"/>
                          <a:cs typeface="Calibri"/>
                          <a:sym typeface="Calibri Light"/>
                        </a:rPr>
                        <a:t>-</a:t>
                      </a:r>
                      <a:r>
                        <a:rPr sz="2400" b="0" dirty="0">
                          <a:latin typeface="Calibri"/>
                          <a:cs typeface="Calibri"/>
                          <a:sym typeface="Calibri Light"/>
                        </a:rPr>
                        <a:t>free environment</a:t>
                      </a:r>
                      <a:endParaRPr sz="2400" b="0" dirty="0">
                        <a:latin typeface="Calibri"/>
                        <a:ea typeface="Calibri Light"/>
                        <a:cs typeface="Calibri"/>
                        <a:sym typeface="Calibri Light"/>
                      </a:endParaRPr>
                    </a:p>
                  </a:txBody>
                  <a:tcPr marL="60943" marR="60943" marT="45707" marB="45707" anchor="ctr" horzOverflow="overflow"/>
                </a:tc>
                <a:extLst>
                  <a:ext uri="{0D108BD9-81ED-4DB2-BD59-A6C34878D82A}">
                    <a16:rowId xmlns:a16="http://schemas.microsoft.com/office/drawing/2014/main" val="10006"/>
                  </a:ext>
                </a:extLst>
              </a:tr>
              <a:tr h="511762">
                <a:tc>
                  <a:txBody>
                    <a:bodyPr/>
                    <a:lstStyle/>
                    <a:p>
                      <a:pPr algn="l">
                        <a:defRPr sz="1800"/>
                      </a:pPr>
                      <a:r>
                        <a:rPr lang="en-CA" sz="2400" b="0" dirty="0">
                          <a:latin typeface="Calibri"/>
                          <a:cs typeface="Calibri"/>
                          <a:sym typeface="Calibri Light"/>
                        </a:rPr>
                        <a:t>Healthy weight</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latin typeface="Calibri Light"/>
                          <a:ea typeface="Calibri Light"/>
                          <a:cs typeface="Calibri Light"/>
                          <a:sym typeface="Calibri Light"/>
                        </a:defRPr>
                      </a:pPr>
                      <a:r>
                        <a:rPr sz="2400" b="0" dirty="0">
                          <a:latin typeface="Calibri"/>
                          <a:cs typeface="Calibri"/>
                        </a:rPr>
                        <a:t>BMI </a:t>
                      </a:r>
                      <a:r>
                        <a:rPr lang="en-CA" sz="2400" b="0" dirty="0">
                          <a:latin typeface="Calibri"/>
                          <a:cs typeface="Calibri"/>
                        </a:rPr>
                        <a:t>18.5-24.9</a:t>
                      </a:r>
                      <a:r>
                        <a:rPr sz="2400" b="0" dirty="0">
                          <a:latin typeface="Calibri"/>
                          <a:cs typeface="Calibri"/>
                        </a:rPr>
                        <a:t> kg/m</a:t>
                      </a:r>
                      <a:r>
                        <a:rPr sz="2400" b="0" baseline="30000" dirty="0">
                          <a:latin typeface="Calibri"/>
                          <a:cs typeface="Calibri"/>
                        </a:rPr>
                        <a:t>2</a:t>
                      </a:r>
                    </a:p>
                  </a:txBody>
                  <a:tcPr marL="60943" marR="60943" marT="45707" marB="45707" anchor="ctr" horzOverflow="overflow"/>
                </a:tc>
                <a:extLst>
                  <a:ext uri="{0D108BD9-81ED-4DB2-BD59-A6C34878D82A}">
                    <a16:rowId xmlns:a16="http://schemas.microsoft.com/office/drawing/2014/main" val="10007"/>
                  </a:ext>
                </a:extLst>
              </a:tr>
              <a:tr h="511762">
                <a:tc>
                  <a:txBody>
                    <a:bodyPr/>
                    <a:lstStyle/>
                    <a:p>
                      <a:pPr algn="l">
                        <a:defRPr sz="1800"/>
                      </a:pPr>
                      <a:r>
                        <a:rPr sz="2400" b="0" dirty="0">
                          <a:latin typeface="Calibri"/>
                          <a:cs typeface="Calibri"/>
                          <a:sym typeface="Calibri Light"/>
                        </a:rPr>
                        <a:t>Waist circumference </a:t>
                      </a:r>
                      <a:endParaRPr sz="2400" b="0" dirty="0">
                        <a:latin typeface="Calibri"/>
                        <a:ea typeface="Calibri Light"/>
                        <a:cs typeface="Calibri"/>
                        <a:sym typeface="Calibri Light"/>
                      </a:endParaRPr>
                    </a:p>
                  </a:txBody>
                  <a:tcPr marL="60943" marR="60943" marT="45707" marB="45707" anchor="ctr" horzOverflow="overflow"/>
                </a:tc>
                <a:tc>
                  <a:txBody>
                    <a:bodyPr/>
                    <a:lstStyle/>
                    <a:p>
                      <a:pPr algn="l">
                        <a:defRPr sz="1800">
                          <a:latin typeface="Calibri Light"/>
                          <a:ea typeface="Calibri Light"/>
                          <a:cs typeface="Calibri Light"/>
                          <a:sym typeface="Calibri Light"/>
                        </a:defRPr>
                      </a:pPr>
                      <a:r>
                        <a:rPr sz="2400" b="0" dirty="0">
                          <a:latin typeface="Calibri"/>
                          <a:cs typeface="Calibri"/>
                        </a:rPr>
                        <a:t>Men &lt;102 cm</a:t>
                      </a:r>
                      <a:r>
                        <a:rPr lang="en-CA" sz="2400" b="0" baseline="0" dirty="0">
                          <a:latin typeface="Calibri"/>
                          <a:cs typeface="Calibri"/>
                        </a:rPr>
                        <a:t> and w</a:t>
                      </a:r>
                      <a:r>
                        <a:rPr sz="2400" b="0" dirty="0">
                          <a:latin typeface="Calibri"/>
                          <a:cs typeface="Calibri"/>
                        </a:rPr>
                        <a:t>omen</a:t>
                      </a:r>
                      <a:r>
                        <a:rPr lang="en-CA" sz="2400" b="0" dirty="0">
                          <a:latin typeface="Calibri"/>
                          <a:cs typeface="Calibri"/>
                        </a:rPr>
                        <a:t> </a:t>
                      </a:r>
                      <a:r>
                        <a:rPr sz="2400" b="0" dirty="0">
                          <a:latin typeface="Calibri"/>
                          <a:cs typeface="Calibri"/>
                        </a:rPr>
                        <a:t>&lt;88 cm</a:t>
                      </a:r>
                    </a:p>
                  </a:txBody>
                  <a:tcPr marL="60943" marR="60943" marT="45707" marB="45707" anchor="ctr" horzOverflow="overflow"/>
                </a:tc>
                <a:extLst>
                  <a:ext uri="{0D108BD9-81ED-4DB2-BD59-A6C34878D82A}">
                    <a16:rowId xmlns:a16="http://schemas.microsoft.com/office/drawing/2014/main" val="10008"/>
                  </a:ext>
                </a:extLst>
              </a:tr>
            </a:tbl>
          </a:graphicData>
        </a:graphic>
      </p:graphicFrame>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1138582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 Behaviour</a:t>
            </a:r>
          </a:p>
        </p:txBody>
      </p:sp>
      <p:graphicFrame>
        <p:nvGraphicFramePr>
          <p:cNvPr id="7" name="Table 653"/>
          <p:cNvGraphicFramePr/>
          <p:nvPr>
            <p:extLst>
              <p:ext uri="{D42A27DB-BD31-4B8C-83A1-F6EECF244321}">
                <p14:modId xmlns:p14="http://schemas.microsoft.com/office/powerpoint/2010/main" val="3512655359"/>
              </p:ext>
            </p:extLst>
          </p:nvPr>
        </p:nvGraphicFramePr>
        <p:xfrm>
          <a:off x="838200" y="1856109"/>
          <a:ext cx="10525057" cy="4129467"/>
        </p:xfrm>
        <a:graphic>
          <a:graphicData uri="http://schemas.openxmlformats.org/drawingml/2006/table">
            <a:tbl>
              <a:tblPr bandRow="1">
                <a:tableStyleId>{D7AC3CCA-C797-4891-BE02-D94E43425B78}</a:tableStyleId>
              </a:tblPr>
              <a:tblGrid>
                <a:gridCol w="6082663">
                  <a:extLst>
                    <a:ext uri="{9D8B030D-6E8A-4147-A177-3AD203B41FA5}">
                      <a16:colId xmlns:a16="http://schemas.microsoft.com/office/drawing/2014/main" val="20000"/>
                    </a:ext>
                  </a:extLst>
                </a:gridCol>
                <a:gridCol w="2221197">
                  <a:extLst>
                    <a:ext uri="{9D8B030D-6E8A-4147-A177-3AD203B41FA5}">
                      <a16:colId xmlns:a16="http://schemas.microsoft.com/office/drawing/2014/main" val="20001"/>
                    </a:ext>
                  </a:extLst>
                </a:gridCol>
                <a:gridCol w="2221197">
                  <a:extLst>
                    <a:ext uri="{9D8B030D-6E8A-4147-A177-3AD203B41FA5}">
                      <a16:colId xmlns:a16="http://schemas.microsoft.com/office/drawing/2014/main" val="20002"/>
                    </a:ext>
                  </a:extLst>
                </a:gridCol>
              </a:tblGrid>
              <a:tr h="20319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1" u="none" strike="noStrike" cap="none" normalizeH="0" baseline="0" dirty="0">
                          <a:ln>
                            <a:noFill/>
                          </a:ln>
                          <a:effectLst/>
                          <a:sym typeface="Calibri" charset="0"/>
                        </a:rPr>
                        <a:t> Intervention</a:t>
                      </a:r>
                      <a:endParaRPr kumimoji="0" lang="en-US" sz="2400" b="1"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1" u="none" strike="noStrike" cap="none" normalizeH="0" baseline="0" dirty="0">
                          <a:ln>
                            <a:noFill/>
                          </a:ln>
                          <a:effectLst/>
                          <a:sym typeface="Calibri" charset="0"/>
                        </a:rPr>
                        <a:t>SBP</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1" u="none" strike="noStrike" cap="none" normalizeH="0" baseline="0" dirty="0">
                          <a:ln>
                            <a:noFill/>
                          </a:ln>
                          <a:effectLst/>
                          <a:sym typeface="Calibri" charset="0"/>
                        </a:rPr>
                        <a:t>(mmHg)</a:t>
                      </a:r>
                      <a:endParaRPr kumimoji="0" lang="en-US" sz="2400" b="1"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1" u="none" strike="noStrike" cap="none" normalizeH="0" baseline="0" dirty="0">
                          <a:ln>
                            <a:noFill/>
                          </a:ln>
                          <a:effectLst/>
                          <a:sym typeface="Calibri" charset="0"/>
                        </a:rPr>
                        <a:t>DBP</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1" u="none" strike="noStrike" cap="none" normalizeH="0" baseline="0" dirty="0">
                          <a:ln>
                            <a:noFill/>
                          </a:ln>
                          <a:effectLst/>
                          <a:sym typeface="Calibri" charset="0"/>
                        </a:rPr>
                        <a:t>(mmHg)</a:t>
                      </a:r>
                      <a:endParaRPr kumimoji="0" lang="en-US" sz="2400" b="1"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0"/>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Diet and weight control</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-6.0</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-4.8 </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1"/>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Reduced </a:t>
                      </a:r>
                      <a:r>
                        <a:rPr kumimoji="0" lang="en-CA" sz="2400" u="none" strike="noStrike" cap="none" normalizeH="0" baseline="0" dirty="0">
                          <a:ln>
                            <a:noFill/>
                          </a:ln>
                          <a:effectLst/>
                          <a:sym typeface="Calibri Light"/>
                        </a:rPr>
                        <a:t>sodium</a:t>
                      </a:r>
                      <a:r>
                        <a:rPr kumimoji="0" lang="en-US" sz="2400" u="none" strike="noStrike" cap="none" normalizeH="0" baseline="0" dirty="0">
                          <a:ln>
                            <a:noFill/>
                          </a:ln>
                          <a:effectLst/>
                          <a:sym typeface="Calibri" charset="0"/>
                        </a:rPr>
                        <a:t> intake</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-5.4</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-2.8</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2"/>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Reduced alcohol intake (if heavy)</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-3.4</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-3.4</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3"/>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DASH diet</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-11.4</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-5.5</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4"/>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Physical activity</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-3.1</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-1.8</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5"/>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Relaxation techniques</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-5.5</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-3.5</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6"/>
                  </a:ext>
                </a:extLst>
              </a:tr>
              <a:tr h="485421">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 Increased </a:t>
                      </a:r>
                      <a:r>
                        <a:rPr kumimoji="0" lang="en-CA" sz="2400" u="none" strike="noStrike" cap="none" normalizeH="0" baseline="0" dirty="0">
                          <a:ln>
                            <a:noFill/>
                          </a:ln>
                          <a:effectLst/>
                          <a:sym typeface="Calibri Light"/>
                        </a:rPr>
                        <a:t>potassium</a:t>
                      </a:r>
                      <a:r>
                        <a:rPr kumimoji="0" lang="en-US" sz="2400" u="none" strike="noStrike" cap="none" normalizeH="0" baseline="0" dirty="0">
                          <a:ln>
                            <a:noFill/>
                          </a:ln>
                          <a:effectLst/>
                          <a:sym typeface="Calibri" charset="0"/>
                        </a:rPr>
                        <a:t> intake</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-3.5</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u="none" strike="noStrike" cap="none" normalizeH="0" baseline="0" dirty="0">
                          <a:ln>
                            <a:noFill/>
                          </a:ln>
                          <a:effectLst/>
                          <a:sym typeface="Calibri" charset="0"/>
                        </a:rPr>
                        <a:t>-2.0</a:t>
                      </a:r>
                      <a:endParaRPr kumimoji="0" lang="en-US" sz="2400" b="0" i="0" u="none" strike="noStrike" cap="none" normalizeH="0" baseline="0" dirty="0">
                        <a:ln>
                          <a:noFill/>
                        </a:ln>
                        <a:solidFill>
                          <a:schemeClr val="tx1"/>
                        </a:solidFill>
                        <a:effectLst/>
                        <a:latin typeface="Calibri" charset="0"/>
                        <a:ea typeface="Calibri" charset="0"/>
                        <a:cs typeface="Calibri" charset="0"/>
                        <a:sym typeface="Calibri" charset="0"/>
                      </a:endParaRPr>
                    </a:p>
                  </a:txBody>
                  <a:tcPr marL="0" marR="0" marT="0" marB="0" anchor="ctr" horzOverflow="overflow"/>
                </a:tc>
                <a:extLst>
                  <a:ext uri="{0D108BD9-81ED-4DB2-BD59-A6C34878D82A}">
                    <a16:rowId xmlns:a16="http://schemas.microsoft.com/office/drawing/2014/main" val="10007"/>
                  </a:ext>
                </a:extLst>
              </a:tr>
            </a:tbl>
          </a:graphicData>
        </a:graphic>
      </p:graphicFrame>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NIH and NICE May 2011</a:t>
            </a:r>
          </a:p>
        </p:txBody>
      </p:sp>
      <p:sp>
        <p:nvSpPr>
          <p:cNvPr id="2" name="Slide Number Placeholder 1"/>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1690557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Sodium</a:t>
            </a:r>
          </a:p>
        </p:txBody>
      </p:sp>
      <p:sp>
        <p:nvSpPr>
          <p:cNvPr id="2" name="Slide Number Placeholder 1"/>
          <p:cNvSpPr>
            <a:spLocks noGrp="1"/>
          </p:cNvSpPr>
          <p:nvPr>
            <p:ph type="sldNum" sz="quarter" idx="12"/>
          </p:nvPr>
        </p:nvSpPr>
        <p:spPr/>
        <p:txBody>
          <a:bodyPr/>
          <a:lstStyle/>
          <a:p>
            <a:fld id="{48F63A3B-78C7-47BE-AE5E-E10140E04643}" type="slidenum">
              <a:rPr lang="en-US" smtClean="0"/>
              <a:t>47</a:t>
            </a:fld>
            <a:endParaRPr lang="en-US" dirty="0"/>
          </a:p>
        </p:txBody>
      </p:sp>
      <p:pic>
        <p:nvPicPr>
          <p:cNvPr id="8" name="Content Placeholder 5" descr="Screen Shot 2016-10-07 at 9.32.5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56" r="-434"/>
          <a:stretch/>
        </p:blipFill>
        <p:spPr>
          <a:xfrm>
            <a:off x="2275385" y="1549691"/>
            <a:ext cx="7670140" cy="4745567"/>
          </a:xfrm>
        </p:spPr>
      </p:pic>
    </p:spTree>
    <p:extLst>
      <p:ext uri="{BB962C8B-B14F-4D97-AF65-F5344CB8AC3E}">
        <p14:creationId xmlns:p14="http://schemas.microsoft.com/office/powerpoint/2010/main" val="3750408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Sodium</a:t>
            </a:r>
          </a:p>
        </p:txBody>
      </p:sp>
      <p:sp>
        <p:nvSpPr>
          <p:cNvPr id="2" name="Content Placeholder 1"/>
          <p:cNvSpPr>
            <a:spLocks noGrp="1"/>
          </p:cNvSpPr>
          <p:nvPr>
            <p:ph idx="1"/>
          </p:nvPr>
        </p:nvSpPr>
        <p:spPr/>
        <p:txBody>
          <a:bodyPr>
            <a:normAutofit/>
          </a:bodyPr>
          <a:lstStyle/>
          <a:p>
            <a:pPr>
              <a:spcBef>
                <a:spcPts val="768"/>
              </a:spcBef>
            </a:pPr>
            <a:r>
              <a:rPr lang="en-US" sz="3200" dirty="0">
                <a:latin typeface="Calibri" charset="0"/>
              </a:rPr>
              <a:t>If average dietary sodium reduced </a:t>
            </a:r>
            <a:r>
              <a:rPr lang="en-US" altLang="en-US" sz="3200" dirty="0">
                <a:solidFill>
                  <a:srgbClr val="000000"/>
                </a:solidFill>
                <a:cs typeface="Arial" charset="0"/>
              </a:rPr>
              <a:t>from 3500 mg </a:t>
            </a:r>
            <a:r>
              <a:rPr lang="en-US" altLang="en-US" sz="3200" dirty="0">
                <a:solidFill>
                  <a:srgbClr val="000000"/>
                </a:solidFill>
                <a:cs typeface="Arial" charset="0"/>
                <a:sym typeface="Wingdings"/>
              </a:rPr>
              <a:t> </a:t>
            </a:r>
            <a:r>
              <a:rPr lang="en-US" altLang="en-US" sz="3200" dirty="0">
                <a:solidFill>
                  <a:srgbClr val="000000"/>
                </a:solidFill>
                <a:cs typeface="Arial" charset="0"/>
              </a:rPr>
              <a:t>1700 mg</a:t>
            </a:r>
            <a:r>
              <a:rPr lang="en-US" altLang="en-US" sz="3200" dirty="0">
                <a:latin typeface="Calibri" charset="0"/>
              </a:rPr>
              <a:t> </a:t>
            </a:r>
            <a:r>
              <a:rPr lang="en-US" sz="3200" dirty="0">
                <a:latin typeface="Calibri" charset="0"/>
              </a:rPr>
              <a:t>in Canada:</a:t>
            </a:r>
          </a:p>
          <a:p>
            <a:pPr lvl="1">
              <a:spcBef>
                <a:spcPts val="768"/>
              </a:spcBef>
            </a:pPr>
            <a:r>
              <a:rPr lang="en-US" altLang="en-US" sz="3200" dirty="0"/>
              <a:t>1 million fewer patients with HTN</a:t>
            </a:r>
          </a:p>
          <a:p>
            <a:pPr lvl="1">
              <a:spcBef>
                <a:spcPts val="768"/>
              </a:spcBef>
            </a:pPr>
            <a:r>
              <a:rPr lang="en-US" altLang="en-US" sz="3200" dirty="0"/>
              <a:t>5 million fewer physician visits/</a:t>
            </a:r>
            <a:r>
              <a:rPr lang="en-US" altLang="en-US" sz="3200" dirty="0" err="1"/>
              <a:t>yr</a:t>
            </a:r>
            <a:r>
              <a:rPr lang="en-US" altLang="en-US" sz="3200" dirty="0"/>
              <a:t> for HTN</a:t>
            </a:r>
          </a:p>
          <a:p>
            <a:pPr lvl="1">
              <a:spcBef>
                <a:spcPts val="768"/>
              </a:spcBef>
            </a:pPr>
            <a:r>
              <a:rPr lang="en-US" altLang="en-US" sz="3200" dirty="0"/>
              <a:t>13% reduction in CV events</a:t>
            </a:r>
          </a:p>
          <a:p>
            <a:pPr lvl="1">
              <a:spcBef>
                <a:spcPts val="768"/>
              </a:spcBef>
            </a:pPr>
            <a:r>
              <a:rPr lang="en-US" altLang="en-US" sz="3200" dirty="0"/>
              <a:t>Over $1.3 billion/</a:t>
            </a:r>
            <a:r>
              <a:rPr lang="en-US" altLang="en-US" sz="3200" dirty="0" err="1"/>
              <a:t>yr</a:t>
            </a:r>
            <a:r>
              <a:rPr lang="en-US" altLang="en-US" sz="3200" dirty="0"/>
              <a:t> in total health care cost savings</a:t>
            </a:r>
          </a:p>
        </p:txBody>
      </p:sp>
      <p:sp>
        <p:nvSpPr>
          <p:cNvPr id="5" name="Slide Number Placeholder 4"/>
          <p:cNvSpPr>
            <a:spLocks noGrp="1"/>
          </p:cNvSpPr>
          <p:nvPr>
            <p:ph type="sldNum" sz="quarter" idx="12"/>
          </p:nvPr>
        </p:nvSpPr>
        <p:spPr/>
        <p:txBody>
          <a:bodyPr/>
          <a:lstStyle/>
          <a:p>
            <a:fld id="{48F63A3B-78C7-47BE-AE5E-E10140E04643}" type="slidenum">
              <a:rPr lang="en-US" smtClean="0"/>
              <a:t>48</a:t>
            </a:fld>
            <a:endParaRPr lang="en-US" dirty="0"/>
          </a:p>
        </p:txBody>
      </p:sp>
      <p:sp>
        <p:nvSpPr>
          <p:cNvPr id="4" name="TextBox 3"/>
          <p:cNvSpPr txBox="1"/>
          <p:nvPr/>
        </p:nvSpPr>
        <p:spPr>
          <a:xfrm>
            <a:off x="3996267" y="6420936"/>
            <a:ext cx="8105424" cy="369332"/>
          </a:xfrm>
          <a:prstGeom prst="rect">
            <a:avLst/>
          </a:prstGeom>
          <a:noFill/>
        </p:spPr>
        <p:txBody>
          <a:bodyPr wrap="square" rtlCol="0">
            <a:spAutoFit/>
          </a:bodyPr>
          <a:lstStyle/>
          <a:p>
            <a:pPr algn="r" defTabSz="914400">
              <a:spcBef>
                <a:spcPct val="0"/>
              </a:spcBef>
              <a:defRPr/>
            </a:pPr>
            <a:r>
              <a:rPr lang="en-US" altLang="en-US" dirty="0">
                <a:solidFill>
                  <a:srgbClr val="000000"/>
                </a:solidFill>
                <a:cs typeface="Calibri"/>
              </a:rPr>
              <a:t>Can J Cardiol 2007:23:437-43; Can J Cardiol 2008;24:497-501</a:t>
            </a:r>
          </a:p>
        </p:txBody>
      </p:sp>
    </p:spTree>
    <p:extLst>
      <p:ext uri="{BB962C8B-B14F-4D97-AF65-F5344CB8AC3E}">
        <p14:creationId xmlns:p14="http://schemas.microsoft.com/office/powerpoint/2010/main" val="3126504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Potassium</a:t>
            </a:r>
          </a:p>
        </p:txBody>
      </p:sp>
      <p:sp>
        <p:nvSpPr>
          <p:cNvPr id="2" name="Content Placeholder 1"/>
          <p:cNvSpPr>
            <a:spLocks noGrp="1"/>
          </p:cNvSpPr>
          <p:nvPr>
            <p:ph idx="1"/>
          </p:nvPr>
        </p:nvSpPr>
        <p:spPr/>
        <p:txBody>
          <a:bodyPr>
            <a:normAutofit/>
          </a:bodyPr>
          <a:lstStyle/>
          <a:p>
            <a:pPr>
              <a:spcBef>
                <a:spcPts val="768"/>
              </a:spcBef>
            </a:pPr>
            <a:r>
              <a:rPr lang="en-US" sz="3200" dirty="0"/>
              <a:t>Before recommending increased dietary potassium intake, assess patients for risk of hyperkalemia:</a:t>
            </a:r>
          </a:p>
          <a:p>
            <a:pPr lvl="1">
              <a:spcBef>
                <a:spcPts val="768"/>
              </a:spcBef>
            </a:pPr>
            <a:r>
              <a:rPr lang="en-CA" sz="3200" dirty="0"/>
              <a:t>Renin-angiotensin-aldosterone inhibitors</a:t>
            </a:r>
          </a:p>
          <a:p>
            <a:pPr lvl="1">
              <a:spcBef>
                <a:spcPts val="768"/>
              </a:spcBef>
            </a:pPr>
            <a:r>
              <a:rPr lang="en-US" sz="3200" dirty="0"/>
              <a:t>Other drugs that can cause hyperkalemia (e.g. trimethoprim/</a:t>
            </a:r>
            <a:r>
              <a:rPr lang="en-CA" sz="3200" dirty="0"/>
              <a:t>sulfamethoxazole, amiloride, triamterene)</a:t>
            </a:r>
          </a:p>
          <a:p>
            <a:pPr lvl="1">
              <a:spcBef>
                <a:spcPts val="768"/>
              </a:spcBef>
            </a:pPr>
            <a:r>
              <a:rPr lang="en-US" sz="3200" dirty="0"/>
              <a:t>CKD (</a:t>
            </a:r>
            <a:r>
              <a:rPr lang="en-US" sz="3200" dirty="0" err="1"/>
              <a:t>eGFR</a:t>
            </a:r>
            <a:r>
              <a:rPr lang="en-US" sz="3200" dirty="0"/>
              <a:t> &lt;45 mL/min/1.73 m</a:t>
            </a:r>
            <a:r>
              <a:rPr lang="en-US" sz="3200" baseline="30000" dirty="0"/>
              <a:t>2</a:t>
            </a:r>
            <a:r>
              <a:rPr lang="en-US" sz="3200" dirty="0"/>
              <a:t>)</a:t>
            </a:r>
          </a:p>
          <a:p>
            <a:pPr lvl="1">
              <a:spcBef>
                <a:spcPts val="768"/>
              </a:spcBef>
            </a:pPr>
            <a:r>
              <a:rPr lang="en-CA" sz="3200" dirty="0"/>
              <a:t>Baseline serum potassium &gt;4.5 mmol/L</a:t>
            </a:r>
          </a:p>
        </p:txBody>
      </p:sp>
      <p:sp>
        <p:nvSpPr>
          <p:cNvPr id="5" name="Slide Number Placeholder 4"/>
          <p:cNvSpPr>
            <a:spLocks noGrp="1"/>
          </p:cNvSpPr>
          <p:nvPr>
            <p:ph type="sldNum" sz="quarter" idx="12"/>
          </p:nvPr>
        </p:nvSpPr>
        <p:spPr/>
        <p:txBody>
          <a:bodyPr/>
          <a:lstStyle/>
          <a:p>
            <a:fld id="{48F63A3B-78C7-47BE-AE5E-E10140E04643}" type="slidenum">
              <a:rPr lang="en-US" smtClean="0"/>
              <a:t>49</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225101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5" name="TextBox 4"/>
          <p:cNvSpPr txBox="1"/>
          <p:nvPr/>
        </p:nvSpPr>
        <p:spPr>
          <a:xfrm>
            <a:off x="-714797" y="1506022"/>
            <a:ext cx="3793068" cy="369332"/>
          </a:xfrm>
          <a:prstGeom prst="rect">
            <a:avLst/>
          </a:prstGeom>
          <a:noFill/>
        </p:spPr>
        <p:txBody>
          <a:bodyPr wrap="square" rtlCol="0">
            <a:spAutoFit/>
          </a:bodyPr>
          <a:lstStyle/>
          <a:p>
            <a:pPr algn="r"/>
            <a:r>
              <a:rPr lang="en-US" dirty="0">
                <a:hlinkClick r:id="rId2"/>
              </a:rPr>
              <a:t>www.hypertension.ca</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614112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a:t>D</a:t>
            </a:r>
            <a:r>
              <a:rPr lang="en-US" sz="3200" dirty="0"/>
              <a:t>ietary </a:t>
            </a:r>
            <a:r>
              <a:rPr lang="en-US" sz="3200" b="1" dirty="0"/>
              <a:t>A</a:t>
            </a:r>
            <a:r>
              <a:rPr lang="en-US" sz="3200" dirty="0"/>
              <a:t>pproaches to </a:t>
            </a:r>
            <a:r>
              <a:rPr lang="en-US" sz="3200" b="1" dirty="0"/>
              <a:t>S</a:t>
            </a:r>
            <a:r>
              <a:rPr lang="en-US" sz="3200" dirty="0"/>
              <a:t>top </a:t>
            </a:r>
            <a:r>
              <a:rPr lang="en-US" sz="3200" b="1" dirty="0"/>
              <a:t>H</a:t>
            </a:r>
            <a:r>
              <a:rPr lang="en-US" sz="3200" dirty="0"/>
              <a:t>ypertension:</a:t>
            </a:r>
          </a:p>
          <a:p>
            <a:pPr lvl="1"/>
            <a:r>
              <a:rPr lang="en-US" sz="3200" dirty="0"/>
              <a:t>Fruit/vegetables/legumes</a:t>
            </a:r>
          </a:p>
          <a:p>
            <a:pPr lvl="1"/>
            <a:r>
              <a:rPr lang="en-US" sz="3200" dirty="0"/>
              <a:t>Grains/nuts/seeds</a:t>
            </a:r>
          </a:p>
          <a:p>
            <a:pPr lvl="1"/>
            <a:r>
              <a:rPr lang="en-US" sz="3200" dirty="0"/>
              <a:t>Low fat/non-fat dairy</a:t>
            </a:r>
          </a:p>
          <a:p>
            <a:pPr lvl="1"/>
            <a:r>
              <a:rPr lang="en-US" sz="3200" dirty="0"/>
              <a:t>Lean meat/poultry/fish</a:t>
            </a:r>
          </a:p>
        </p:txBody>
      </p:sp>
      <p:sp>
        <p:nvSpPr>
          <p:cNvPr id="3" name="Title 2"/>
          <p:cNvSpPr>
            <a:spLocks noGrp="1"/>
          </p:cNvSpPr>
          <p:nvPr>
            <p:ph type="title"/>
          </p:nvPr>
        </p:nvSpPr>
        <p:spPr/>
        <p:txBody>
          <a:bodyPr/>
          <a:lstStyle/>
          <a:p>
            <a:r>
              <a:rPr lang="en-US" dirty="0"/>
              <a:t>DASH Diet</a:t>
            </a:r>
          </a:p>
        </p:txBody>
      </p:sp>
      <p:sp>
        <p:nvSpPr>
          <p:cNvPr id="4" name="TextBox 3"/>
          <p:cNvSpPr txBox="1"/>
          <p:nvPr/>
        </p:nvSpPr>
        <p:spPr>
          <a:xfrm>
            <a:off x="5531557" y="6420936"/>
            <a:ext cx="6570135" cy="369332"/>
          </a:xfrm>
          <a:prstGeom prst="rect">
            <a:avLst/>
          </a:prstGeom>
          <a:noFill/>
        </p:spPr>
        <p:txBody>
          <a:bodyPr wrap="square" rtlCol="0">
            <a:spAutoFit/>
          </a:bodyPr>
          <a:lstStyle/>
          <a:p>
            <a:pPr algn="r"/>
            <a:r>
              <a:rPr lang="en-US" dirty="0"/>
              <a:t>N Engl J Med 2001;344:3-10</a:t>
            </a:r>
          </a:p>
        </p:txBody>
      </p:sp>
      <p:sp>
        <p:nvSpPr>
          <p:cNvPr id="6" name="Slide Number Placeholder 5"/>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2568963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Points</a:t>
            </a:r>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a:t>Health behaviour change is strongly recommended as a first-line intervention to lower BP in people with HTN.</a:t>
            </a:r>
          </a:p>
          <a:p>
            <a:pPr marL="514350" indent="-514350">
              <a:buFont typeface="+mj-lt"/>
              <a:buAutoNum type="arabicPeriod"/>
            </a:pPr>
            <a:r>
              <a:rPr lang="en-US" sz="3200" dirty="0"/>
              <a:t>Excess dietary sodium intake is a significant contributor to HTN.</a:t>
            </a:r>
          </a:p>
        </p:txBody>
      </p:sp>
      <p:sp>
        <p:nvSpPr>
          <p:cNvPr id="4" name="Slide Number Placeholder 3"/>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26387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Pharmacotherapy</a:t>
            </a:r>
          </a:p>
        </p:txBody>
      </p:sp>
      <p:sp>
        <p:nvSpPr>
          <p:cNvPr id="4" name="Slide Number Placeholder 3"/>
          <p:cNvSpPr>
            <a:spLocks noGrp="1"/>
          </p:cNvSpPr>
          <p:nvPr>
            <p:ph type="sldNum" sz="quarter" idx="12"/>
          </p:nvPr>
        </p:nvSpPr>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1888523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36700"/>
            <a:ext cx="10972800" cy="5016500"/>
          </a:xfrm>
        </p:spPr>
        <p:txBody>
          <a:bodyPr>
            <a:noAutofit/>
          </a:bodyPr>
          <a:lstStyle/>
          <a:p>
            <a:r>
              <a:rPr lang="en-US" sz="2400" dirty="0"/>
              <a:t>Angiotensin-converting enzyme inhibitors (ACEIs)</a:t>
            </a:r>
          </a:p>
          <a:p>
            <a:r>
              <a:rPr lang="en-US" sz="2400" dirty="0"/>
              <a:t>Angiotensin receptor blockers (ARBs)</a:t>
            </a:r>
          </a:p>
          <a:p>
            <a:r>
              <a:rPr lang="en-US" sz="2400" dirty="0"/>
              <a:t>β-blockers</a:t>
            </a:r>
          </a:p>
          <a:p>
            <a:r>
              <a:rPr lang="en-US" sz="2400" dirty="0"/>
              <a:t>Calcium channel blockers (CCBs)</a:t>
            </a:r>
          </a:p>
          <a:p>
            <a:r>
              <a:rPr lang="en-US" sz="2400" dirty="0"/>
              <a:t>Diuretics</a:t>
            </a:r>
          </a:p>
          <a:p>
            <a:r>
              <a:rPr lang="en-US" sz="2400" dirty="0"/>
              <a:t>Miscellaneous:</a:t>
            </a:r>
          </a:p>
          <a:p>
            <a:pPr lvl="1"/>
            <a:r>
              <a:rPr lang="en-US" sz="2400" dirty="0"/>
              <a:t>Mineralocorticoid receptor antagonists (MRAs)</a:t>
            </a:r>
          </a:p>
          <a:p>
            <a:pPr lvl="1"/>
            <a:r>
              <a:rPr lang="en-US" sz="2400" dirty="0"/>
              <a:t>Vasodilators</a:t>
            </a:r>
          </a:p>
          <a:p>
            <a:pPr lvl="1"/>
            <a:r>
              <a:rPr lang="en-US" sz="2400" dirty="0"/>
              <a:t>α1-blockers</a:t>
            </a:r>
          </a:p>
          <a:p>
            <a:pPr lvl="1"/>
            <a:r>
              <a:rPr lang="en-US" sz="2400" dirty="0"/>
              <a:t>Centrally-acting agents (α2-agonists)</a:t>
            </a:r>
          </a:p>
          <a:p>
            <a:pPr lvl="1"/>
            <a:r>
              <a:rPr lang="en-US" sz="2400" dirty="0"/>
              <a:t>Direct renin inhibitors</a:t>
            </a:r>
          </a:p>
        </p:txBody>
      </p:sp>
      <p:sp>
        <p:nvSpPr>
          <p:cNvPr id="3" name="Title 2"/>
          <p:cNvSpPr>
            <a:spLocks noGrp="1"/>
          </p:cNvSpPr>
          <p:nvPr>
            <p:ph type="title"/>
          </p:nvPr>
        </p:nvSpPr>
        <p:spPr/>
        <p:txBody>
          <a:bodyPr/>
          <a:lstStyle/>
          <a:p>
            <a:r>
              <a:rPr lang="en-US" dirty="0"/>
              <a:t>Pharmacotherapy</a:t>
            </a:r>
          </a:p>
        </p:txBody>
      </p:sp>
      <p:sp>
        <p:nvSpPr>
          <p:cNvPr id="2" name="Slide Number Placeholder 1"/>
          <p:cNvSpPr>
            <a:spLocks noGrp="1"/>
          </p:cNvSpPr>
          <p:nvPr>
            <p:ph type="sldNum" sz="quarter" idx="12"/>
          </p:nvPr>
        </p:nvSpPr>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2629790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Pharmacotherapy</a:t>
            </a:r>
          </a:p>
        </p:txBody>
      </p:sp>
      <p:sp>
        <p:nvSpPr>
          <p:cNvPr id="10" name="TextBox 9"/>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48F63A3B-78C7-47BE-AE5E-E10140E04643}" type="slidenum">
              <a:rPr lang="en-US" smtClean="0"/>
              <a:t>54</a:t>
            </a:fld>
            <a:endParaRPr lang="en-US" dirty="0"/>
          </a:p>
        </p:txBody>
      </p:sp>
      <p:pic>
        <p:nvPicPr>
          <p:cNvPr id="8" name="Content Placeholder 5" descr="Screen Shot 2018-10-23 at 2.13.03 PM.png"/>
          <p:cNvPicPr>
            <a:picLocks noGrp="1" noChangeAspect="1"/>
          </p:cNvPicPr>
          <p:nvPr>
            <p:ph idx="1"/>
          </p:nvPr>
        </p:nvPicPr>
        <p:blipFill>
          <a:blip r:embed="rId3">
            <a:extLst>
              <a:ext uri="{28A0092B-C50C-407E-A947-70E740481C1C}">
                <a14:useLocalDpi xmlns:a14="http://schemas.microsoft.com/office/drawing/2010/main" val="0"/>
              </a:ext>
            </a:extLst>
          </a:blip>
          <a:srcRect t="-869" b="-869"/>
          <a:stretch>
            <a:fillRect/>
          </a:stretch>
        </p:blipFill>
        <p:spPr>
          <a:xfrm>
            <a:off x="2029280" y="1464389"/>
            <a:ext cx="8229600" cy="4525963"/>
          </a:xfrm>
        </p:spPr>
      </p:pic>
      <p:pic>
        <p:nvPicPr>
          <p:cNvPr id="9" name="Picture 8" descr="Screen Shot 2018-10-23 at 2.13.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996" y="5950787"/>
            <a:ext cx="4809067" cy="731123"/>
          </a:xfrm>
          <a:prstGeom prst="rect">
            <a:avLst/>
          </a:prstGeom>
        </p:spPr>
      </p:pic>
    </p:spTree>
    <p:extLst>
      <p:ext uri="{BB962C8B-B14F-4D97-AF65-F5344CB8AC3E}">
        <p14:creationId xmlns:p14="http://schemas.microsoft.com/office/powerpoint/2010/main" val="3555461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ACEIs</a:t>
            </a:r>
          </a:p>
        </p:txBody>
      </p:sp>
      <p:graphicFrame>
        <p:nvGraphicFramePr>
          <p:cNvPr id="4" name="Group 139"/>
          <p:cNvGraphicFramePr>
            <a:graphicFrameLocks/>
          </p:cNvGraphicFramePr>
          <p:nvPr>
            <p:extLst>
              <p:ext uri="{D42A27DB-BD31-4B8C-83A1-F6EECF244321}">
                <p14:modId xmlns:p14="http://schemas.microsoft.com/office/powerpoint/2010/main" val="2422387912"/>
              </p:ext>
            </p:extLst>
          </p:nvPr>
        </p:nvGraphicFramePr>
        <p:xfrm>
          <a:off x="838201" y="1515535"/>
          <a:ext cx="10525056" cy="4776684"/>
        </p:xfrm>
        <a:graphic>
          <a:graphicData uri="http://schemas.openxmlformats.org/drawingml/2006/table">
            <a:tbl>
              <a:tblPr>
                <a:tableStyleId>{5C22544A-7EE6-4342-B048-85BDC9FD1C3A}</a:tableStyleId>
              </a:tblPr>
              <a:tblGrid>
                <a:gridCol w="2295986">
                  <a:extLst>
                    <a:ext uri="{9D8B030D-6E8A-4147-A177-3AD203B41FA5}">
                      <a16:colId xmlns:a16="http://schemas.microsoft.com/office/drawing/2014/main" val="20000"/>
                    </a:ext>
                  </a:extLst>
                </a:gridCol>
                <a:gridCol w="2639310">
                  <a:extLst>
                    <a:ext uri="{9D8B030D-6E8A-4147-A177-3AD203B41FA5}">
                      <a16:colId xmlns:a16="http://schemas.microsoft.com/office/drawing/2014/main" val="20001"/>
                    </a:ext>
                  </a:extLst>
                </a:gridCol>
                <a:gridCol w="5589760">
                  <a:extLst>
                    <a:ext uri="{9D8B030D-6E8A-4147-A177-3AD203B41FA5}">
                      <a16:colId xmlns:a16="http://schemas.microsoft.com/office/drawing/2014/main" val="20002"/>
                    </a:ext>
                  </a:extLst>
                </a:gridCol>
              </a:tblGrid>
              <a:tr h="434244">
                <a:tc>
                  <a:txBody>
                    <a:bodyPr/>
                    <a:lstStyle/>
                    <a:p>
                      <a:pPr algn="l"/>
                      <a:r>
                        <a:rPr lang="en-US" sz="2200" b="1" dirty="0">
                          <a:solidFill>
                            <a:schemeClr val="tx1"/>
                          </a:solidFill>
                        </a:rPr>
                        <a:t>Generic name</a:t>
                      </a:r>
                    </a:p>
                  </a:txBody>
                  <a:tcPr marL="121920" marR="121920" anchor="ctr" horzOverflow="overflow">
                    <a:solidFill>
                      <a:schemeClr val="tx1">
                        <a:alpha val="20000"/>
                      </a:schemeClr>
                    </a:solidFill>
                  </a:tcPr>
                </a:tc>
                <a:tc>
                  <a:txBody>
                    <a:bodyPr/>
                    <a:lstStyle/>
                    <a:p>
                      <a:pPr algn="l"/>
                      <a:r>
                        <a:rPr lang="en-US" sz="2200" b="1" dirty="0">
                          <a:solidFill>
                            <a:schemeClr val="tx1"/>
                          </a:solidFill>
                        </a:rPr>
                        <a:t>Trade name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1" i="0" u="none" strike="noStrike" cap="none" normalizeH="0" baseline="0" dirty="0">
                          <a:ln>
                            <a:noFill/>
                          </a:ln>
                          <a:solidFill>
                            <a:schemeClr val="tx1"/>
                          </a:solidFill>
                          <a:effectLst/>
                          <a:latin typeface="Calibri"/>
                          <a:cs typeface="Calibri"/>
                          <a:sym typeface="Symbol" charset="2"/>
                        </a:rPr>
                        <a:t>Usual adult dose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Benazepril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Lotensin®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5-40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Captopril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cs typeface="Calibri"/>
                          <a:sym typeface="Symbol" charset="2"/>
                        </a:rPr>
                        <a:t>Capoten®</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6.25-50 mg PO tid</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Cilazapril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cs typeface="Calibri"/>
                          <a:sym typeface="Symbol" charset="2"/>
                        </a:rPr>
                        <a:t>Inhibace®</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2.5-10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Enalapril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cs typeface="Calibri"/>
                          <a:sym typeface="Symbol" charset="2"/>
                        </a:rPr>
                        <a:t>Vasotec®</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2.5-40 mg PO daily (or 20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Fosinopril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Monopril®</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10-40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Lisinopril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Zestril®/Prinivil®</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5-40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Perindopril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Coversyl®</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2-8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7"/>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Quinapril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Accupril®</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5-40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8"/>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Ramipril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Altace®</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2.5-20 mg daily (or 10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9"/>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Trandolapril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cs typeface="Calibri"/>
                          <a:sym typeface="Symbol" charset="2"/>
                        </a:rPr>
                        <a:t>Mavik®</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0.5-4 mg daily</a:t>
                      </a:r>
                    </a:p>
                  </a:txBody>
                  <a:tcPr marL="121920" marR="121920" anchor="ctr" horzOverflow="overflow">
                    <a:solidFill>
                      <a:schemeClr val="tx1">
                        <a:alpha val="20000"/>
                      </a:schemeClr>
                    </a:solidFill>
                  </a:tcPr>
                </a:tc>
                <a:extLst>
                  <a:ext uri="{0D108BD9-81ED-4DB2-BD59-A6C34878D82A}">
                    <a16:rowId xmlns:a16="http://schemas.microsoft.com/office/drawing/2014/main" val="10010"/>
                  </a:ext>
                </a:extLst>
              </a:tr>
            </a:tbl>
          </a:graphicData>
        </a:graphic>
      </p:graphicFrame>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ARBs</a:t>
            </a:r>
          </a:p>
        </p:txBody>
      </p:sp>
      <p:graphicFrame>
        <p:nvGraphicFramePr>
          <p:cNvPr id="4" name="Group 139"/>
          <p:cNvGraphicFramePr>
            <a:graphicFrameLocks/>
          </p:cNvGraphicFramePr>
          <p:nvPr>
            <p:extLst>
              <p:ext uri="{D42A27DB-BD31-4B8C-83A1-F6EECF244321}">
                <p14:modId xmlns:p14="http://schemas.microsoft.com/office/powerpoint/2010/main" val="2121196553"/>
              </p:ext>
            </p:extLst>
          </p:nvPr>
        </p:nvGraphicFramePr>
        <p:xfrm>
          <a:off x="838198" y="1871128"/>
          <a:ext cx="10525058" cy="3908196"/>
        </p:xfrm>
        <a:graphic>
          <a:graphicData uri="http://schemas.openxmlformats.org/drawingml/2006/table">
            <a:tbl>
              <a:tblPr>
                <a:tableStyleId>{5C22544A-7EE6-4342-B048-85BDC9FD1C3A}</a:tableStyleId>
              </a:tblPr>
              <a:tblGrid>
                <a:gridCol w="2295987">
                  <a:extLst>
                    <a:ext uri="{9D8B030D-6E8A-4147-A177-3AD203B41FA5}">
                      <a16:colId xmlns:a16="http://schemas.microsoft.com/office/drawing/2014/main" val="20000"/>
                    </a:ext>
                  </a:extLst>
                </a:gridCol>
                <a:gridCol w="2639311">
                  <a:extLst>
                    <a:ext uri="{9D8B030D-6E8A-4147-A177-3AD203B41FA5}">
                      <a16:colId xmlns:a16="http://schemas.microsoft.com/office/drawing/2014/main" val="20001"/>
                    </a:ext>
                  </a:extLst>
                </a:gridCol>
                <a:gridCol w="5589760">
                  <a:extLst>
                    <a:ext uri="{9D8B030D-6E8A-4147-A177-3AD203B41FA5}">
                      <a16:colId xmlns:a16="http://schemas.microsoft.com/office/drawing/2014/main" val="20002"/>
                    </a:ext>
                  </a:extLst>
                </a:gridCol>
              </a:tblGrid>
              <a:tr h="434244">
                <a:tc>
                  <a:txBody>
                    <a:bodyPr/>
                    <a:lstStyle/>
                    <a:p>
                      <a:pPr algn="l"/>
                      <a:r>
                        <a:rPr lang="en-US" sz="2200" b="1" dirty="0">
                          <a:solidFill>
                            <a:schemeClr val="tx1"/>
                          </a:solidFill>
                        </a:rPr>
                        <a:t>Generic name</a:t>
                      </a:r>
                    </a:p>
                  </a:txBody>
                  <a:tcPr marL="121920" marR="121920" anchor="ctr" horzOverflow="overflow">
                    <a:solidFill>
                      <a:schemeClr val="tx1">
                        <a:alpha val="20000"/>
                      </a:schemeClr>
                    </a:solidFill>
                  </a:tcPr>
                </a:tc>
                <a:tc>
                  <a:txBody>
                    <a:bodyPr/>
                    <a:lstStyle/>
                    <a:p>
                      <a:pPr algn="l"/>
                      <a:r>
                        <a:rPr lang="en-US" sz="2200" b="1" dirty="0">
                          <a:solidFill>
                            <a:schemeClr val="tx1"/>
                          </a:solidFill>
                        </a:rPr>
                        <a:t>Trade name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1" i="0" u="none" strike="noStrike" cap="none" normalizeH="0" baseline="0" dirty="0">
                          <a:ln>
                            <a:noFill/>
                          </a:ln>
                          <a:solidFill>
                            <a:schemeClr val="tx1"/>
                          </a:solidFill>
                          <a:effectLst/>
                          <a:latin typeface="Calibri"/>
                          <a:cs typeface="Calibri"/>
                          <a:sym typeface="Symbol" charset="2"/>
                        </a:rPr>
                        <a:t>Usual adult dose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algn="l"/>
                      <a:r>
                        <a:rPr lang="en-US" sz="2200" b="0" dirty="0">
                          <a:solidFill>
                            <a:schemeClr val="tx1"/>
                          </a:solidFill>
                        </a:rPr>
                        <a:t>Azilsartan</a:t>
                      </a:r>
                    </a:p>
                  </a:txBody>
                  <a:tcPr marL="121920" marR="121920" anchor="ctr" horzOverflow="overflow">
                    <a:solidFill>
                      <a:schemeClr val="tx1">
                        <a:alpha val="20000"/>
                      </a:schemeClr>
                    </a:solidFill>
                  </a:tcPr>
                </a:tc>
                <a:tc>
                  <a:txBody>
                    <a:bodyPr/>
                    <a:lstStyle/>
                    <a:p>
                      <a:pPr algn="l"/>
                      <a:r>
                        <a:rPr lang="en-US" sz="2200" b="0" dirty="0">
                          <a:solidFill>
                            <a:schemeClr val="tx1"/>
                          </a:solidFill>
                        </a:rPr>
                        <a:t>Edarbi</a:t>
                      </a:r>
                      <a:r>
                        <a:rPr kumimoji="0" lang="en-US" sz="2200" b="0" i="0" u="none" strike="noStrike" cap="none" normalizeH="0" baseline="0" dirty="0">
                          <a:ln>
                            <a:noFill/>
                          </a:ln>
                          <a:solidFill>
                            <a:schemeClr val="tx1"/>
                          </a:solidFill>
                          <a:effectLst/>
                          <a:latin typeface="+mn-lt"/>
                          <a:cs typeface="Calibri"/>
                          <a:sym typeface="Symbol" charset="2"/>
                        </a:rPr>
                        <a:t>®</a:t>
                      </a:r>
                      <a:endParaRPr lang="en-US" sz="2200" b="0" dirty="0">
                        <a:solidFill>
                          <a:schemeClr val="tx1"/>
                        </a:solidFill>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cs typeface="Calibri"/>
                          <a:sym typeface="Symbol" charset="2"/>
                        </a:rPr>
                        <a:t>40-80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Candesartan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Atacand®</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8-32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Eprosartan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Teveten®</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400-800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Irbesartan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Avapro®</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150-300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Losartan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Cozaar®</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25-100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Olmesartan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Benicar®</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20-40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Telmisartan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Micardis®</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40-80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7"/>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Valsartan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mn-lt"/>
                          <a:cs typeface="Calibri"/>
                          <a:sym typeface="Symbol" charset="2"/>
                        </a:rPr>
                        <a:t>Diovan®</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80-320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56</a:t>
            </a:fld>
            <a:endParaRPr lang="en-US" dirty="0"/>
          </a:p>
        </p:txBody>
      </p:sp>
    </p:spTree>
    <p:extLst>
      <p:ext uri="{BB962C8B-B14F-4D97-AF65-F5344CB8AC3E}">
        <p14:creationId xmlns:p14="http://schemas.microsoft.com/office/powerpoint/2010/main" val="61525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ACEI/ARBs</a:t>
            </a:r>
          </a:p>
        </p:txBody>
      </p:sp>
      <p:sp>
        <p:nvSpPr>
          <p:cNvPr id="2" name="Content Placeholder 1"/>
          <p:cNvSpPr>
            <a:spLocks noGrp="1"/>
          </p:cNvSpPr>
          <p:nvPr>
            <p:ph idx="1"/>
          </p:nvPr>
        </p:nvSpPr>
        <p:spPr/>
        <p:txBody>
          <a:bodyPr>
            <a:normAutofit/>
          </a:bodyPr>
          <a:lstStyle/>
          <a:p>
            <a:r>
              <a:rPr lang="en-US" sz="3200" dirty="0"/>
              <a:t>Contraindications:</a:t>
            </a:r>
          </a:p>
          <a:p>
            <a:pPr lvl="1"/>
            <a:r>
              <a:rPr lang="en-US" sz="3200" dirty="0"/>
              <a:t>Bilateral renal artery stenosis</a:t>
            </a:r>
          </a:p>
          <a:p>
            <a:pPr lvl="1"/>
            <a:r>
              <a:rPr lang="en-US" sz="3200" dirty="0"/>
              <a:t>Hypersensitivity</a:t>
            </a:r>
          </a:p>
          <a:p>
            <a:pPr lvl="1"/>
            <a:r>
              <a:rPr lang="en-US" sz="3200" dirty="0"/>
              <a:t>Pregnancy</a:t>
            </a:r>
          </a:p>
          <a:p>
            <a:pPr lvl="1"/>
            <a:r>
              <a:rPr lang="en-US" sz="3200" dirty="0"/>
              <a:t>History of angioedema (ACEI)</a:t>
            </a:r>
          </a:p>
        </p:txBody>
      </p:sp>
      <p:sp>
        <p:nvSpPr>
          <p:cNvPr id="6" name="Slide Number Placeholder 5"/>
          <p:cNvSpPr>
            <a:spLocks noGrp="1"/>
          </p:cNvSpPr>
          <p:nvPr>
            <p:ph type="sldNum" sz="quarter" idx="12"/>
          </p:nvPr>
        </p:nvSpPr>
        <p:spPr/>
        <p:txBody>
          <a:bodyPr/>
          <a:lstStyle/>
          <a:p>
            <a:fld id="{48F63A3B-78C7-47BE-AE5E-E10140E04643}" type="slidenum">
              <a:rPr lang="en-US" smtClean="0"/>
              <a:t>57</a:t>
            </a:fld>
            <a:endParaRPr lang="en-US" dirty="0"/>
          </a:p>
        </p:txBody>
      </p:sp>
      <p:sp>
        <p:nvSpPr>
          <p:cNvPr id="5" name="TextBox 4"/>
          <p:cNvSpPr txBox="1"/>
          <p:nvPr/>
        </p:nvSpPr>
        <p:spPr>
          <a:xfrm>
            <a:off x="7224890" y="6420936"/>
            <a:ext cx="4876801" cy="369332"/>
          </a:xfrm>
          <a:prstGeom prst="rect">
            <a:avLst/>
          </a:prstGeom>
          <a:noFill/>
        </p:spPr>
        <p:txBody>
          <a:bodyPr wrap="square" rtlCol="0">
            <a:spAutoFit/>
          </a:bodyPr>
          <a:lstStyle/>
          <a:p>
            <a:pPr algn="r"/>
            <a:r>
              <a:rPr lang="en-US" dirty="0"/>
              <a:t>Lexi-Comp</a:t>
            </a:r>
          </a:p>
        </p:txBody>
      </p:sp>
    </p:spTree>
    <p:extLst>
      <p:ext uri="{BB962C8B-B14F-4D97-AF65-F5344CB8AC3E}">
        <p14:creationId xmlns:p14="http://schemas.microsoft.com/office/powerpoint/2010/main" val="1927719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ACEI/ARBs</a:t>
            </a:r>
          </a:p>
        </p:txBody>
      </p:sp>
      <p:sp>
        <p:nvSpPr>
          <p:cNvPr id="2" name="Content Placeholder 1"/>
          <p:cNvSpPr>
            <a:spLocks noGrp="1"/>
          </p:cNvSpPr>
          <p:nvPr>
            <p:ph idx="1"/>
          </p:nvPr>
        </p:nvSpPr>
        <p:spPr/>
        <p:txBody>
          <a:bodyPr>
            <a:normAutofit/>
          </a:bodyPr>
          <a:lstStyle/>
          <a:p>
            <a:r>
              <a:rPr lang="en-US" dirty="0"/>
              <a:t>Adverse effects:</a:t>
            </a:r>
          </a:p>
        </p:txBody>
      </p:sp>
      <p:sp>
        <p:nvSpPr>
          <p:cNvPr id="6" name="Slide Number Placeholder 5"/>
          <p:cNvSpPr>
            <a:spLocks noGrp="1"/>
          </p:cNvSpPr>
          <p:nvPr>
            <p:ph type="sldNum" sz="quarter" idx="12"/>
          </p:nvPr>
        </p:nvSpPr>
        <p:spPr/>
        <p:txBody>
          <a:bodyPr/>
          <a:lstStyle/>
          <a:p>
            <a:fld id="{48F63A3B-78C7-47BE-AE5E-E10140E04643}" type="slidenum">
              <a:rPr lang="en-US" smtClean="0"/>
              <a:t>58</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1161366655"/>
              </p:ext>
            </p:extLst>
          </p:nvPr>
        </p:nvGraphicFramePr>
        <p:xfrm>
          <a:off x="838200" y="2442108"/>
          <a:ext cx="10515600" cy="3657600"/>
        </p:xfrm>
        <a:graphic>
          <a:graphicData uri="http://schemas.openxmlformats.org/drawingml/2006/table">
            <a:tbl>
              <a:tblPr>
                <a:tableStyleId>{5C22544A-7EE6-4342-B048-85BDC9FD1C3A}</a:tableStyleId>
              </a:tblPr>
              <a:tblGrid>
                <a:gridCol w="1644415">
                  <a:extLst>
                    <a:ext uri="{9D8B030D-6E8A-4147-A177-3AD203B41FA5}">
                      <a16:colId xmlns:a16="http://schemas.microsoft.com/office/drawing/2014/main" val="20000"/>
                    </a:ext>
                  </a:extLst>
                </a:gridCol>
                <a:gridCol w="8871185">
                  <a:extLst>
                    <a:ext uri="{9D8B030D-6E8A-4147-A177-3AD203B41FA5}">
                      <a16:colId xmlns:a16="http://schemas.microsoft.com/office/drawing/2014/main" val="20001"/>
                    </a:ext>
                  </a:extLst>
                </a:gridCol>
              </a:tblGrid>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CNS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Lightheadedness/dizziness, headache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ENT</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Angioedema (ACEI) </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CVS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Hypotension/orthostatic hypotension</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RESP</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Dry cough (ACEI)</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GI</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Nausea/vomiting, dysgeusia</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GU</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Renal dysfunction</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ENDO</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Hyperkalemia</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DERM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Rash</a:t>
                      </a:r>
                    </a:p>
                  </a:txBody>
                  <a:tcPr marL="121920" marR="121920" anchor="ctr" horzOverflow="overflow">
                    <a:solidFill>
                      <a:schemeClr val="tx1">
                        <a:alpha val="20000"/>
                      </a:schemeClr>
                    </a:solidFill>
                  </a:tcPr>
                </a:tc>
                <a:extLst>
                  <a:ext uri="{0D108BD9-81ED-4DB2-BD59-A6C34878D82A}">
                    <a16:rowId xmlns:a16="http://schemas.microsoft.com/office/drawing/2014/main" val="10007"/>
                  </a:ext>
                </a:extLst>
              </a:tr>
            </a:tbl>
          </a:graphicData>
        </a:graphic>
      </p:graphicFrame>
      <p:sp>
        <p:nvSpPr>
          <p:cNvPr id="5" name="TextBox 4"/>
          <p:cNvSpPr txBox="1"/>
          <p:nvPr/>
        </p:nvSpPr>
        <p:spPr>
          <a:xfrm>
            <a:off x="10160000" y="6420936"/>
            <a:ext cx="1941691" cy="369332"/>
          </a:xfrm>
          <a:prstGeom prst="rect">
            <a:avLst/>
          </a:prstGeom>
          <a:noFill/>
        </p:spPr>
        <p:txBody>
          <a:bodyPr wrap="square" rtlCol="0">
            <a:spAutoFit/>
          </a:bodyPr>
          <a:lstStyle/>
          <a:p>
            <a:pPr algn="r"/>
            <a:r>
              <a:rPr lang="en-US" dirty="0"/>
              <a:t>Lexi-Comp</a:t>
            </a:r>
          </a:p>
        </p:txBody>
      </p:sp>
    </p:spTree>
    <p:extLst>
      <p:ext uri="{BB962C8B-B14F-4D97-AF65-F5344CB8AC3E}">
        <p14:creationId xmlns:p14="http://schemas.microsoft.com/office/powerpoint/2010/main" val="1624225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ACEI/ARBs</a:t>
            </a:r>
          </a:p>
        </p:txBody>
      </p:sp>
      <p:sp>
        <p:nvSpPr>
          <p:cNvPr id="8" name="Content Placeholder 1"/>
          <p:cNvSpPr>
            <a:spLocks noGrp="1"/>
          </p:cNvSpPr>
          <p:nvPr>
            <p:ph idx="1"/>
          </p:nvPr>
        </p:nvSpPr>
        <p:spPr/>
        <p:txBody>
          <a:bodyPr>
            <a:normAutofit/>
          </a:bodyPr>
          <a:lstStyle/>
          <a:p>
            <a:r>
              <a:rPr lang="en-US" dirty="0"/>
              <a:t>Drug interactions:</a:t>
            </a:r>
          </a:p>
        </p:txBody>
      </p:sp>
      <p:sp>
        <p:nvSpPr>
          <p:cNvPr id="2" name="Slide Number Placeholder 1"/>
          <p:cNvSpPr>
            <a:spLocks noGrp="1"/>
          </p:cNvSpPr>
          <p:nvPr>
            <p:ph type="sldNum" sz="quarter" idx="12"/>
          </p:nvPr>
        </p:nvSpPr>
        <p:spPr/>
        <p:txBody>
          <a:bodyPr/>
          <a:lstStyle/>
          <a:p>
            <a:fld id="{48F63A3B-78C7-47BE-AE5E-E10140E04643}" type="slidenum">
              <a:rPr lang="en-US" smtClean="0"/>
              <a:t>59</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4251890585"/>
              </p:ext>
            </p:extLst>
          </p:nvPr>
        </p:nvGraphicFramePr>
        <p:xfrm>
          <a:off x="838200" y="2499445"/>
          <a:ext cx="10515600" cy="2286000"/>
        </p:xfrm>
        <a:graphic>
          <a:graphicData uri="http://schemas.openxmlformats.org/drawingml/2006/table">
            <a:tbl>
              <a:tblPr>
                <a:tableStyleId>{5C22544A-7EE6-4342-B048-85BDC9FD1C3A}</a:tableStyleId>
              </a:tblPr>
              <a:tblGrid>
                <a:gridCol w="4845108">
                  <a:extLst>
                    <a:ext uri="{9D8B030D-6E8A-4147-A177-3AD203B41FA5}">
                      <a16:colId xmlns:a16="http://schemas.microsoft.com/office/drawing/2014/main" val="20000"/>
                    </a:ext>
                  </a:extLst>
                </a:gridCol>
                <a:gridCol w="5670492">
                  <a:extLst>
                    <a:ext uri="{9D8B030D-6E8A-4147-A177-3AD203B41FA5}">
                      <a16:colId xmlns:a16="http://schemas.microsoft.com/office/drawing/2014/main" val="20001"/>
                    </a:ext>
                  </a:extLst>
                </a:gridCol>
              </a:tblGrid>
              <a:tr h="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Potassium-sparing diuretics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Hyperkalemia</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Potassium supplements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Hyperkalemia</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Lithium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Increased lithium levels</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NSAIDs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Renal dysfunction, increased BP</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Cotrimoxazole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Hyperkalemia</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10160000" y="6420936"/>
            <a:ext cx="1941691" cy="369332"/>
          </a:xfrm>
          <a:prstGeom prst="rect">
            <a:avLst/>
          </a:prstGeom>
          <a:noFill/>
        </p:spPr>
        <p:txBody>
          <a:bodyPr wrap="square" rtlCol="0">
            <a:spAutoFit/>
          </a:bodyPr>
          <a:lstStyle/>
          <a:p>
            <a:pPr algn="r"/>
            <a:r>
              <a:rPr lang="en-US" dirty="0"/>
              <a:t>Lexi-Comp</a:t>
            </a:r>
          </a:p>
        </p:txBody>
      </p:sp>
      <p:sp>
        <p:nvSpPr>
          <p:cNvPr id="9" name="Content Placeholder 1"/>
          <p:cNvSpPr txBox="1">
            <a:spLocks/>
          </p:cNvSpPr>
          <p:nvPr/>
        </p:nvSpPr>
        <p:spPr>
          <a:xfrm>
            <a:off x="838200" y="4940300"/>
            <a:ext cx="10744200" cy="10145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ACEI and ARB should not be used in combination for HTN (due to risk of hyperkalemia and renal dysfunction)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a:t>
            </a:r>
          </a:p>
        </p:txBody>
      </p:sp>
      <p:sp>
        <p:nvSpPr>
          <p:cNvPr id="4" name="TextBox 3"/>
          <p:cNvSpPr txBox="1"/>
          <p:nvPr/>
        </p:nvSpPr>
        <p:spPr>
          <a:xfrm>
            <a:off x="8842679" y="6420936"/>
            <a:ext cx="3259013" cy="369332"/>
          </a:xfrm>
          <a:prstGeom prst="rect">
            <a:avLst/>
          </a:prstGeom>
          <a:noFill/>
        </p:spPr>
        <p:txBody>
          <a:bodyPr wrap="square" rtlCol="0">
            <a:spAutoFit/>
          </a:bodyPr>
          <a:lstStyle/>
          <a:p>
            <a:pPr algn="r"/>
            <a:r>
              <a:rPr lang="en-US" dirty="0"/>
              <a:t>Can J </a:t>
            </a:r>
            <a:r>
              <a:rPr lang="en-US" dirty="0" err="1"/>
              <a:t>Cardiol</a:t>
            </a:r>
            <a:r>
              <a:rPr lang="en-US" dirty="0"/>
              <a:t> 2020;36:596-62</a:t>
            </a:r>
          </a:p>
        </p:txBody>
      </p:sp>
      <p:sp>
        <p:nvSpPr>
          <p:cNvPr id="7" name="Slide Number Placeholder 6"/>
          <p:cNvSpPr>
            <a:spLocks noGrp="1"/>
          </p:cNvSpPr>
          <p:nvPr>
            <p:ph type="sldNum" sz="quarter" idx="12"/>
          </p:nvPr>
        </p:nvSpPr>
        <p:spPr/>
        <p:txBody>
          <a:bodyPr/>
          <a:lstStyle/>
          <a:p>
            <a:fld id="{48F63A3B-78C7-47BE-AE5E-E10140E04643}" type="slidenum">
              <a:rPr lang="en-US" smtClean="0"/>
              <a:t>6</a:t>
            </a:fld>
            <a:endParaRPr lang="en-US" dirty="0"/>
          </a:p>
        </p:txBody>
      </p:sp>
      <p:pic>
        <p:nvPicPr>
          <p:cNvPr id="2" name="Picture 1" descr="Screen Shot 2021-09-21 at 2.07.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40" y="1503128"/>
            <a:ext cx="9491318" cy="4853222"/>
          </a:xfrm>
          <a:prstGeom prst="rect">
            <a:avLst/>
          </a:prstGeom>
        </p:spPr>
      </p:pic>
    </p:spTree>
    <p:extLst>
      <p:ext uri="{BB962C8B-B14F-4D97-AF65-F5344CB8AC3E}">
        <p14:creationId xmlns:p14="http://schemas.microsoft.com/office/powerpoint/2010/main" val="1127987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Example</a:t>
            </a:r>
          </a:p>
        </p:txBody>
      </p:sp>
      <p:sp>
        <p:nvSpPr>
          <p:cNvPr id="2" name="Content Placeholder 1"/>
          <p:cNvSpPr>
            <a:spLocks noGrp="1"/>
          </p:cNvSpPr>
          <p:nvPr>
            <p:ph idx="1"/>
          </p:nvPr>
        </p:nvSpPr>
        <p:spPr/>
        <p:txBody>
          <a:bodyPr>
            <a:normAutofit/>
          </a:bodyPr>
          <a:lstStyle/>
          <a:p>
            <a:r>
              <a:rPr lang="en-US" sz="3200" dirty="0"/>
              <a:t>Recently started on ramipril for HTN</a:t>
            </a:r>
          </a:p>
          <a:p>
            <a:r>
              <a:rPr lang="en-US" sz="3200" dirty="0"/>
              <a:t>Developed a cough while on vacation</a:t>
            </a:r>
          </a:p>
          <a:p>
            <a:r>
              <a:rPr lang="en-US" sz="3200" dirty="0"/>
              <a:t>Stopped his ACEI because he read on the internet that it causes cough</a:t>
            </a:r>
          </a:p>
          <a:p>
            <a:endParaRPr lang="en-US" sz="3200" dirty="0"/>
          </a:p>
          <a:p>
            <a:r>
              <a:rPr lang="en-US" sz="3200" dirty="0"/>
              <a:t>What is your approach? What would you recommend?</a:t>
            </a:r>
          </a:p>
        </p:txBody>
      </p:sp>
      <p:sp>
        <p:nvSpPr>
          <p:cNvPr id="4" name="Slide Number Placeholder 3"/>
          <p:cNvSpPr>
            <a:spLocks noGrp="1"/>
          </p:cNvSpPr>
          <p:nvPr>
            <p:ph type="sldNum" sz="quarter" idx="12"/>
          </p:nvPr>
        </p:nvSpPr>
        <p:spPr/>
        <p:txBody>
          <a:bodyPr/>
          <a:lstStyle/>
          <a:p>
            <a:fld id="{48F63A3B-78C7-47BE-AE5E-E10140E04643}"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a:t>
            </a:r>
          </a:p>
        </p:txBody>
      </p:sp>
      <p:graphicFrame>
        <p:nvGraphicFramePr>
          <p:cNvPr id="4" name="Group 139"/>
          <p:cNvGraphicFramePr>
            <a:graphicFrameLocks/>
          </p:cNvGraphicFramePr>
          <p:nvPr>
            <p:extLst>
              <p:ext uri="{D42A27DB-BD31-4B8C-83A1-F6EECF244321}">
                <p14:modId xmlns:p14="http://schemas.microsoft.com/office/powerpoint/2010/main" val="2404219071"/>
              </p:ext>
            </p:extLst>
          </p:nvPr>
        </p:nvGraphicFramePr>
        <p:xfrm>
          <a:off x="838199" y="1532468"/>
          <a:ext cx="10541550" cy="4754880"/>
        </p:xfrm>
        <a:graphic>
          <a:graphicData uri="http://schemas.openxmlformats.org/drawingml/2006/table">
            <a:tbl>
              <a:tblPr>
                <a:tableStyleId>{5C22544A-7EE6-4342-B048-85BDC9FD1C3A}</a:tableStyleId>
              </a:tblPr>
              <a:tblGrid>
                <a:gridCol w="2385549">
                  <a:extLst>
                    <a:ext uri="{9D8B030D-6E8A-4147-A177-3AD203B41FA5}">
                      <a16:colId xmlns:a16="http://schemas.microsoft.com/office/drawing/2014/main" val="20000"/>
                    </a:ext>
                  </a:extLst>
                </a:gridCol>
                <a:gridCol w="2170636">
                  <a:extLst>
                    <a:ext uri="{9D8B030D-6E8A-4147-A177-3AD203B41FA5}">
                      <a16:colId xmlns:a16="http://schemas.microsoft.com/office/drawing/2014/main" val="20001"/>
                    </a:ext>
                  </a:extLst>
                </a:gridCol>
                <a:gridCol w="3417139">
                  <a:extLst>
                    <a:ext uri="{9D8B030D-6E8A-4147-A177-3AD203B41FA5}">
                      <a16:colId xmlns:a16="http://schemas.microsoft.com/office/drawing/2014/main" val="20002"/>
                    </a:ext>
                  </a:extLst>
                </a:gridCol>
                <a:gridCol w="2568226">
                  <a:extLst>
                    <a:ext uri="{9D8B030D-6E8A-4147-A177-3AD203B41FA5}">
                      <a16:colId xmlns:a16="http://schemas.microsoft.com/office/drawing/2014/main" val="20003"/>
                    </a:ext>
                  </a:extLst>
                </a:gridCol>
              </a:tblGrid>
              <a:tr h="259388">
                <a:tc>
                  <a:txBody>
                    <a:bodyPr/>
                    <a:lstStyle/>
                    <a:p>
                      <a:pPr algn="l">
                        <a:spcBef>
                          <a:spcPts val="0"/>
                        </a:spcBef>
                        <a:spcAft>
                          <a:spcPts val="0"/>
                        </a:spcAft>
                      </a:pPr>
                      <a:r>
                        <a:rPr lang="en-US" sz="2000" b="1" dirty="0">
                          <a:solidFill>
                            <a:srgbClr val="000000"/>
                          </a:solidFill>
                          <a:latin typeface="Calibri"/>
                          <a:cs typeface="Calibri"/>
                        </a:rPr>
                        <a:t>Generic name</a:t>
                      </a:r>
                    </a:p>
                  </a:txBody>
                  <a:tcPr marL="121920" marR="121920" anchor="ctr" horzOverflow="overflow">
                    <a:solidFill>
                      <a:schemeClr val="tx1">
                        <a:alpha val="20000"/>
                      </a:schemeClr>
                    </a:solidFill>
                  </a:tcPr>
                </a:tc>
                <a:tc>
                  <a:txBody>
                    <a:bodyPr/>
                    <a:lstStyle/>
                    <a:p>
                      <a:pPr algn="l">
                        <a:spcBef>
                          <a:spcPts val="0"/>
                        </a:spcBef>
                        <a:spcAft>
                          <a:spcPts val="0"/>
                        </a:spcAft>
                      </a:pPr>
                      <a:r>
                        <a:rPr lang="en-US" sz="2000" b="1" dirty="0">
                          <a:solidFill>
                            <a:srgbClr val="000000"/>
                          </a:solidFill>
                          <a:latin typeface="Calibri"/>
                          <a:cs typeface="Calibri"/>
                        </a:rPr>
                        <a:t>Trade name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1" i="0" u="none" strike="noStrike" cap="none" normalizeH="0" baseline="0" dirty="0">
                          <a:ln>
                            <a:noFill/>
                          </a:ln>
                          <a:solidFill>
                            <a:srgbClr val="000000"/>
                          </a:solidFill>
                          <a:effectLst/>
                          <a:latin typeface="Calibri"/>
                          <a:cs typeface="Calibri"/>
                          <a:sym typeface="Symbol" charset="2"/>
                        </a:rPr>
                        <a:t>Usual adult dose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1" i="0" u="none" strike="noStrike" cap="none" normalizeH="0" baseline="0" dirty="0">
                          <a:ln>
                            <a:noFill/>
                          </a:ln>
                          <a:solidFill>
                            <a:srgbClr val="000000"/>
                          </a:solidFill>
                          <a:effectLst/>
                          <a:latin typeface="Calibri"/>
                          <a:cs typeface="Calibri"/>
                          <a:sym typeface="Symbol" charset="2"/>
                        </a:rPr>
                        <a:t>Cardioselective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Acebutolol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defRPr/>
                      </a:pPr>
                      <a:r>
                        <a:rPr kumimoji="0" lang="en-US" sz="2000" b="0" i="0" u="none" strike="noStrike" cap="none" normalizeH="0" baseline="0" dirty="0">
                          <a:ln>
                            <a:noFill/>
                          </a:ln>
                          <a:solidFill>
                            <a:srgbClr val="000000"/>
                          </a:solidFill>
                          <a:effectLst/>
                          <a:latin typeface="+mn-lt"/>
                          <a:cs typeface="Calibri"/>
                          <a:sym typeface="Symbol" charset="2"/>
                        </a:rPr>
                        <a:t>Sectral®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100-400 mg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Atenolol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Tenormin®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12.5-100 mg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Bisoprolol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Monocor®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2.5-10 mg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Carvedilol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mn-lt"/>
                          <a:cs typeface="Calibri"/>
                          <a:sym typeface="Symbol" charset="2"/>
                        </a:rPr>
                        <a:t>Coreg®</a:t>
                      </a:r>
                      <a:endParaRPr kumimoji="0" lang="en-US" sz="20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6.25-25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Labetalol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Trandate®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100-400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Metoprolol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Lopressor®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12.5-100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Nadolol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Corgard®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40-80 mg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7"/>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Pindolol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mn-lt"/>
                          <a:cs typeface="Calibri"/>
                          <a:sym typeface="Symbol" charset="2"/>
                        </a:rPr>
                        <a:t>Visken®</a:t>
                      </a:r>
                      <a:endParaRPr kumimoji="0" lang="en-US" sz="20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5-20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8"/>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Propranolol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Inderal®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10-80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9"/>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Sotalol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err="1">
                          <a:ln>
                            <a:noFill/>
                          </a:ln>
                          <a:solidFill>
                            <a:srgbClr val="000000"/>
                          </a:solidFill>
                          <a:effectLst/>
                          <a:latin typeface="+mn-lt"/>
                          <a:cs typeface="Calibri"/>
                          <a:sym typeface="Symbol" charset="2"/>
                        </a:rPr>
                        <a:t>Betapace</a:t>
                      </a:r>
                      <a:r>
                        <a:rPr kumimoji="0" lang="en-US" sz="2000" b="0" i="0" u="none" strike="noStrike" cap="none" normalizeH="0" baseline="0" dirty="0">
                          <a:ln>
                            <a:noFill/>
                          </a:ln>
                          <a:solidFill>
                            <a:srgbClr val="000000"/>
                          </a:solidFill>
                          <a:effectLst/>
                          <a:latin typeface="+mn-lt"/>
                          <a:cs typeface="Calibri"/>
                          <a:sym typeface="Symbol" charset="2"/>
                        </a:rPr>
                        <a:t>®</a:t>
                      </a:r>
                      <a:endParaRPr kumimoji="0" lang="en-US" sz="20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80-160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10"/>
                  </a:ext>
                </a:extLst>
              </a:tr>
              <a:tr h="259388">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Timolol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mn-lt"/>
                          <a:cs typeface="Calibri"/>
                          <a:sym typeface="Symbol" charset="2"/>
                        </a:rPr>
                        <a:t>Blocadren®</a:t>
                      </a:r>
                      <a:endParaRPr kumimoji="0" lang="en-US" sz="20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10-20 mg PO bid</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0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11"/>
                  </a:ext>
                </a:extLst>
              </a:tr>
            </a:tbl>
          </a:graphicData>
        </a:graphic>
      </p:graphicFrame>
      <p:sp>
        <p:nvSpPr>
          <p:cNvPr id="10" name="TextBox 9"/>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 </a:t>
            </a:r>
          </a:p>
        </p:txBody>
      </p:sp>
      <p:sp>
        <p:nvSpPr>
          <p:cNvPr id="2" name="Content Placeholder 1"/>
          <p:cNvSpPr>
            <a:spLocks noGrp="1"/>
          </p:cNvSpPr>
          <p:nvPr>
            <p:ph idx="1"/>
          </p:nvPr>
        </p:nvSpPr>
        <p:spPr/>
        <p:txBody>
          <a:bodyPr>
            <a:normAutofit/>
          </a:bodyPr>
          <a:lstStyle/>
          <a:p>
            <a:pPr marL="342900" lvl="1" indent="-342900">
              <a:buFont typeface="Arial"/>
              <a:buChar char="•"/>
            </a:pPr>
            <a:r>
              <a:rPr lang="en-US" sz="3200" dirty="0">
                <a:latin typeface="Calibri"/>
                <a:cs typeface="Calibri"/>
              </a:rPr>
              <a:t>β-blockers are not recommended as first-line for patients aged ≥60 yr </a:t>
            </a:r>
            <a:r>
              <a:rPr lang="en-US" sz="3200" b="1" dirty="0">
                <a:latin typeface="Calibri"/>
                <a:cs typeface="Calibri"/>
              </a:rPr>
              <a:t>without another indication</a:t>
            </a:r>
          </a:p>
          <a:p>
            <a:pPr lvl="1"/>
            <a:r>
              <a:rPr lang="en-US" sz="3200" dirty="0">
                <a:latin typeface="Calibri"/>
                <a:cs typeface="Calibri"/>
              </a:rPr>
              <a:t>β-blockers are inferior vs other agents</a:t>
            </a:r>
          </a:p>
          <a:p>
            <a:pPr lvl="1"/>
            <a:r>
              <a:rPr lang="en-US" sz="3200" dirty="0">
                <a:latin typeface="Calibri"/>
                <a:cs typeface="Calibri"/>
              </a:rPr>
              <a:t>Diuretic therapy more effective than β-blockers at reducing CV events, CV death and all-cause death in patients ≥60 yr of age </a:t>
            </a:r>
          </a:p>
          <a:p>
            <a:pPr lvl="1"/>
            <a:r>
              <a:rPr lang="en-US" sz="3200" dirty="0">
                <a:latin typeface="Calibri"/>
                <a:cs typeface="Calibri"/>
              </a:rPr>
              <a:t>Higher risk of stroke vs other agents</a:t>
            </a:r>
          </a:p>
          <a:p>
            <a:pPr lvl="1"/>
            <a:r>
              <a:rPr lang="en-US" sz="3200" dirty="0">
                <a:latin typeface="Calibri"/>
                <a:cs typeface="Calibri"/>
              </a:rPr>
              <a:t>No reduction in death</a:t>
            </a:r>
          </a:p>
        </p:txBody>
      </p:sp>
      <p:sp>
        <p:nvSpPr>
          <p:cNvPr id="5" name="Slide Number Placeholder 4"/>
          <p:cNvSpPr>
            <a:spLocks noGrp="1"/>
          </p:cNvSpPr>
          <p:nvPr>
            <p:ph type="sldNum" sz="quarter" idx="12"/>
          </p:nvPr>
        </p:nvSpPr>
        <p:spPr/>
        <p:txBody>
          <a:bodyPr/>
          <a:lstStyle/>
          <a:p>
            <a:fld id="{48F63A3B-78C7-47BE-AE5E-E10140E04643}" type="slidenum">
              <a:rPr lang="en-US" smtClean="0"/>
              <a:t>62</a:t>
            </a:fld>
            <a:endParaRPr lang="en-US" dirty="0"/>
          </a:p>
        </p:txBody>
      </p:sp>
      <p:sp>
        <p:nvSpPr>
          <p:cNvPr id="4" name="TextBox 3"/>
          <p:cNvSpPr txBox="1">
            <a:spLocks noChangeArrowheads="1"/>
          </p:cNvSpPr>
          <p:nvPr/>
        </p:nvSpPr>
        <p:spPr bwMode="auto">
          <a:xfrm>
            <a:off x="609602" y="6146271"/>
            <a:ext cx="114807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Times New Roman" charset="0"/>
                <a:ea typeface="ＭＳ Ｐゴシック" charset="0"/>
                <a:cs typeface="ＭＳ Ｐゴシック" charset="0"/>
              </a:defRPr>
            </a:lvl1pPr>
            <a:lvl2pPr marL="742950" indent="-285750">
              <a:defRPr sz="1300">
                <a:solidFill>
                  <a:schemeClr val="tx1"/>
                </a:solidFill>
                <a:latin typeface="Times New Roman" charset="0"/>
                <a:ea typeface="ＭＳ Ｐゴシック" charset="0"/>
              </a:defRPr>
            </a:lvl2pPr>
            <a:lvl3pPr marL="1143000" indent="-228600">
              <a:defRPr sz="1300">
                <a:solidFill>
                  <a:schemeClr val="tx1"/>
                </a:solidFill>
                <a:latin typeface="Times New Roman" charset="0"/>
                <a:ea typeface="ＭＳ Ｐゴシック" charset="0"/>
              </a:defRPr>
            </a:lvl3pPr>
            <a:lvl4pPr marL="1600200" indent="-228600">
              <a:defRPr sz="1300">
                <a:solidFill>
                  <a:schemeClr val="tx1"/>
                </a:solidFill>
                <a:latin typeface="Times New Roman" charset="0"/>
                <a:ea typeface="ＭＳ Ｐゴシック" charset="0"/>
              </a:defRPr>
            </a:lvl4pPr>
            <a:lvl5pPr marL="2057400" indent="-228600">
              <a:defRPr sz="13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3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3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3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300">
                <a:solidFill>
                  <a:schemeClr val="tx1"/>
                </a:solidFill>
                <a:latin typeface="Times New Roman" charset="0"/>
                <a:ea typeface="ＭＳ Ｐゴシック" charset="0"/>
              </a:defRPr>
            </a:lvl9pPr>
          </a:lstStyle>
          <a:p>
            <a:pPr algn="r"/>
            <a:r>
              <a:rPr lang="en-US" sz="1800" dirty="0">
                <a:solidFill>
                  <a:srgbClr val="000000"/>
                </a:solidFill>
                <a:latin typeface="Calibri"/>
                <a:cs typeface="Calibri"/>
              </a:rPr>
              <a:t>JAMA 1998;279:1903-7; Lancet 2005;366:1545-53;</a:t>
            </a:r>
          </a:p>
          <a:p>
            <a:pPr algn="r"/>
            <a:r>
              <a:rPr lang="en-US" sz="1800" dirty="0">
                <a:solidFill>
                  <a:srgbClr val="000000"/>
                </a:solidFill>
                <a:latin typeface="Calibri"/>
                <a:cs typeface="Calibri"/>
              </a:rPr>
              <a:t>Cochrane Database Syst Rev 2012;11:CD002003</a:t>
            </a:r>
          </a:p>
        </p:txBody>
      </p:sp>
    </p:spTree>
    <p:extLst>
      <p:ext uri="{BB962C8B-B14F-4D97-AF65-F5344CB8AC3E}">
        <p14:creationId xmlns:p14="http://schemas.microsoft.com/office/powerpoint/2010/main" val="2923064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a:t>
            </a:r>
          </a:p>
        </p:txBody>
      </p:sp>
      <p:sp>
        <p:nvSpPr>
          <p:cNvPr id="2" name="Content Placeholder 1"/>
          <p:cNvSpPr>
            <a:spLocks noGrp="1"/>
          </p:cNvSpPr>
          <p:nvPr>
            <p:ph idx="1"/>
          </p:nvPr>
        </p:nvSpPr>
        <p:spPr>
          <a:xfrm>
            <a:off x="838200" y="1825625"/>
            <a:ext cx="10515600" cy="4351338"/>
          </a:xfrm>
        </p:spPr>
        <p:txBody>
          <a:bodyPr>
            <a:noAutofit/>
          </a:bodyPr>
          <a:lstStyle/>
          <a:p>
            <a:r>
              <a:rPr lang="en-US" sz="3200" dirty="0"/>
              <a:t>Combination β- and α1-blockers:</a:t>
            </a:r>
          </a:p>
          <a:p>
            <a:pPr lvl="1"/>
            <a:r>
              <a:rPr lang="en-US" sz="2800" dirty="0"/>
              <a:t>Examples: carvedilol and labetalol</a:t>
            </a:r>
          </a:p>
          <a:p>
            <a:pPr lvl="1"/>
            <a:r>
              <a:rPr lang="en-US" sz="2800" dirty="0"/>
              <a:t>More potent antihypertensive agents</a:t>
            </a:r>
          </a:p>
          <a:p>
            <a:r>
              <a:rPr lang="en-US" sz="3600" dirty="0"/>
              <a:t>Intrinsic sympathomimetic activity (ISA):</a:t>
            </a:r>
          </a:p>
          <a:p>
            <a:pPr lvl="1"/>
            <a:r>
              <a:rPr lang="en-US" sz="2800" dirty="0"/>
              <a:t>Examples: acebutolol and </a:t>
            </a:r>
            <a:r>
              <a:rPr lang="en-US" sz="2800" dirty="0" err="1"/>
              <a:t>pindolol</a:t>
            </a:r>
            <a:endParaRPr lang="en-US" sz="2800" dirty="0"/>
          </a:p>
          <a:p>
            <a:pPr lvl="1"/>
            <a:r>
              <a:rPr lang="en-US" sz="2800" dirty="0"/>
              <a:t>Partial β-agonist activity</a:t>
            </a:r>
          </a:p>
          <a:p>
            <a:pPr lvl="1"/>
            <a:r>
              <a:rPr lang="en-US" sz="2800" dirty="0"/>
              <a:t>Less negative effects on heart rate, glucose, lipids and respiratory system</a:t>
            </a:r>
          </a:p>
          <a:p>
            <a:pPr lvl="1"/>
            <a:r>
              <a:rPr lang="en-US" sz="2800" dirty="0"/>
              <a:t>Avoid in stable angina and post-MI</a:t>
            </a:r>
          </a:p>
        </p:txBody>
      </p:sp>
      <p:sp>
        <p:nvSpPr>
          <p:cNvPr id="5" name="Slide Number Placeholder 4"/>
          <p:cNvSpPr>
            <a:spLocks noGrp="1"/>
          </p:cNvSpPr>
          <p:nvPr>
            <p:ph type="sldNum" sz="quarter" idx="12"/>
          </p:nvPr>
        </p:nvSpPr>
        <p:spPr/>
        <p:txBody>
          <a:bodyPr/>
          <a:lstStyle/>
          <a:p>
            <a:fld id="{48F63A3B-78C7-47BE-AE5E-E10140E04643}" type="slidenum">
              <a:rPr lang="en-US" smtClean="0"/>
              <a:t>63</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339980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a:t>
            </a:r>
          </a:p>
        </p:txBody>
      </p:sp>
      <p:sp>
        <p:nvSpPr>
          <p:cNvPr id="2" name="Content Placeholder 1"/>
          <p:cNvSpPr>
            <a:spLocks noGrp="1"/>
          </p:cNvSpPr>
          <p:nvPr>
            <p:ph idx="1"/>
          </p:nvPr>
        </p:nvSpPr>
        <p:spPr/>
        <p:txBody>
          <a:bodyPr>
            <a:normAutofit/>
          </a:bodyPr>
          <a:lstStyle/>
          <a:p>
            <a:r>
              <a:rPr lang="en-US" sz="3200" dirty="0"/>
              <a:t>Contraindications:</a:t>
            </a:r>
          </a:p>
          <a:p>
            <a:pPr lvl="1"/>
            <a:r>
              <a:rPr lang="en-US" sz="3200" dirty="0"/>
              <a:t>Severe asthma (cardioselective β-blockers may be safe in mild-to-moderate asthma)</a:t>
            </a:r>
          </a:p>
          <a:p>
            <a:pPr lvl="1"/>
            <a:r>
              <a:rPr lang="en-US" sz="3200" dirty="0"/>
              <a:t>2° or 3° heart block</a:t>
            </a:r>
          </a:p>
          <a:p>
            <a:pPr lvl="1"/>
            <a:r>
              <a:rPr lang="en-US" sz="3200" dirty="0"/>
              <a:t>Decompensated HF</a:t>
            </a:r>
          </a:p>
          <a:p>
            <a:pPr lvl="1"/>
            <a:r>
              <a:rPr lang="en-US" sz="3200" dirty="0"/>
              <a:t>Severe PAD</a:t>
            </a:r>
          </a:p>
          <a:p>
            <a:pPr lvl="1"/>
            <a:r>
              <a:rPr lang="en-US" sz="3200" dirty="0"/>
              <a:t>Pheochromocytoma (without α1-blocker)</a:t>
            </a:r>
          </a:p>
          <a:p>
            <a:pPr lvl="1"/>
            <a:r>
              <a:rPr lang="en-US" sz="3200" dirty="0"/>
              <a:t>Hypersensitivity</a:t>
            </a:r>
          </a:p>
        </p:txBody>
      </p:sp>
      <p:sp>
        <p:nvSpPr>
          <p:cNvPr id="5" name="Slide Number Placeholder 4"/>
          <p:cNvSpPr>
            <a:spLocks noGrp="1"/>
          </p:cNvSpPr>
          <p:nvPr>
            <p:ph type="sldNum" sz="quarter" idx="12"/>
          </p:nvPr>
        </p:nvSpPr>
        <p:spPr/>
        <p:txBody>
          <a:bodyPr/>
          <a:lstStyle/>
          <a:p>
            <a:fld id="{48F63A3B-78C7-47BE-AE5E-E10140E04643}" type="slidenum">
              <a:rPr lang="en-US" smtClean="0"/>
              <a:t>64</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260254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a:t>
            </a:r>
          </a:p>
        </p:txBody>
      </p:sp>
      <p:sp>
        <p:nvSpPr>
          <p:cNvPr id="8" name="Content Placeholder 1"/>
          <p:cNvSpPr>
            <a:spLocks noGrp="1"/>
          </p:cNvSpPr>
          <p:nvPr>
            <p:ph idx="1"/>
          </p:nvPr>
        </p:nvSpPr>
        <p:spPr/>
        <p:txBody>
          <a:bodyPr>
            <a:normAutofit/>
          </a:bodyPr>
          <a:lstStyle/>
          <a:p>
            <a:r>
              <a:rPr lang="en-US" dirty="0"/>
              <a:t>Adverse effects:</a:t>
            </a:r>
          </a:p>
        </p:txBody>
      </p:sp>
      <p:sp>
        <p:nvSpPr>
          <p:cNvPr id="2" name="Slide Number Placeholder 1"/>
          <p:cNvSpPr>
            <a:spLocks noGrp="1"/>
          </p:cNvSpPr>
          <p:nvPr>
            <p:ph type="sldNum" sz="quarter" idx="12"/>
          </p:nvPr>
        </p:nvSpPr>
        <p:spPr/>
        <p:txBody>
          <a:bodyPr/>
          <a:lstStyle/>
          <a:p>
            <a:fld id="{48F63A3B-78C7-47BE-AE5E-E10140E04643}" type="slidenum">
              <a:rPr lang="en-US" smtClean="0"/>
              <a:t>65</a:t>
            </a:fld>
            <a:endParaRPr lang="en-US" dirty="0"/>
          </a:p>
        </p:txBody>
      </p:sp>
      <p:graphicFrame>
        <p:nvGraphicFramePr>
          <p:cNvPr id="6" name="Group 139"/>
          <p:cNvGraphicFramePr>
            <a:graphicFrameLocks/>
          </p:cNvGraphicFramePr>
          <p:nvPr>
            <p:extLst>
              <p:ext uri="{D42A27DB-BD31-4B8C-83A1-F6EECF244321}">
                <p14:modId xmlns:p14="http://schemas.microsoft.com/office/powerpoint/2010/main" val="2643507439"/>
              </p:ext>
            </p:extLst>
          </p:nvPr>
        </p:nvGraphicFramePr>
        <p:xfrm>
          <a:off x="838201" y="2532548"/>
          <a:ext cx="10515599" cy="3474720"/>
        </p:xfrm>
        <a:graphic>
          <a:graphicData uri="http://schemas.openxmlformats.org/drawingml/2006/table">
            <a:tbl>
              <a:tblPr>
                <a:tableStyleId>{5C22544A-7EE6-4342-B048-85BDC9FD1C3A}</a:tableStyleId>
              </a:tblPr>
              <a:tblGrid>
                <a:gridCol w="1774235">
                  <a:extLst>
                    <a:ext uri="{9D8B030D-6E8A-4147-A177-3AD203B41FA5}">
                      <a16:colId xmlns:a16="http://schemas.microsoft.com/office/drawing/2014/main" val="20000"/>
                    </a:ext>
                  </a:extLst>
                </a:gridCol>
                <a:gridCol w="8741364">
                  <a:extLst>
                    <a:ext uri="{9D8B030D-6E8A-4147-A177-3AD203B41FA5}">
                      <a16:colId xmlns:a16="http://schemas.microsoft.com/office/drawing/2014/main" val="20001"/>
                    </a:ext>
                  </a:extLst>
                </a:gridCol>
              </a:tblGrid>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CNS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Fatigue, lightheadedness/dizziness, insomnia, vivid dreams</a:t>
                      </a:r>
                      <a:r>
                        <a:rPr kumimoji="0" lang="en-US" sz="2400" b="0" i="0" u="none" strike="noStrike" cap="none" normalizeH="0" baseline="0" dirty="0">
                          <a:ln>
                            <a:noFill/>
                          </a:ln>
                          <a:solidFill>
                            <a:srgbClr val="000000"/>
                          </a:solidFill>
                          <a:effectLst/>
                          <a:latin typeface="+mn-lt"/>
                          <a:cs typeface="Calibri"/>
                          <a:sym typeface="Symbol" charset="2"/>
                        </a:rPr>
                        <a:t>, decreased libido</a:t>
                      </a:r>
                      <a:endParaRPr kumimoji="0" lang="en-US" sz="24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CVS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 hypotension, decreased exercise tolerance, heart block</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RESP</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Bronchospasm</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ENDO</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Masking of hypoglycemia, increased blood glucose and triglycerides, lowered HDL-C</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DERM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Cold extremities</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Other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Impotence</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β-blockers</a:t>
            </a:r>
          </a:p>
        </p:txBody>
      </p:sp>
      <p:sp>
        <p:nvSpPr>
          <p:cNvPr id="8" name="Content Placeholder 1"/>
          <p:cNvSpPr>
            <a:spLocks noGrp="1"/>
          </p:cNvSpPr>
          <p:nvPr>
            <p:ph idx="1"/>
          </p:nvPr>
        </p:nvSpPr>
        <p:spPr/>
        <p:txBody>
          <a:bodyPr>
            <a:normAutofit/>
          </a:bodyPr>
          <a:lstStyle/>
          <a:p>
            <a:r>
              <a:rPr lang="en-US" dirty="0"/>
              <a:t>Drug interactions:</a:t>
            </a:r>
          </a:p>
        </p:txBody>
      </p:sp>
      <p:sp>
        <p:nvSpPr>
          <p:cNvPr id="2" name="Slide Number Placeholder 1"/>
          <p:cNvSpPr>
            <a:spLocks noGrp="1"/>
          </p:cNvSpPr>
          <p:nvPr>
            <p:ph type="sldNum" sz="quarter" idx="12"/>
          </p:nvPr>
        </p:nvSpPr>
        <p:spPr/>
        <p:txBody>
          <a:bodyPr/>
          <a:lstStyle/>
          <a:p>
            <a:fld id="{48F63A3B-78C7-47BE-AE5E-E10140E04643}" type="slidenum">
              <a:rPr lang="en-US" smtClean="0"/>
              <a:t>66</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2284716483"/>
              </p:ext>
            </p:extLst>
          </p:nvPr>
        </p:nvGraphicFramePr>
        <p:xfrm>
          <a:off x="838200" y="2717653"/>
          <a:ext cx="10515600" cy="2351690"/>
        </p:xfrm>
        <a:graphic>
          <a:graphicData uri="http://schemas.openxmlformats.org/drawingml/2006/table">
            <a:tbl>
              <a:tblPr>
                <a:tableStyleId>{5C22544A-7EE6-4342-B048-85BDC9FD1C3A}</a:tableStyleId>
              </a:tblPr>
              <a:tblGrid>
                <a:gridCol w="3375377">
                  <a:extLst>
                    <a:ext uri="{9D8B030D-6E8A-4147-A177-3AD203B41FA5}">
                      <a16:colId xmlns:a16="http://schemas.microsoft.com/office/drawing/2014/main" val="20000"/>
                    </a:ext>
                  </a:extLst>
                </a:gridCol>
                <a:gridCol w="7140223">
                  <a:extLst>
                    <a:ext uri="{9D8B030D-6E8A-4147-A177-3AD203B41FA5}">
                      <a16:colId xmlns:a16="http://schemas.microsoft.com/office/drawing/2014/main" val="20001"/>
                    </a:ext>
                  </a:extLst>
                </a:gridCol>
              </a:tblGrid>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Amiodarone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52289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Non-DHP CCBs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 hypotension</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Digoxin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NSAIDs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Hypertension</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Insulin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Inhibits hypoglycemic response</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CCBs</a:t>
            </a:r>
          </a:p>
        </p:txBody>
      </p:sp>
      <p:graphicFrame>
        <p:nvGraphicFramePr>
          <p:cNvPr id="4" name="Group 139"/>
          <p:cNvGraphicFramePr>
            <a:graphicFrameLocks/>
          </p:cNvGraphicFramePr>
          <p:nvPr>
            <p:extLst>
              <p:ext uri="{D42A27DB-BD31-4B8C-83A1-F6EECF244321}">
                <p14:modId xmlns:p14="http://schemas.microsoft.com/office/powerpoint/2010/main" val="3773126669"/>
              </p:ext>
            </p:extLst>
          </p:nvPr>
        </p:nvGraphicFramePr>
        <p:xfrm>
          <a:off x="838200" y="1897994"/>
          <a:ext cx="10541551" cy="3588732"/>
        </p:xfrm>
        <a:graphic>
          <a:graphicData uri="http://schemas.openxmlformats.org/drawingml/2006/table">
            <a:tbl>
              <a:tblPr>
                <a:tableStyleId>{5C22544A-7EE6-4342-B048-85BDC9FD1C3A}</a:tableStyleId>
              </a:tblPr>
              <a:tblGrid>
                <a:gridCol w="2407638">
                  <a:extLst>
                    <a:ext uri="{9D8B030D-6E8A-4147-A177-3AD203B41FA5}">
                      <a16:colId xmlns:a16="http://schemas.microsoft.com/office/drawing/2014/main" val="20000"/>
                    </a:ext>
                  </a:extLst>
                </a:gridCol>
                <a:gridCol w="2451020">
                  <a:extLst>
                    <a:ext uri="{9D8B030D-6E8A-4147-A177-3AD203B41FA5}">
                      <a16:colId xmlns:a16="http://schemas.microsoft.com/office/drawing/2014/main" val="20001"/>
                    </a:ext>
                  </a:extLst>
                </a:gridCol>
                <a:gridCol w="4251325">
                  <a:extLst>
                    <a:ext uri="{9D8B030D-6E8A-4147-A177-3AD203B41FA5}">
                      <a16:colId xmlns:a16="http://schemas.microsoft.com/office/drawing/2014/main" val="20002"/>
                    </a:ext>
                  </a:extLst>
                </a:gridCol>
                <a:gridCol w="1431568">
                  <a:extLst>
                    <a:ext uri="{9D8B030D-6E8A-4147-A177-3AD203B41FA5}">
                      <a16:colId xmlns:a16="http://schemas.microsoft.com/office/drawing/2014/main" val="20003"/>
                    </a:ext>
                  </a:extLst>
                </a:gridCol>
              </a:tblGrid>
              <a:tr h="434244">
                <a:tc>
                  <a:txBody>
                    <a:bodyPr/>
                    <a:lstStyle/>
                    <a:p>
                      <a:pPr algn="l">
                        <a:spcBef>
                          <a:spcPts val="0"/>
                        </a:spcBef>
                        <a:spcAft>
                          <a:spcPts val="0"/>
                        </a:spcAft>
                      </a:pPr>
                      <a:r>
                        <a:rPr lang="en-US" sz="2200" b="1" dirty="0">
                          <a:solidFill>
                            <a:srgbClr val="000000"/>
                          </a:solidFill>
                        </a:rPr>
                        <a:t>Generic name</a:t>
                      </a:r>
                    </a:p>
                  </a:txBody>
                  <a:tcPr marL="121920" marR="121920" anchor="ctr" horzOverflow="overflow">
                    <a:solidFill>
                      <a:schemeClr val="tx1">
                        <a:alpha val="20000"/>
                      </a:schemeClr>
                    </a:solidFill>
                  </a:tcPr>
                </a:tc>
                <a:tc>
                  <a:txBody>
                    <a:bodyPr/>
                    <a:lstStyle/>
                    <a:p>
                      <a:pPr algn="l">
                        <a:spcBef>
                          <a:spcPts val="0"/>
                        </a:spcBef>
                        <a:spcAft>
                          <a:spcPts val="0"/>
                        </a:spcAft>
                      </a:pPr>
                      <a:r>
                        <a:rPr lang="en-US" sz="2200" b="1" dirty="0">
                          <a:solidFill>
                            <a:srgbClr val="000000"/>
                          </a:solidFill>
                        </a:rPr>
                        <a:t>Trade name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Usual adult dose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DHP</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Amlodipine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Norvasc®</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2.5-10 mg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Diltiazem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Cardizem®/</a:t>
                      </a:r>
                      <a:r>
                        <a:rPr kumimoji="0" lang="en-US" sz="2200" b="0" i="0" u="none" strike="noStrike" cap="none" normalizeH="0" baseline="0" dirty="0" err="1">
                          <a:ln>
                            <a:noFill/>
                          </a:ln>
                          <a:solidFill>
                            <a:srgbClr val="000000"/>
                          </a:solidFill>
                          <a:effectLst/>
                          <a:latin typeface="Calibri"/>
                          <a:cs typeface="Calibri"/>
                          <a:sym typeface="Symbol" charset="2"/>
                        </a:rPr>
                        <a:t>Tiazac</a:t>
                      </a:r>
                      <a:r>
                        <a:rPr kumimoji="0" lang="en-US" sz="2200" b="0" i="0" u="none" strike="noStrike" cap="none" normalizeH="0" baseline="0" dirty="0">
                          <a:ln>
                            <a:noFill/>
                          </a:ln>
                          <a:solidFill>
                            <a:srgbClr val="000000"/>
                          </a:solidFill>
                          <a:effectLst/>
                          <a:latin typeface="Calibri"/>
                          <a:cs typeface="Calibri"/>
                          <a:sym typeface="Symbol" charset="2"/>
                        </a:rPr>
                        <a:t>®</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30-60 mg PO tid</a:t>
                      </a:r>
                    </a:p>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120-360 mg ER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Felodipine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Renedil®/Plendil®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2.5-10 mg ER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Nifedipine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Adalat®</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5-30 mg PO tid</a:t>
                      </a:r>
                    </a:p>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30-120 mg XL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Yes</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Verapamil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Isoptin®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40-160 mg PO tid</a:t>
                      </a:r>
                    </a:p>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120-240 mg ER PO daily</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No</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67</a:t>
            </a:fld>
            <a:endParaRPr lang="en-US" dirty="0"/>
          </a:p>
        </p:txBody>
      </p:sp>
    </p:spTree>
    <p:extLst>
      <p:ext uri="{BB962C8B-B14F-4D97-AF65-F5344CB8AC3E}">
        <p14:creationId xmlns:p14="http://schemas.microsoft.com/office/powerpoint/2010/main" val="2857418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CCBs</a:t>
            </a:r>
          </a:p>
        </p:txBody>
      </p:sp>
      <p:graphicFrame>
        <p:nvGraphicFramePr>
          <p:cNvPr id="5" name="Table 4"/>
          <p:cNvGraphicFramePr>
            <a:graphicFrameLocks noGrp="1"/>
          </p:cNvGraphicFramePr>
          <p:nvPr>
            <p:extLst>
              <p:ext uri="{D42A27DB-BD31-4B8C-83A1-F6EECF244321}">
                <p14:modId xmlns:p14="http://schemas.microsoft.com/office/powerpoint/2010/main" val="3347953573"/>
              </p:ext>
            </p:extLst>
          </p:nvPr>
        </p:nvGraphicFramePr>
        <p:xfrm>
          <a:off x="838199" y="1883248"/>
          <a:ext cx="10525057" cy="4191003"/>
        </p:xfrm>
        <a:graphic>
          <a:graphicData uri="http://schemas.openxmlformats.org/drawingml/2006/table">
            <a:tbl>
              <a:tblPr>
                <a:tableStyleId>{5C22544A-7EE6-4342-B048-85BDC9FD1C3A}</a:tableStyleId>
              </a:tblPr>
              <a:tblGrid>
                <a:gridCol w="2143992">
                  <a:extLst>
                    <a:ext uri="{9D8B030D-6E8A-4147-A177-3AD203B41FA5}">
                      <a16:colId xmlns:a16="http://schemas.microsoft.com/office/drawing/2014/main" val="20000"/>
                    </a:ext>
                  </a:extLst>
                </a:gridCol>
                <a:gridCol w="2143993">
                  <a:extLst>
                    <a:ext uri="{9D8B030D-6E8A-4147-A177-3AD203B41FA5}">
                      <a16:colId xmlns:a16="http://schemas.microsoft.com/office/drawing/2014/main" val="20001"/>
                    </a:ext>
                  </a:extLst>
                </a:gridCol>
                <a:gridCol w="2317246">
                  <a:extLst>
                    <a:ext uri="{9D8B030D-6E8A-4147-A177-3AD203B41FA5}">
                      <a16:colId xmlns:a16="http://schemas.microsoft.com/office/drawing/2014/main" val="20002"/>
                    </a:ext>
                  </a:extLst>
                </a:gridCol>
                <a:gridCol w="1974975">
                  <a:extLst>
                    <a:ext uri="{9D8B030D-6E8A-4147-A177-3AD203B41FA5}">
                      <a16:colId xmlns:a16="http://schemas.microsoft.com/office/drawing/2014/main" val="20003"/>
                    </a:ext>
                  </a:extLst>
                </a:gridCol>
                <a:gridCol w="1944851">
                  <a:extLst>
                    <a:ext uri="{9D8B030D-6E8A-4147-A177-3AD203B41FA5}">
                      <a16:colId xmlns:a16="http://schemas.microsoft.com/office/drawing/2014/main" val="20004"/>
                    </a:ext>
                  </a:extLst>
                </a:gridCol>
              </a:tblGrid>
              <a:tr h="1166568">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endParaRPr kumimoji="0" lang="en-US" sz="2200" b="1"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Dromotropy</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Chronotropy</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Inotropy</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1" i="0" u="none" strike="noStrike" cap="none" normalizeH="0" baseline="0" dirty="0">
                          <a:ln>
                            <a:noFill/>
                          </a:ln>
                          <a:solidFill>
                            <a:srgbClr val="000000"/>
                          </a:solidFill>
                          <a:effectLst/>
                          <a:latin typeface="Calibri"/>
                          <a:cs typeface="Calibri"/>
                          <a:sym typeface="Symbol" charset="2"/>
                        </a:rPr>
                        <a:t>Peripheral Vascular Resistance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604887">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Diltiazem</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604887">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Verapamil</a:t>
                      </a:r>
                    </a:p>
                  </a:txBody>
                  <a:tcPr marL="121920" marR="121920" anchor="ctr" horzOverflow="overflow">
                    <a:lnB w="19050" cap="flat" cmpd="sng" algn="ctr">
                      <a:solidFill>
                        <a:scrgbClr r="0" g="0" b="0"/>
                      </a:solidFill>
                      <a:prstDash val="solid"/>
                      <a:round/>
                      <a:headEnd type="none" w="med" len="med"/>
                      <a:tailEnd type="none" w="med" len="med"/>
                    </a:lnB>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B w="19050" cap="flat" cmpd="sng" algn="ctr">
                      <a:solidFill>
                        <a:scrgbClr r="0" g="0" b="0"/>
                      </a:solidFill>
                      <a:prstDash val="solid"/>
                      <a:round/>
                      <a:headEnd type="none" w="med" len="med"/>
                      <a:tailEnd type="none" w="med" len="med"/>
                    </a:lnB>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B w="19050" cap="flat" cmpd="sng" algn="ctr">
                      <a:solidFill>
                        <a:scrgbClr r="0" g="0" b="0"/>
                      </a:solidFill>
                      <a:prstDash val="solid"/>
                      <a:round/>
                      <a:headEnd type="none" w="med" len="med"/>
                      <a:tailEnd type="none" w="med" len="med"/>
                    </a:lnB>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B w="19050" cap="flat" cmpd="sng" algn="ctr">
                      <a:solidFill>
                        <a:scrgbClr r="0" g="0" b="0"/>
                      </a:solidFill>
                      <a:prstDash val="solid"/>
                      <a:round/>
                      <a:headEnd type="none" w="med" len="med"/>
                      <a:tailEnd type="none" w="med" len="med"/>
                    </a:lnB>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lnB w="19050" cap="flat" cmpd="sng" algn="ctr">
                      <a:solidFill>
                        <a:scrgbClr r="0" g="0" b="0"/>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2"/>
                  </a:ext>
                </a:extLst>
              </a:tr>
              <a:tr h="604887">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Amlodipine</a:t>
                      </a:r>
                    </a:p>
                  </a:txBody>
                  <a:tcPr marL="121920" marR="121920" anchor="ctr" horzOverflow="overflow">
                    <a:lnT w="19050" cap="flat" cmpd="sng" algn="ctr">
                      <a:solidFill>
                        <a:scrgbClr r="0" g="0" b="0"/>
                      </a:solidFill>
                      <a:prstDash val="solid"/>
                      <a:round/>
                      <a:headEnd type="none" w="med" len="med"/>
                      <a:tailEnd type="none" w="med" len="med"/>
                    </a:lnT>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Calibri"/>
                          <a:ea typeface="Wingdings"/>
                          <a:cs typeface="Calibri"/>
                          <a:sym typeface="Symbol" charset="2"/>
                        </a:rPr>
                        <a:t>–</a:t>
                      </a:r>
                    </a:p>
                  </a:txBody>
                  <a:tcPr marL="121920" marR="121920" anchor="ctr" horzOverflow="overflow">
                    <a:lnT w="19050" cap="flat" cmpd="sng" algn="ctr">
                      <a:solidFill>
                        <a:scrgbClr r="0" g="0" b="0"/>
                      </a:solidFill>
                      <a:prstDash val="solid"/>
                      <a:round/>
                      <a:headEnd type="none" w="med" len="med"/>
                      <a:tailEnd type="none" w="med" len="med"/>
                    </a:lnT>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p>
                  </a:txBody>
                  <a:tcPr marL="121920" marR="121920" anchor="ctr" horzOverflow="overflow">
                    <a:lnT w="19050" cap="flat" cmpd="sng" algn="ctr">
                      <a:solidFill>
                        <a:scrgbClr r="0" g="0" b="0"/>
                      </a:solidFill>
                      <a:prstDash val="solid"/>
                      <a:round/>
                      <a:headEnd type="none" w="med" len="med"/>
                      <a:tailEnd type="none" w="med" len="med"/>
                    </a:lnT>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ea typeface="Wingdings"/>
                          <a:cs typeface="Calibri"/>
                          <a:sym typeface="Symbol" charset="2"/>
                        </a:rPr>
                        <a:t>–/</a:t>
                      </a: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T w="19050" cap="flat" cmpd="sng" algn="ctr">
                      <a:solidFill>
                        <a:scrgbClr r="0" g="0" b="0"/>
                      </a:solidFill>
                      <a:prstDash val="solid"/>
                      <a:round/>
                      <a:headEnd type="none" w="med" len="med"/>
                      <a:tailEnd type="none" w="med" len="med"/>
                    </a:lnT>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T w="19050" cap="flat" cmpd="sng" algn="ctr">
                      <a:solidFill>
                        <a:scrgbClr r="0" g="0" b="0"/>
                      </a:solidFill>
                      <a:prstDash val="solid"/>
                      <a:round/>
                      <a:headEnd type="none" w="med" len="med"/>
                      <a:tailEnd type="none" w="med" len="med"/>
                    </a:lnT>
                    <a:solidFill>
                      <a:schemeClr val="tx1">
                        <a:alpha val="20000"/>
                      </a:schemeClr>
                    </a:solidFill>
                  </a:tcPr>
                </a:tc>
                <a:extLst>
                  <a:ext uri="{0D108BD9-81ED-4DB2-BD59-A6C34878D82A}">
                    <a16:rowId xmlns:a16="http://schemas.microsoft.com/office/drawing/2014/main" val="10003"/>
                  </a:ext>
                </a:extLst>
              </a:tr>
              <a:tr h="604887">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Felodipine</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mn-lt"/>
                          <a:ea typeface="Wingdings"/>
                          <a:cs typeface="Calibri"/>
                          <a:sym typeface="Symbol" charset="2"/>
                        </a:rPr>
                        <a:t>–/</a:t>
                      </a: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604887">
                <a:tc>
                  <a:txBody>
                    <a:bodyPr/>
                    <a:lstStyle/>
                    <a:p>
                      <a:pPr marL="0" marR="0" lvl="0" indent="0" algn="l"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rgbClr val="000000"/>
                          </a:solidFill>
                          <a:effectLst/>
                          <a:latin typeface="Calibri"/>
                          <a:cs typeface="Calibri"/>
                          <a:sym typeface="Symbol" charset="2"/>
                        </a:rPr>
                        <a:t>Nifedipine</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defRPr/>
                      </a:pPr>
                      <a:r>
                        <a:rPr kumimoji="0" lang="en-US" sz="2200" b="0" i="0" u="none" strike="noStrike" cap="none" normalizeH="0" baseline="0" dirty="0">
                          <a:ln>
                            <a:noFill/>
                          </a:ln>
                          <a:solidFill>
                            <a:schemeClr val="tx1"/>
                          </a:solidFill>
                          <a:effectLst/>
                          <a:latin typeface="+mn-lt"/>
                          <a:ea typeface="Wingdings"/>
                          <a:cs typeface="Calibri"/>
                          <a:sym typeface="Symbol" charset="2"/>
                        </a:rPr>
                        <a:t>–/</a:t>
                      </a: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solidFill>
                      <a:schemeClr val="tx1">
                        <a:alpha val="2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C0128"/>
                        </a:buClr>
                        <a:buSzPct val="75000"/>
                        <a:buFont typeface="Symbol" charset="2"/>
                        <a:buNone/>
                        <a:tabLst/>
                      </a:pPr>
                      <a:r>
                        <a:rPr kumimoji="0" lang="en-US" sz="2200" b="0" i="0" u="none" strike="noStrike" cap="none" normalizeH="0" baseline="0" dirty="0">
                          <a:ln>
                            <a:noFill/>
                          </a:ln>
                          <a:solidFill>
                            <a:schemeClr val="tx1"/>
                          </a:solidFill>
                          <a:effectLst/>
                          <a:latin typeface="Wingdings"/>
                          <a:ea typeface="Wingdings"/>
                          <a:cs typeface="Wingdings"/>
                          <a:sym typeface="Symbol" charset="2"/>
                        </a:rPr>
                        <a:t></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CCBs</a:t>
            </a:r>
          </a:p>
        </p:txBody>
      </p:sp>
      <p:sp>
        <p:nvSpPr>
          <p:cNvPr id="2" name="Content Placeholder 1"/>
          <p:cNvSpPr>
            <a:spLocks noGrp="1"/>
          </p:cNvSpPr>
          <p:nvPr>
            <p:ph idx="1"/>
          </p:nvPr>
        </p:nvSpPr>
        <p:spPr/>
        <p:txBody>
          <a:bodyPr>
            <a:normAutofit/>
          </a:bodyPr>
          <a:lstStyle/>
          <a:p>
            <a:r>
              <a:rPr lang="en-US" sz="3200" dirty="0"/>
              <a:t>Contraindications:</a:t>
            </a:r>
          </a:p>
          <a:p>
            <a:pPr lvl="1"/>
            <a:r>
              <a:rPr lang="en-US" sz="3200" dirty="0"/>
              <a:t>Severe hypotension (SBP &lt;90 mmHg)</a:t>
            </a:r>
          </a:p>
          <a:p>
            <a:pPr lvl="1"/>
            <a:r>
              <a:rPr lang="en-US" sz="3200" dirty="0"/>
              <a:t>HF after acute MI</a:t>
            </a:r>
          </a:p>
          <a:p>
            <a:pPr lvl="1"/>
            <a:r>
              <a:rPr lang="en-US" sz="3200" dirty="0"/>
              <a:t>HFrEF (except amlodipine)</a:t>
            </a:r>
          </a:p>
          <a:p>
            <a:pPr lvl="1"/>
            <a:r>
              <a:rPr lang="en-US" sz="3200" dirty="0"/>
              <a:t>2° or 3° heart block or sick sinus syndrome</a:t>
            </a:r>
          </a:p>
          <a:p>
            <a:pPr lvl="1"/>
            <a:r>
              <a:rPr lang="en-US" sz="3200" dirty="0"/>
              <a:t>Hypersensitivity</a:t>
            </a:r>
          </a:p>
        </p:txBody>
      </p:sp>
      <p:sp>
        <p:nvSpPr>
          <p:cNvPr id="5" name="Slide Number Placeholder 4"/>
          <p:cNvSpPr>
            <a:spLocks noGrp="1"/>
          </p:cNvSpPr>
          <p:nvPr>
            <p:ph type="sldNum" sz="quarter" idx="12"/>
          </p:nvPr>
        </p:nvSpPr>
        <p:spPr/>
        <p:txBody>
          <a:bodyPr/>
          <a:lstStyle/>
          <a:p>
            <a:fld id="{48F63A3B-78C7-47BE-AE5E-E10140E04643}" type="slidenum">
              <a:rPr lang="en-US" smtClean="0"/>
              <a:t>69</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2487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Guide</a:t>
            </a:r>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pic>
        <p:nvPicPr>
          <p:cNvPr id="7" name="Content Placeholder 3" descr="Hypertension-Guidelines-English-2018-WEB.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086" r="844"/>
          <a:stretch/>
        </p:blipFill>
        <p:spPr>
          <a:xfrm>
            <a:off x="1045046" y="1504813"/>
            <a:ext cx="3177872" cy="4713306"/>
          </a:xfrm>
          <a:ln>
            <a:noFill/>
          </a:ln>
        </p:spPr>
      </p:pic>
    </p:spTree>
    <p:extLst>
      <p:ext uri="{BB962C8B-B14F-4D97-AF65-F5344CB8AC3E}">
        <p14:creationId xmlns:p14="http://schemas.microsoft.com/office/powerpoint/2010/main" val="1597056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CCBs</a:t>
            </a:r>
          </a:p>
        </p:txBody>
      </p:sp>
      <p:sp>
        <p:nvSpPr>
          <p:cNvPr id="7" name="Content Placeholder 1"/>
          <p:cNvSpPr>
            <a:spLocks noGrp="1"/>
          </p:cNvSpPr>
          <p:nvPr>
            <p:ph idx="1"/>
          </p:nvPr>
        </p:nvSpPr>
        <p:spPr/>
        <p:txBody>
          <a:bodyPr>
            <a:normAutofit/>
          </a:bodyPr>
          <a:lstStyle/>
          <a:p>
            <a:r>
              <a:rPr lang="en-US" dirty="0"/>
              <a:t>Adverse effects:</a:t>
            </a:r>
          </a:p>
        </p:txBody>
      </p:sp>
      <p:sp>
        <p:nvSpPr>
          <p:cNvPr id="2" name="Slide Number Placeholder 1"/>
          <p:cNvSpPr>
            <a:spLocks noGrp="1"/>
          </p:cNvSpPr>
          <p:nvPr>
            <p:ph type="sldNum" sz="quarter" idx="12"/>
          </p:nvPr>
        </p:nvSpPr>
        <p:spPr/>
        <p:txBody>
          <a:bodyPr/>
          <a:lstStyle/>
          <a:p>
            <a:fld id="{48F63A3B-78C7-47BE-AE5E-E10140E04643}" type="slidenum">
              <a:rPr lang="en-US" smtClean="0"/>
              <a:t>70</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1306633196"/>
              </p:ext>
            </p:extLst>
          </p:nvPr>
        </p:nvGraphicFramePr>
        <p:xfrm>
          <a:off x="838200" y="2566424"/>
          <a:ext cx="10515600" cy="3450200"/>
        </p:xfrm>
        <a:graphic>
          <a:graphicData uri="http://schemas.openxmlformats.org/drawingml/2006/table">
            <a:tbl>
              <a:tblPr>
                <a:tableStyleId>{5C22544A-7EE6-4342-B048-85BDC9FD1C3A}</a:tableStyleId>
              </a:tblPr>
              <a:tblGrid>
                <a:gridCol w="1687689">
                  <a:extLst>
                    <a:ext uri="{9D8B030D-6E8A-4147-A177-3AD203B41FA5}">
                      <a16:colId xmlns:a16="http://schemas.microsoft.com/office/drawing/2014/main" val="20000"/>
                    </a:ext>
                  </a:extLst>
                </a:gridCol>
                <a:gridCol w="8827911">
                  <a:extLst>
                    <a:ext uri="{9D8B030D-6E8A-4147-A177-3AD203B41FA5}">
                      <a16:colId xmlns:a16="http://schemas.microsoft.com/office/drawing/2014/main" val="20001"/>
                    </a:ext>
                  </a:extLst>
                </a:gridCol>
              </a:tblGrid>
              <a:tr h="594862">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CNS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Lightheadedness/dizziness, headache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1070752">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CVS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Hypotension, brady</a:t>
                      </a:r>
                      <a:r>
                        <a:rPr kumimoji="0" lang="en-US" sz="2400" b="0" i="0" u="none" strike="noStrike" cap="none" normalizeH="0" baseline="0" dirty="0">
                          <a:ln>
                            <a:noFill/>
                          </a:ln>
                          <a:solidFill>
                            <a:srgbClr val="000000"/>
                          </a:solidFill>
                          <a:effectLst/>
                          <a:latin typeface="+mn-lt"/>
                          <a:cs typeface="Calibri"/>
                          <a:sym typeface="Symbol" charset="2"/>
                        </a:rPr>
                        <a:t>cardia/heart block (non-DHP), reflex tachycardia (DHP), </a:t>
                      </a:r>
                      <a:r>
                        <a:rPr kumimoji="0" lang="en-US" sz="2400" b="0" i="0" u="none" strike="noStrike" cap="none" normalizeH="0" baseline="0" dirty="0">
                          <a:ln>
                            <a:noFill/>
                          </a:ln>
                          <a:solidFill>
                            <a:srgbClr val="000000"/>
                          </a:solidFill>
                          <a:effectLst/>
                          <a:latin typeface="Calibri"/>
                          <a:cs typeface="Calibri"/>
                          <a:sym typeface="Symbol" charset="2"/>
                        </a:rPr>
                        <a:t>decreased exercise tolerance</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594862">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GI</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Constipation (verapamil)</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594862">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DERM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Rash (diltiazem), flushing (DHP)</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594862">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Other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Peripheral edema (DHP)</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CCBs</a:t>
            </a:r>
          </a:p>
        </p:txBody>
      </p:sp>
      <p:sp>
        <p:nvSpPr>
          <p:cNvPr id="8" name="Content Placeholder 1"/>
          <p:cNvSpPr>
            <a:spLocks noGrp="1"/>
          </p:cNvSpPr>
          <p:nvPr>
            <p:ph idx="1"/>
          </p:nvPr>
        </p:nvSpPr>
        <p:spPr/>
        <p:txBody>
          <a:bodyPr>
            <a:normAutofit/>
          </a:bodyPr>
          <a:lstStyle/>
          <a:p>
            <a:r>
              <a:rPr lang="en-US" dirty="0"/>
              <a:t>Drug interactions:</a:t>
            </a:r>
          </a:p>
        </p:txBody>
      </p:sp>
      <p:sp>
        <p:nvSpPr>
          <p:cNvPr id="2" name="Slide Number Placeholder 1"/>
          <p:cNvSpPr>
            <a:spLocks noGrp="1"/>
          </p:cNvSpPr>
          <p:nvPr>
            <p:ph type="sldNum" sz="quarter" idx="12"/>
          </p:nvPr>
        </p:nvSpPr>
        <p:spPr/>
        <p:txBody>
          <a:bodyPr/>
          <a:lstStyle/>
          <a:p>
            <a:fld id="{48F63A3B-78C7-47BE-AE5E-E10140E04643}" type="slidenum">
              <a:rPr lang="en-US" smtClean="0"/>
              <a:t>71</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3167181131"/>
              </p:ext>
            </p:extLst>
          </p:nvPr>
        </p:nvGraphicFramePr>
        <p:xfrm>
          <a:off x="838200" y="2631530"/>
          <a:ext cx="10515600" cy="3352560"/>
        </p:xfrm>
        <a:graphic>
          <a:graphicData uri="http://schemas.openxmlformats.org/drawingml/2006/table">
            <a:tbl>
              <a:tblPr>
                <a:tableStyleId>{5C22544A-7EE6-4342-B048-85BDC9FD1C3A}</a:tableStyleId>
              </a:tblPr>
              <a:tblGrid>
                <a:gridCol w="3837498">
                  <a:extLst>
                    <a:ext uri="{9D8B030D-6E8A-4147-A177-3AD203B41FA5}">
                      <a16:colId xmlns:a16="http://schemas.microsoft.com/office/drawing/2014/main" val="20000"/>
                    </a:ext>
                  </a:extLst>
                </a:gridCol>
                <a:gridCol w="6678102">
                  <a:extLst>
                    <a:ext uri="{9D8B030D-6E8A-4147-A177-3AD203B41FA5}">
                      <a16:colId xmlns:a16="http://schemas.microsoft.com/office/drawing/2014/main" val="20001"/>
                    </a:ext>
                  </a:extLst>
                </a:gridCol>
              </a:tblGrid>
              <a:tr h="60936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β-blockers (non-DHP)</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 hypotension </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CYP3A4 inhibitors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mn-lt"/>
                          <a:cs typeface="Calibri"/>
                          <a:sym typeface="Symbol" charset="2"/>
                        </a:rPr>
                        <a:t>Increased CCB level</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CYP3A4 substrates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Increased CYP3A4 substrate level</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CYP3A4 inducers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Decreased CCB level</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Digoxin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 increased digoxin level</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Amiodarone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Bradycardia</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152883">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NSAIDs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Hypertension</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900" dirty="0"/>
              <a:t>Thiazide/Thiazide-Like Diuretics</a:t>
            </a:r>
          </a:p>
        </p:txBody>
      </p:sp>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graphicFrame>
        <p:nvGraphicFramePr>
          <p:cNvPr id="8" name="Table 7"/>
          <p:cNvGraphicFramePr>
            <a:graphicFrameLocks noGrp="1"/>
          </p:cNvGraphicFramePr>
          <p:nvPr>
            <p:extLst>
              <p:ext uri="{D42A27DB-BD31-4B8C-83A1-F6EECF244321}">
                <p14:modId xmlns:p14="http://schemas.microsoft.com/office/powerpoint/2010/main" val="2444488282"/>
              </p:ext>
            </p:extLst>
          </p:nvPr>
        </p:nvGraphicFramePr>
        <p:xfrm>
          <a:off x="838200" y="2169944"/>
          <a:ext cx="10541277" cy="2987040"/>
        </p:xfrm>
        <a:graphic>
          <a:graphicData uri="http://schemas.openxmlformats.org/drawingml/2006/table">
            <a:tbl>
              <a:tblPr firstRow="1" bandRow="1">
                <a:tableStyleId>{2D5ABB26-0587-4C30-8999-92F81FD0307C}</a:tableStyleId>
              </a:tblPr>
              <a:tblGrid>
                <a:gridCol w="4440219">
                  <a:extLst>
                    <a:ext uri="{9D8B030D-6E8A-4147-A177-3AD203B41FA5}">
                      <a16:colId xmlns:a16="http://schemas.microsoft.com/office/drawing/2014/main" val="20000"/>
                    </a:ext>
                  </a:extLst>
                </a:gridCol>
                <a:gridCol w="2587299">
                  <a:extLst>
                    <a:ext uri="{9D8B030D-6E8A-4147-A177-3AD203B41FA5}">
                      <a16:colId xmlns:a16="http://schemas.microsoft.com/office/drawing/2014/main" val="20001"/>
                    </a:ext>
                  </a:extLst>
                </a:gridCol>
                <a:gridCol w="3513759">
                  <a:extLst>
                    <a:ext uri="{9D8B030D-6E8A-4147-A177-3AD203B41FA5}">
                      <a16:colId xmlns:a16="http://schemas.microsoft.com/office/drawing/2014/main" val="20002"/>
                    </a:ext>
                  </a:extLst>
                </a:gridCol>
              </a:tblGrid>
              <a:tr h="370840">
                <a:tc>
                  <a:txBody>
                    <a:bodyPr/>
                    <a:lstStyle/>
                    <a:p>
                      <a:pPr algn="l">
                        <a:spcBef>
                          <a:spcPts val="0"/>
                        </a:spcBef>
                        <a:spcAft>
                          <a:spcPts val="0"/>
                        </a:spcAft>
                      </a:pPr>
                      <a:r>
                        <a:rPr lang="en-US" sz="2200" b="1" dirty="0"/>
                        <a:t>Generic name</a:t>
                      </a:r>
                      <a:endParaRPr lang="en-US" sz="2200" b="1" dirty="0">
                        <a:solidFill>
                          <a:srgbClr val="000000"/>
                        </a:solidFill>
                        <a:latin typeface="Calibri"/>
                        <a:cs typeface="Calibri"/>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algn="l">
                        <a:spcBef>
                          <a:spcPts val="0"/>
                        </a:spcBef>
                        <a:spcAft>
                          <a:spcPts val="0"/>
                        </a:spcAft>
                      </a:pPr>
                      <a:r>
                        <a:rPr lang="en-US" sz="2200" b="1" dirty="0"/>
                        <a:t>Trade name</a:t>
                      </a:r>
                      <a:endParaRPr lang="en-US" sz="2200" b="1" dirty="0">
                        <a:solidFill>
                          <a:srgbClr val="000000"/>
                        </a:solidFill>
                        <a:latin typeface="Calibri"/>
                        <a:cs typeface="Calibri"/>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1" u="none" strike="noStrike" cap="none" normalizeH="0" baseline="0" dirty="0">
                          <a:ln>
                            <a:noFill/>
                          </a:ln>
                          <a:effectLst/>
                          <a:sym typeface="Symbol" charset="2"/>
                        </a:rPr>
                        <a:t>Usual adult dose</a:t>
                      </a:r>
                      <a:endParaRPr kumimoji="0" lang="en-US" sz="2200" b="1"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Chlorthalidone</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Hygroton®</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12.5-25 mg PO daily</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Hydrochlorothiazide</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defRPr/>
                      </a:pPr>
                      <a:r>
                        <a:rPr kumimoji="0" lang="en-US" sz="2200" b="0" u="none" strike="noStrike" cap="none" normalizeH="0" baseline="0" dirty="0">
                          <a:ln>
                            <a:noFill/>
                          </a:ln>
                          <a:solidFill>
                            <a:schemeClr val="tx1"/>
                          </a:solidFill>
                          <a:effectLst/>
                          <a:sym typeface="Symbol" charset="2"/>
                        </a:rPr>
                        <a:t>Hydrodiuril®</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12.5-50 mg PO daily</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u="none" strike="noStrike" cap="none" normalizeH="0" baseline="0" dirty="0">
                          <a:ln>
                            <a:noFill/>
                          </a:ln>
                          <a:solidFill>
                            <a:schemeClr val="tx1"/>
                          </a:solidFill>
                          <a:effectLst/>
                          <a:sym typeface="Symbol" charset="2"/>
                        </a:rPr>
                        <a:t>Hydrochlorothiazide/amiloride</a:t>
                      </a:r>
                      <a:endParaRPr kumimoji="0" lang="en-US" sz="2200" b="0" i="0" u="none" strike="noStrike" cap="none" normalizeH="0" baseline="0" dirty="0">
                        <a:ln>
                          <a:noFill/>
                        </a:ln>
                        <a:solidFill>
                          <a:schemeClr val="tx1"/>
                        </a:solidFill>
                        <a:effectLst/>
                        <a:latin typeface="+mn-lt"/>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algn="l">
                        <a:spcBef>
                          <a:spcPts val="0"/>
                        </a:spcBef>
                        <a:spcAft>
                          <a:spcPts val="0"/>
                        </a:spcAft>
                      </a:pPr>
                      <a:r>
                        <a:rPr lang="en-US" sz="2200" b="0" dirty="0">
                          <a:solidFill>
                            <a:schemeClr val="tx1"/>
                          </a:solidFill>
                        </a:rPr>
                        <a:t>Moduret</a:t>
                      </a:r>
                      <a:r>
                        <a:rPr kumimoji="0" lang="en-US" sz="2200" b="0" u="none" strike="noStrike" cap="none" normalizeH="0" baseline="0" dirty="0">
                          <a:ln>
                            <a:noFill/>
                          </a:ln>
                          <a:solidFill>
                            <a:schemeClr val="tx1"/>
                          </a:solidFill>
                          <a:effectLst/>
                          <a:sym typeface="Symbol" charset="2"/>
                        </a:rPr>
                        <a:t>®</a:t>
                      </a:r>
                      <a:endParaRPr lang="en-US" sz="2200" b="0" dirty="0">
                        <a:solidFill>
                          <a:schemeClr val="tx1"/>
                        </a:solidFill>
                        <a:latin typeface="Calibri"/>
                        <a:cs typeface="Calibri"/>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b="0" u="none" strike="noStrike" cap="none" normalizeH="0" baseline="0" dirty="0">
                          <a:ln>
                            <a:noFill/>
                          </a:ln>
                          <a:solidFill>
                            <a:schemeClr val="tx1"/>
                          </a:solidFill>
                          <a:effectLst/>
                          <a:sym typeface="Symbol" charset="2"/>
                        </a:rPr>
                        <a:t>50/5 mg PO daily</a:t>
                      </a:r>
                      <a:endParaRPr kumimoji="0" lang="en-US" sz="2200" b="0" i="0" u="none" strike="noStrike" cap="none" normalizeH="0" baseline="0" dirty="0">
                        <a:ln>
                          <a:noFill/>
                        </a:ln>
                        <a:solidFill>
                          <a:schemeClr val="tx1"/>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u="none" strike="noStrike" cap="none" normalizeH="0" baseline="0" dirty="0">
                          <a:ln>
                            <a:noFill/>
                          </a:ln>
                          <a:effectLst/>
                          <a:sym typeface="Symbol" charset="2"/>
                        </a:rPr>
                        <a:t>Hydrochlorothiazide</a:t>
                      </a:r>
                      <a:r>
                        <a:rPr kumimoji="0" lang="en-US" sz="2200" b="0" i="0" u="none" strike="noStrike" cap="none" normalizeH="0" baseline="0" dirty="0">
                          <a:ln>
                            <a:noFill/>
                          </a:ln>
                          <a:solidFill>
                            <a:srgbClr val="000000"/>
                          </a:solidFill>
                          <a:effectLst/>
                          <a:latin typeface="+mn-lt"/>
                          <a:cs typeface="Calibri"/>
                          <a:sym typeface="Symbol" charset="2"/>
                        </a:rPr>
                        <a:t>/</a:t>
                      </a:r>
                      <a:r>
                        <a:rPr kumimoji="0" lang="en-US" sz="2200" u="none" strike="noStrike" cap="none" normalizeH="0" baseline="0" dirty="0">
                          <a:ln>
                            <a:noFill/>
                          </a:ln>
                          <a:effectLst/>
                          <a:sym typeface="Symbol" charset="2"/>
                        </a:rPr>
                        <a:t>spironolactone</a:t>
                      </a:r>
                      <a:endParaRPr kumimoji="0" lang="en-US" sz="2200" b="0" i="0" u="none" strike="noStrike" cap="none" normalizeH="0" baseline="0" dirty="0">
                        <a:ln>
                          <a:noFill/>
                        </a:ln>
                        <a:solidFill>
                          <a:srgbClr val="000000"/>
                        </a:solidFill>
                        <a:effectLst/>
                        <a:latin typeface="+mn-lt"/>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algn="l">
                        <a:spcBef>
                          <a:spcPts val="0"/>
                        </a:spcBef>
                        <a:spcAft>
                          <a:spcPts val="0"/>
                        </a:spcAft>
                      </a:pPr>
                      <a:r>
                        <a:rPr lang="en-US" sz="2200" dirty="0"/>
                        <a:t>Aldactazide</a:t>
                      </a:r>
                      <a:r>
                        <a:rPr kumimoji="0" lang="en-US" sz="2200" u="none" strike="noStrike" cap="none" normalizeH="0" baseline="0" dirty="0">
                          <a:ln>
                            <a:noFill/>
                          </a:ln>
                          <a:effectLst/>
                          <a:sym typeface="Symbol" charset="2"/>
                        </a:rPr>
                        <a:t>®</a:t>
                      </a:r>
                      <a:endParaRPr lang="en-US" sz="2200" b="0" dirty="0">
                        <a:solidFill>
                          <a:srgbClr val="000000"/>
                        </a:solidFill>
                        <a:latin typeface="Calibri"/>
                        <a:cs typeface="Calibri"/>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u="none" strike="noStrike" cap="none" normalizeH="0" baseline="0" dirty="0">
                          <a:ln>
                            <a:noFill/>
                          </a:ln>
                          <a:effectLst/>
                          <a:sym typeface="Symbol" charset="2"/>
                        </a:rPr>
                        <a:t>25/25 mg PO daily</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u="none" strike="noStrike" cap="none" normalizeH="0" baseline="0" dirty="0">
                          <a:ln>
                            <a:noFill/>
                          </a:ln>
                          <a:effectLst/>
                          <a:sym typeface="Symbol" charset="2"/>
                        </a:rPr>
                        <a:t>Hydrochlorothiazide</a:t>
                      </a:r>
                      <a:r>
                        <a:rPr kumimoji="0" lang="en-US" sz="2200" b="0" i="0" u="none" strike="noStrike" cap="none" normalizeH="0" baseline="0" dirty="0">
                          <a:ln>
                            <a:noFill/>
                          </a:ln>
                          <a:solidFill>
                            <a:srgbClr val="000000"/>
                          </a:solidFill>
                          <a:effectLst/>
                          <a:latin typeface="+mn-lt"/>
                          <a:cs typeface="Calibri"/>
                          <a:sym typeface="Symbol" charset="2"/>
                        </a:rPr>
                        <a:t>/</a:t>
                      </a:r>
                      <a:r>
                        <a:rPr kumimoji="0" lang="en-US" sz="2200" u="none" strike="noStrike" cap="none" normalizeH="0" baseline="0" dirty="0">
                          <a:ln>
                            <a:noFill/>
                          </a:ln>
                          <a:effectLst/>
                          <a:sym typeface="Symbol" charset="2"/>
                        </a:rPr>
                        <a:t>triamterene</a:t>
                      </a:r>
                      <a:endParaRPr kumimoji="0" lang="en-US" sz="2200" b="0" i="0" u="none" strike="noStrike" cap="none" normalizeH="0" baseline="0" dirty="0">
                        <a:ln>
                          <a:noFill/>
                        </a:ln>
                        <a:solidFill>
                          <a:srgbClr val="000000"/>
                        </a:solidFill>
                        <a:effectLst/>
                        <a:latin typeface="+mn-lt"/>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algn="l">
                        <a:spcBef>
                          <a:spcPts val="0"/>
                        </a:spcBef>
                        <a:spcAft>
                          <a:spcPts val="0"/>
                        </a:spcAft>
                      </a:pPr>
                      <a:r>
                        <a:rPr lang="en-US" sz="2200" dirty="0"/>
                        <a:t>Dyazide</a:t>
                      </a:r>
                      <a:r>
                        <a:rPr kumimoji="0" lang="en-US" sz="2200" u="none" strike="noStrike" cap="none" normalizeH="0" baseline="0" dirty="0">
                          <a:ln>
                            <a:noFill/>
                          </a:ln>
                          <a:effectLst/>
                          <a:sym typeface="Symbol" charset="2"/>
                        </a:rPr>
                        <a:t>®</a:t>
                      </a:r>
                      <a:endParaRPr lang="en-US" sz="2200" b="0" dirty="0">
                        <a:solidFill>
                          <a:srgbClr val="000000"/>
                        </a:solidFill>
                        <a:latin typeface="Calibri"/>
                        <a:cs typeface="Calibri"/>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u="none" strike="noStrike" cap="none" normalizeH="0" baseline="0" dirty="0">
                          <a:ln>
                            <a:noFill/>
                          </a:ln>
                          <a:effectLst/>
                          <a:sym typeface="Symbol" charset="2"/>
                        </a:rPr>
                        <a:t>25/50 mg PO daily</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u="none" strike="noStrike" cap="none" normalizeH="0" baseline="0" dirty="0">
                          <a:ln>
                            <a:noFill/>
                          </a:ln>
                          <a:effectLst/>
                          <a:sym typeface="Symbol" charset="2"/>
                        </a:rPr>
                        <a:t>Indapamide</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u="none" strike="noStrike" cap="none" normalizeH="0" baseline="0" dirty="0">
                          <a:ln>
                            <a:noFill/>
                          </a:ln>
                          <a:effectLst/>
                          <a:sym typeface="Symbol" charset="2"/>
                        </a:rPr>
                        <a:t>Lozide®</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tc>
                  <a:txBody>
                    <a:bodyPr/>
                    <a:lstStyle/>
                    <a:p>
                      <a:pPr marL="0" marR="0" lvl="0" indent="0" algn="l" defTabSz="914400" rtl="0" eaLnBrk="0" fontAlgn="base" latinLnBrk="0" hangingPunct="0">
                        <a:lnSpc>
                          <a:spcPct val="100000"/>
                        </a:lnSpc>
                        <a:spcBef>
                          <a:spcPts val="0"/>
                        </a:spcBef>
                        <a:spcAft>
                          <a:spcPts val="0"/>
                        </a:spcAft>
                        <a:buClr>
                          <a:srgbClr val="FC0128"/>
                        </a:buClr>
                        <a:buSzPct val="75000"/>
                        <a:buFont typeface="Symbol" charset="2"/>
                        <a:buNone/>
                        <a:tabLst/>
                      </a:pPr>
                      <a:r>
                        <a:rPr kumimoji="0" lang="en-US" sz="2200" u="none" strike="noStrike" cap="none" normalizeH="0" baseline="0" dirty="0">
                          <a:ln>
                            <a:noFill/>
                          </a:ln>
                          <a:effectLst/>
                          <a:sym typeface="Symbol" charset="2"/>
                        </a:rPr>
                        <a:t>1.25-2.5 mg PO daily</a:t>
                      </a:r>
                      <a:endParaRPr kumimoji="0" lang="en-US" sz="22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alpha val="20000"/>
                      </a:schemeClr>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48F63A3B-78C7-47BE-AE5E-E10140E04643}" type="slidenum">
              <a:rPr lang="en-US" smtClean="0"/>
              <a:t>72</a:t>
            </a:fld>
            <a:endParaRPr lang="en-US" dirty="0"/>
          </a:p>
        </p:txBody>
      </p:sp>
    </p:spTree>
    <p:extLst>
      <p:ext uri="{BB962C8B-B14F-4D97-AF65-F5344CB8AC3E}">
        <p14:creationId xmlns:p14="http://schemas.microsoft.com/office/powerpoint/2010/main" val="3179204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900" dirty="0"/>
              <a:t>Thiazide/Thiazide-Like Diuretics</a:t>
            </a:r>
          </a:p>
        </p:txBody>
      </p:sp>
      <p:sp>
        <p:nvSpPr>
          <p:cNvPr id="2" name="Content Placeholder 1"/>
          <p:cNvSpPr>
            <a:spLocks noGrp="1"/>
          </p:cNvSpPr>
          <p:nvPr>
            <p:ph idx="1"/>
          </p:nvPr>
        </p:nvSpPr>
        <p:spPr/>
        <p:txBody>
          <a:bodyPr>
            <a:normAutofit/>
          </a:bodyPr>
          <a:lstStyle/>
          <a:p>
            <a:r>
              <a:rPr lang="en-US" sz="3200" dirty="0"/>
              <a:t>Long-acting thiazide-like diuretics (chlorthalidone, indapamide) are recommended over thiazide (hydrochlorothiazide) diuretics</a:t>
            </a:r>
          </a:p>
          <a:p>
            <a:pPr lvl="1"/>
            <a:r>
              <a:rPr lang="en-US" sz="3200" dirty="0"/>
              <a:t>No head-to-head RCTs</a:t>
            </a:r>
          </a:p>
          <a:p>
            <a:pPr lvl="1"/>
            <a:r>
              <a:rPr lang="en-US" sz="3200" dirty="0"/>
              <a:t>Meta-analysis of 21 RCTs demonstrated 12% </a:t>
            </a:r>
            <a:r>
              <a:rPr lang="en-US" sz="3200" dirty="0">
                <a:latin typeface="Wingdings"/>
                <a:ea typeface="Wingdings"/>
                <a:cs typeface="Wingdings"/>
                <a:sym typeface="Wingdings"/>
              </a:rPr>
              <a:t></a:t>
            </a:r>
            <a:r>
              <a:rPr lang="en-US" sz="3200" dirty="0"/>
              <a:t> in CV events and 21% </a:t>
            </a:r>
            <a:r>
              <a:rPr lang="en-US" sz="3200" dirty="0">
                <a:latin typeface="Wingdings"/>
                <a:ea typeface="Wingdings"/>
                <a:cs typeface="Wingdings"/>
                <a:sym typeface="Wingdings"/>
              </a:rPr>
              <a:t></a:t>
            </a:r>
            <a:r>
              <a:rPr lang="en-US" sz="3200" dirty="0"/>
              <a:t> in HF after adjusting for differences in BP reduction</a:t>
            </a:r>
          </a:p>
          <a:p>
            <a:pPr lvl="1"/>
            <a:r>
              <a:rPr lang="en-US" sz="3200" dirty="0"/>
              <a:t>Chlorthalidone may have higher risk of hypokalemia and hyponatremia vs hydrochlorothiazide</a:t>
            </a:r>
          </a:p>
        </p:txBody>
      </p:sp>
      <p:sp>
        <p:nvSpPr>
          <p:cNvPr id="5" name="Slide Number Placeholder 4"/>
          <p:cNvSpPr>
            <a:spLocks noGrp="1"/>
          </p:cNvSpPr>
          <p:nvPr>
            <p:ph type="sldNum" sz="quarter" idx="12"/>
          </p:nvPr>
        </p:nvSpPr>
        <p:spPr/>
        <p:txBody>
          <a:bodyPr/>
          <a:lstStyle/>
          <a:p>
            <a:fld id="{48F63A3B-78C7-47BE-AE5E-E10140E04643}" type="slidenum">
              <a:rPr lang="en-US" smtClean="0"/>
              <a:t>73</a:t>
            </a:fld>
            <a:endParaRPr lang="en-US" dirty="0"/>
          </a:p>
        </p:txBody>
      </p:sp>
      <p:sp>
        <p:nvSpPr>
          <p:cNvPr id="4" name="TextBox 3"/>
          <p:cNvSpPr txBox="1"/>
          <p:nvPr/>
        </p:nvSpPr>
        <p:spPr>
          <a:xfrm>
            <a:off x="3702757" y="6420936"/>
            <a:ext cx="8398935" cy="369332"/>
          </a:xfrm>
          <a:prstGeom prst="rect">
            <a:avLst/>
          </a:prstGeom>
          <a:noFill/>
        </p:spPr>
        <p:txBody>
          <a:bodyPr wrap="square" rtlCol="0">
            <a:spAutoFit/>
          </a:bodyPr>
          <a:lstStyle/>
          <a:p>
            <a:pPr algn="r"/>
            <a:r>
              <a:rPr lang="en-US" dirty="0"/>
              <a:t>Hypertension 2015;65:1033-40; </a:t>
            </a:r>
            <a:r>
              <a:rPr lang="en-US" dirty="0">
                <a:solidFill>
                  <a:srgbClr val="000000"/>
                </a:solidFill>
                <a:cs typeface="Calibri"/>
              </a:rPr>
              <a:t>Ann Intern Med 2013;158:447-55</a:t>
            </a:r>
            <a:r>
              <a:rPr lang="en-US" dirty="0"/>
              <a:t> </a:t>
            </a:r>
          </a:p>
        </p:txBody>
      </p:sp>
    </p:spTree>
    <p:extLst>
      <p:ext uri="{BB962C8B-B14F-4D97-AF65-F5344CB8AC3E}">
        <p14:creationId xmlns:p14="http://schemas.microsoft.com/office/powerpoint/2010/main" val="2586553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900" dirty="0"/>
              <a:t>Thiazide/Thiazide-Like Diuretics</a:t>
            </a:r>
          </a:p>
        </p:txBody>
      </p:sp>
      <p:sp>
        <p:nvSpPr>
          <p:cNvPr id="2" name="Content Placeholder 1"/>
          <p:cNvSpPr>
            <a:spLocks noGrp="1"/>
          </p:cNvSpPr>
          <p:nvPr>
            <p:ph idx="1"/>
          </p:nvPr>
        </p:nvSpPr>
        <p:spPr/>
        <p:txBody>
          <a:bodyPr>
            <a:normAutofit/>
          </a:bodyPr>
          <a:lstStyle/>
          <a:p>
            <a:r>
              <a:rPr lang="en-US" sz="3200" dirty="0"/>
              <a:t>Contraindications:</a:t>
            </a:r>
          </a:p>
          <a:p>
            <a:pPr lvl="1"/>
            <a:r>
              <a:rPr lang="en-US" sz="3200" dirty="0"/>
              <a:t>Anuria</a:t>
            </a:r>
          </a:p>
          <a:p>
            <a:pPr lvl="1"/>
            <a:r>
              <a:rPr lang="en-US" sz="3200" dirty="0"/>
              <a:t>Gout</a:t>
            </a:r>
          </a:p>
          <a:p>
            <a:pPr lvl="1"/>
            <a:r>
              <a:rPr lang="en-US" sz="3200" dirty="0"/>
              <a:t>Hyponatremia</a:t>
            </a:r>
          </a:p>
          <a:p>
            <a:pPr lvl="1"/>
            <a:r>
              <a:rPr lang="en-US" sz="3200" dirty="0"/>
              <a:t>Severe sulfa allergy</a:t>
            </a:r>
          </a:p>
          <a:p>
            <a:pPr lvl="1"/>
            <a:r>
              <a:rPr lang="en-US" sz="3200" dirty="0"/>
              <a:t>Hypersensitivity</a:t>
            </a:r>
          </a:p>
          <a:p>
            <a:pPr lvl="1"/>
            <a:r>
              <a:rPr lang="en-US" sz="3200" dirty="0"/>
              <a:t>Breastfeeding</a:t>
            </a:r>
          </a:p>
        </p:txBody>
      </p:sp>
      <p:sp>
        <p:nvSpPr>
          <p:cNvPr id="5" name="Slide Number Placeholder 4"/>
          <p:cNvSpPr>
            <a:spLocks noGrp="1"/>
          </p:cNvSpPr>
          <p:nvPr>
            <p:ph type="sldNum" sz="quarter" idx="12"/>
          </p:nvPr>
        </p:nvSpPr>
        <p:spPr/>
        <p:txBody>
          <a:bodyPr/>
          <a:lstStyle/>
          <a:p>
            <a:fld id="{48F63A3B-78C7-47BE-AE5E-E10140E04643}" type="slidenum">
              <a:rPr lang="en-US" smtClean="0"/>
              <a:t>74</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398033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900" dirty="0"/>
              <a:t>Thiazide/Thiazide-Like Diuretics</a:t>
            </a:r>
          </a:p>
        </p:txBody>
      </p:sp>
      <p:sp>
        <p:nvSpPr>
          <p:cNvPr id="8" name="Content Placeholder 1"/>
          <p:cNvSpPr>
            <a:spLocks noGrp="1"/>
          </p:cNvSpPr>
          <p:nvPr>
            <p:ph idx="1"/>
          </p:nvPr>
        </p:nvSpPr>
        <p:spPr/>
        <p:txBody>
          <a:bodyPr>
            <a:normAutofit/>
          </a:bodyPr>
          <a:lstStyle/>
          <a:p>
            <a:r>
              <a:rPr lang="en-US" sz="3200" dirty="0"/>
              <a:t>Adverse effects:</a:t>
            </a:r>
          </a:p>
        </p:txBody>
      </p:sp>
      <p:sp>
        <p:nvSpPr>
          <p:cNvPr id="2" name="Slide Number Placeholder 1"/>
          <p:cNvSpPr>
            <a:spLocks noGrp="1"/>
          </p:cNvSpPr>
          <p:nvPr>
            <p:ph type="sldNum" sz="quarter" idx="12"/>
          </p:nvPr>
        </p:nvSpPr>
        <p:spPr/>
        <p:txBody>
          <a:bodyPr/>
          <a:lstStyle/>
          <a:p>
            <a:fld id="{48F63A3B-78C7-47BE-AE5E-E10140E04643}" type="slidenum">
              <a:rPr lang="en-US" smtClean="0"/>
              <a:t>75</a:t>
            </a:fld>
            <a:endParaRPr lang="en-US" dirty="0"/>
          </a:p>
        </p:txBody>
      </p:sp>
      <p:graphicFrame>
        <p:nvGraphicFramePr>
          <p:cNvPr id="6" name="Group 139"/>
          <p:cNvGraphicFramePr>
            <a:graphicFrameLocks/>
          </p:cNvGraphicFramePr>
          <p:nvPr>
            <p:extLst>
              <p:ext uri="{D42A27DB-BD31-4B8C-83A1-F6EECF244321}">
                <p14:modId xmlns:p14="http://schemas.microsoft.com/office/powerpoint/2010/main" val="358161547"/>
              </p:ext>
            </p:extLst>
          </p:nvPr>
        </p:nvGraphicFramePr>
        <p:xfrm>
          <a:off x="838200" y="2469833"/>
          <a:ext cx="10515600" cy="3798245"/>
        </p:xfrm>
        <a:graphic>
          <a:graphicData uri="http://schemas.openxmlformats.org/drawingml/2006/table">
            <a:tbl>
              <a:tblPr>
                <a:tableStyleId>{5C22544A-7EE6-4342-B048-85BDC9FD1C3A}</a:tableStyleId>
              </a:tblPr>
              <a:tblGrid>
                <a:gridCol w="1622777">
                  <a:extLst>
                    <a:ext uri="{9D8B030D-6E8A-4147-A177-3AD203B41FA5}">
                      <a16:colId xmlns:a16="http://schemas.microsoft.com/office/drawing/2014/main" val="20000"/>
                    </a:ext>
                  </a:extLst>
                </a:gridCol>
                <a:gridCol w="8892823">
                  <a:extLst>
                    <a:ext uri="{9D8B030D-6E8A-4147-A177-3AD203B41FA5}">
                      <a16:colId xmlns:a16="http://schemas.microsoft.com/office/drawing/2014/main" val="20001"/>
                    </a:ext>
                  </a:extLst>
                </a:gridCol>
              </a:tblGrid>
              <a:tr h="51298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CNS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Lightheadedness/dizziness</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51298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CVS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Hypotension/orthostatic hypotension</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51298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GI</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Nausea/vomiting, diarrhea</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51298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GU</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Renal dysfunction, interstitial nephritis</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92336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ENDO</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Hypokalemia, hyponatremia, hypomagnesemia, hypercalcemia</a:t>
                      </a:r>
                      <a:r>
                        <a:rPr kumimoji="0" lang="en-US" sz="2400" b="0" i="0" u="none" strike="noStrike" cap="none" normalizeH="0" baseline="0" dirty="0">
                          <a:ln>
                            <a:noFill/>
                          </a:ln>
                          <a:solidFill>
                            <a:srgbClr val="000000"/>
                          </a:solidFill>
                          <a:effectLst/>
                          <a:latin typeface="+mn-lt"/>
                          <a:cs typeface="Calibri"/>
                          <a:sym typeface="Symbol" charset="2"/>
                        </a:rPr>
                        <a:t>, hyperglycemia, hyperuricemia</a:t>
                      </a:r>
                      <a:endParaRPr kumimoji="0" lang="en-US" sz="2400" b="0" i="0" u="none" strike="noStrike" cap="none" normalizeH="0" baseline="0" dirty="0">
                        <a:ln>
                          <a:noFill/>
                        </a:ln>
                        <a:solidFill>
                          <a:srgbClr val="000000"/>
                        </a:solidFill>
                        <a:effectLst/>
                        <a:latin typeface="Calibri"/>
                        <a:cs typeface="Calibri"/>
                        <a:sym typeface="Symbol" charset="2"/>
                      </a:endParaRP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51298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DERM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Alopecia, rash, non-melanoma skin cancer, Stevens-Johnson syndrome</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268673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900" dirty="0"/>
              <a:t>Thiazide/Thiazide-Like Diuretics</a:t>
            </a:r>
          </a:p>
        </p:txBody>
      </p:sp>
      <p:sp>
        <p:nvSpPr>
          <p:cNvPr id="8" name="Content Placeholder 1"/>
          <p:cNvSpPr>
            <a:spLocks noGrp="1"/>
          </p:cNvSpPr>
          <p:nvPr>
            <p:ph idx="1"/>
          </p:nvPr>
        </p:nvSpPr>
        <p:spPr/>
        <p:txBody>
          <a:bodyPr>
            <a:normAutofit/>
          </a:bodyPr>
          <a:lstStyle/>
          <a:p>
            <a:r>
              <a:rPr lang="en-US" sz="3200" dirty="0"/>
              <a:t>Drug interactions:</a:t>
            </a:r>
          </a:p>
        </p:txBody>
      </p:sp>
      <p:sp>
        <p:nvSpPr>
          <p:cNvPr id="2" name="Slide Number Placeholder 1"/>
          <p:cNvSpPr>
            <a:spLocks noGrp="1"/>
          </p:cNvSpPr>
          <p:nvPr>
            <p:ph type="sldNum" sz="quarter" idx="12"/>
          </p:nvPr>
        </p:nvSpPr>
        <p:spPr/>
        <p:txBody>
          <a:bodyPr/>
          <a:lstStyle/>
          <a:p>
            <a:fld id="{48F63A3B-78C7-47BE-AE5E-E10140E04643}" type="slidenum">
              <a:rPr lang="en-US" smtClean="0"/>
              <a:t>76</a:t>
            </a:fld>
            <a:endParaRPr lang="en-US" dirty="0"/>
          </a:p>
        </p:txBody>
      </p:sp>
      <p:graphicFrame>
        <p:nvGraphicFramePr>
          <p:cNvPr id="4" name="Group 139"/>
          <p:cNvGraphicFramePr>
            <a:graphicFrameLocks/>
          </p:cNvGraphicFramePr>
          <p:nvPr>
            <p:extLst>
              <p:ext uri="{D42A27DB-BD31-4B8C-83A1-F6EECF244321}">
                <p14:modId xmlns:p14="http://schemas.microsoft.com/office/powerpoint/2010/main" val="772064648"/>
              </p:ext>
            </p:extLst>
          </p:nvPr>
        </p:nvGraphicFramePr>
        <p:xfrm>
          <a:off x="838200" y="2672272"/>
          <a:ext cx="10515600" cy="2260250"/>
        </p:xfrm>
        <a:graphic>
          <a:graphicData uri="http://schemas.openxmlformats.org/drawingml/2006/table">
            <a:tbl>
              <a:tblPr>
                <a:tableStyleId>{5C22544A-7EE6-4342-B048-85BDC9FD1C3A}</a:tableStyleId>
              </a:tblPr>
              <a:tblGrid>
                <a:gridCol w="3072459">
                  <a:extLst>
                    <a:ext uri="{9D8B030D-6E8A-4147-A177-3AD203B41FA5}">
                      <a16:colId xmlns:a16="http://schemas.microsoft.com/office/drawing/2014/main" val="20000"/>
                    </a:ext>
                  </a:extLst>
                </a:gridCol>
                <a:gridCol w="7443141">
                  <a:extLst>
                    <a:ext uri="{9D8B030D-6E8A-4147-A177-3AD203B41FA5}">
                      <a16:colId xmlns:a16="http://schemas.microsoft.com/office/drawing/2014/main" val="20001"/>
                    </a:ext>
                  </a:extLst>
                </a:gridCol>
              </a:tblGrid>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Digoxin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Increased digoxin level (hypokalemia and hypomagnesemia)</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522890">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Lithium</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Increased lithium level</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NSAIDs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Renal dysfunction</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290495">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Corticosteroids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Hypokalemia</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Tree>
    <p:extLst>
      <p:ext uri="{BB962C8B-B14F-4D97-AF65-F5344CB8AC3E}">
        <p14:creationId xmlns:p14="http://schemas.microsoft.com/office/powerpoint/2010/main" val="3668050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Miscellaneous</a:t>
            </a:r>
          </a:p>
        </p:txBody>
      </p:sp>
      <p:graphicFrame>
        <p:nvGraphicFramePr>
          <p:cNvPr id="4" name="Group 139"/>
          <p:cNvGraphicFramePr>
            <a:graphicFrameLocks/>
          </p:cNvGraphicFramePr>
          <p:nvPr>
            <p:extLst>
              <p:ext uri="{D42A27DB-BD31-4B8C-83A1-F6EECF244321}">
                <p14:modId xmlns:p14="http://schemas.microsoft.com/office/powerpoint/2010/main" val="146665626"/>
              </p:ext>
            </p:extLst>
          </p:nvPr>
        </p:nvGraphicFramePr>
        <p:xfrm>
          <a:off x="838202" y="1625598"/>
          <a:ext cx="10541276" cy="4572000"/>
        </p:xfrm>
        <a:graphic>
          <a:graphicData uri="http://schemas.openxmlformats.org/drawingml/2006/table">
            <a:tbl>
              <a:tblPr>
                <a:tableStyleId>{5C22544A-7EE6-4342-B048-85BDC9FD1C3A}</a:tableStyleId>
              </a:tblPr>
              <a:tblGrid>
                <a:gridCol w="2993201">
                  <a:extLst>
                    <a:ext uri="{9D8B030D-6E8A-4147-A177-3AD203B41FA5}">
                      <a16:colId xmlns:a16="http://schemas.microsoft.com/office/drawing/2014/main" val="20000"/>
                    </a:ext>
                  </a:extLst>
                </a:gridCol>
                <a:gridCol w="4012627">
                  <a:extLst>
                    <a:ext uri="{9D8B030D-6E8A-4147-A177-3AD203B41FA5}">
                      <a16:colId xmlns:a16="http://schemas.microsoft.com/office/drawing/2014/main" val="20001"/>
                    </a:ext>
                  </a:extLst>
                </a:gridCol>
                <a:gridCol w="3535448">
                  <a:extLst>
                    <a:ext uri="{9D8B030D-6E8A-4147-A177-3AD203B41FA5}">
                      <a16:colId xmlns:a16="http://schemas.microsoft.com/office/drawing/2014/main" val="20002"/>
                    </a:ext>
                  </a:extLst>
                </a:gridCol>
              </a:tblGrid>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1" i="0" u="none" strike="noStrike" cap="none" normalizeH="0" baseline="0" dirty="0">
                          <a:ln>
                            <a:noFill/>
                          </a:ln>
                          <a:solidFill>
                            <a:srgbClr val="000000"/>
                          </a:solidFill>
                          <a:effectLst/>
                          <a:latin typeface="Calibri"/>
                          <a:cs typeface="Calibri"/>
                          <a:sym typeface="Symbol" charset="2"/>
                        </a:rPr>
                        <a:t>Drug</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1" i="0" u="none" strike="noStrike" cap="none" normalizeH="0" baseline="0" dirty="0">
                          <a:ln>
                            <a:noFill/>
                          </a:ln>
                          <a:solidFill>
                            <a:srgbClr val="000000"/>
                          </a:solidFill>
                          <a:effectLst/>
                          <a:latin typeface="+mn-lt"/>
                          <a:cs typeface="Calibri"/>
                          <a:sym typeface="Symbol" charset="2"/>
                        </a:rPr>
                        <a:t>Class</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1" i="0" u="none" strike="noStrike" cap="none" normalizeH="0" baseline="0" dirty="0">
                          <a:ln>
                            <a:noFill/>
                          </a:ln>
                          <a:solidFill>
                            <a:srgbClr val="000000"/>
                          </a:solidFill>
                          <a:effectLst/>
                          <a:latin typeface="Calibri"/>
                          <a:cs typeface="Calibri"/>
                          <a:sym typeface="Symbol" charset="2"/>
                        </a:rPr>
                        <a:t>Usual adult dose</a:t>
                      </a:r>
                    </a:p>
                  </a:txBody>
                  <a:tcPr marL="121920" marR="121920" anchor="ctr" horzOverflow="overflow">
                    <a:solidFill>
                      <a:schemeClr val="tx1">
                        <a:alpha val="20000"/>
                      </a:schemeClr>
                    </a:solidFill>
                  </a:tcPr>
                </a:tc>
                <a:extLst>
                  <a:ext uri="{0D108BD9-81ED-4DB2-BD59-A6C34878D82A}">
                    <a16:rowId xmlns:a16="http://schemas.microsoft.com/office/drawing/2014/main" val="10000"/>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Spironolactone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MRA</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25-50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1"/>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Doxazosin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α1-blocker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1-2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2"/>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Prazosin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α1-blocker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0.5-4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3"/>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Terazosin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α1-blocker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1-5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4"/>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Clonidine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α2-agonist</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0.1-0.2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5"/>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Methyldopa</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α2-agonist</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250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6"/>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Hydralazine</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Arteriodilator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10-50 mg PO qid</a:t>
                      </a:r>
                    </a:p>
                  </a:txBody>
                  <a:tcPr marL="121920" marR="121920" anchor="ctr" horzOverflow="overflow">
                    <a:solidFill>
                      <a:schemeClr val="tx1">
                        <a:alpha val="20000"/>
                      </a:schemeClr>
                    </a:solidFill>
                  </a:tcPr>
                </a:tc>
                <a:extLst>
                  <a:ext uri="{0D108BD9-81ED-4DB2-BD59-A6C34878D82A}">
                    <a16:rowId xmlns:a16="http://schemas.microsoft.com/office/drawing/2014/main" val="10007"/>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Minoxidil</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Arteriodilator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10 mg PO bid</a:t>
                      </a:r>
                    </a:p>
                  </a:txBody>
                  <a:tcPr marL="121920" marR="121920" anchor="ctr" horzOverflow="overflow">
                    <a:solidFill>
                      <a:schemeClr val="tx1">
                        <a:alpha val="20000"/>
                      </a:schemeClr>
                    </a:solidFill>
                  </a:tcPr>
                </a:tc>
                <a:extLst>
                  <a:ext uri="{0D108BD9-81ED-4DB2-BD59-A6C34878D82A}">
                    <a16:rowId xmlns:a16="http://schemas.microsoft.com/office/drawing/2014/main" val="10008"/>
                  </a:ext>
                </a:extLst>
              </a:tr>
              <a:tr h="434244">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Aliskiren</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defRPr/>
                      </a:pPr>
                      <a:r>
                        <a:rPr kumimoji="0" lang="en-US" sz="2400" b="0" i="0" u="none" strike="noStrike" cap="none" normalizeH="0" baseline="0" dirty="0">
                          <a:ln>
                            <a:noFill/>
                          </a:ln>
                          <a:solidFill>
                            <a:srgbClr val="000000"/>
                          </a:solidFill>
                          <a:effectLst/>
                          <a:latin typeface="+mn-lt"/>
                          <a:cs typeface="Calibri"/>
                          <a:sym typeface="Symbol" charset="2"/>
                        </a:rPr>
                        <a:t>Direct renin inhibitor</a:t>
                      </a:r>
                    </a:p>
                  </a:txBody>
                  <a:tcPr marL="121920" marR="121920" anchor="ctr" horzOverflow="overflow">
                    <a:solidFill>
                      <a:schemeClr val="tx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C0128"/>
                        </a:buClr>
                        <a:buSzPct val="75000"/>
                        <a:buFont typeface="Symbol" charset="2"/>
                        <a:buNone/>
                        <a:tabLst/>
                      </a:pPr>
                      <a:r>
                        <a:rPr kumimoji="0" lang="en-US" sz="2400" b="0" i="0" u="none" strike="noStrike" cap="none" normalizeH="0" baseline="0" dirty="0">
                          <a:ln>
                            <a:noFill/>
                          </a:ln>
                          <a:solidFill>
                            <a:srgbClr val="000000"/>
                          </a:solidFill>
                          <a:effectLst/>
                          <a:latin typeface="Calibri"/>
                          <a:cs typeface="Calibri"/>
                          <a:sym typeface="Symbol" charset="2"/>
                        </a:rPr>
                        <a:t>150-300 mg PO daily</a:t>
                      </a:r>
                    </a:p>
                  </a:txBody>
                  <a:tcPr marL="121920" marR="121920" anchor="ctr" horzOverflow="overflow">
                    <a:solidFill>
                      <a:schemeClr val="tx1">
                        <a:alpha val="20000"/>
                      </a:schemeClr>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Lexi-Comp; </a:t>
            </a:r>
            <a:r>
              <a:rPr lang="en-US" dirty="0" err="1"/>
              <a:t>RxFiles</a:t>
            </a:r>
            <a:r>
              <a:rPr lang="en-US" dirty="0"/>
              <a:t> 13</a:t>
            </a:r>
            <a:r>
              <a:rPr lang="en-US" baseline="30000" dirty="0"/>
              <a:t>th</a:t>
            </a:r>
            <a:r>
              <a:rPr lang="en-US" dirty="0"/>
              <a:t> edition</a:t>
            </a:r>
          </a:p>
        </p:txBody>
      </p:sp>
      <p:sp>
        <p:nvSpPr>
          <p:cNvPr id="2" name="Slide Number Placeholder 1"/>
          <p:cNvSpPr>
            <a:spLocks noGrp="1"/>
          </p:cNvSpPr>
          <p:nvPr>
            <p:ph type="sldNum" sz="quarter" idx="12"/>
          </p:nvPr>
        </p:nvSpPr>
        <p:spPr/>
        <p:txBody>
          <a:bodyPr/>
          <a:lstStyle/>
          <a:p>
            <a:fld id="{48F63A3B-78C7-47BE-AE5E-E10140E04643}" type="slidenum">
              <a:rPr lang="en-US" smtClean="0"/>
              <a:t>77</a:t>
            </a:fld>
            <a:endParaRPr lang="en-US" dirty="0"/>
          </a:p>
        </p:txBody>
      </p:sp>
    </p:spTree>
    <p:extLst>
      <p:ext uri="{BB962C8B-B14F-4D97-AF65-F5344CB8AC3E}">
        <p14:creationId xmlns:p14="http://schemas.microsoft.com/office/powerpoint/2010/main" val="2063628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Therapy</a:t>
            </a:r>
          </a:p>
        </p:txBody>
      </p:sp>
      <p:sp>
        <p:nvSpPr>
          <p:cNvPr id="3" name="Content Placeholder 2"/>
          <p:cNvSpPr>
            <a:spLocks noGrp="1"/>
          </p:cNvSpPr>
          <p:nvPr>
            <p:ph idx="1"/>
          </p:nvPr>
        </p:nvSpPr>
        <p:spPr/>
        <p:txBody>
          <a:bodyPr>
            <a:normAutofit/>
          </a:bodyPr>
          <a:lstStyle/>
          <a:p>
            <a:r>
              <a:rPr lang="en-US" sz="3200" dirty="0"/>
              <a:t>Multiple drugs are often required to reach BP target</a:t>
            </a:r>
          </a:p>
          <a:p>
            <a:r>
              <a:rPr lang="en-US" sz="3200" dirty="0"/>
              <a:t>Lower doses of multiple drugs may be more effective (and better tolerated) than higher doses of fewer drugs</a:t>
            </a:r>
          </a:p>
          <a:p>
            <a:r>
              <a:rPr lang="en-US" sz="3200" dirty="0"/>
              <a:t>Try to use single pill combinations whenever possible</a:t>
            </a:r>
          </a:p>
          <a:p>
            <a:r>
              <a:rPr lang="en-US" sz="3200" dirty="0"/>
              <a:t>Avoid ACEI + ARB (renal impairment and hypotension)</a:t>
            </a:r>
          </a:p>
          <a:p>
            <a:r>
              <a:rPr lang="en-US" sz="3200" dirty="0"/>
              <a:t>Caution re: β-blocker + non-DHP CCB (bradycardia)</a:t>
            </a:r>
          </a:p>
          <a:p>
            <a:r>
              <a:rPr lang="en-CA" sz="3200" dirty="0">
                <a:cs typeface="Calibri"/>
              </a:rPr>
              <a:t>Caution re: ACEI/ARB + potassium-sparing diuretic (hyperkalemia)</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48F63A3B-78C7-47BE-AE5E-E10140E04643}" type="slidenum">
              <a:rPr lang="en-US" smtClean="0"/>
              <a:t>78</a:t>
            </a:fld>
            <a:endParaRPr lang="en-US" dirty="0"/>
          </a:p>
        </p:txBody>
      </p:sp>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781513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0486316"/>
              </p:ext>
            </p:extLst>
          </p:nvPr>
        </p:nvGraphicFramePr>
        <p:xfrm>
          <a:off x="838202" y="1579178"/>
          <a:ext cx="10541276" cy="4602480"/>
        </p:xfrm>
        <a:graphic>
          <a:graphicData uri="http://schemas.openxmlformats.org/drawingml/2006/table">
            <a:tbl>
              <a:tblPr firstRow="1" bandRow="1">
                <a:tableStyleId>{D7AC3CCA-C797-4891-BE02-D94E43425B78}</a:tableStyleId>
              </a:tblPr>
              <a:tblGrid>
                <a:gridCol w="2082227">
                  <a:extLst>
                    <a:ext uri="{9D8B030D-6E8A-4147-A177-3AD203B41FA5}">
                      <a16:colId xmlns:a16="http://schemas.microsoft.com/office/drawing/2014/main" val="20000"/>
                    </a:ext>
                  </a:extLst>
                </a:gridCol>
                <a:gridCol w="4316283">
                  <a:extLst>
                    <a:ext uri="{9D8B030D-6E8A-4147-A177-3AD203B41FA5}">
                      <a16:colId xmlns:a16="http://schemas.microsoft.com/office/drawing/2014/main" val="20001"/>
                    </a:ext>
                  </a:extLst>
                </a:gridCol>
                <a:gridCol w="4142766">
                  <a:extLst>
                    <a:ext uri="{9D8B030D-6E8A-4147-A177-3AD203B41FA5}">
                      <a16:colId xmlns:a16="http://schemas.microsoft.com/office/drawing/2014/main" val="20002"/>
                    </a:ext>
                  </a:extLst>
                </a:gridCol>
              </a:tblGrid>
              <a:tr h="218813">
                <a:tc>
                  <a:txBody>
                    <a:bodyPr/>
                    <a:lstStyle/>
                    <a:p>
                      <a:r>
                        <a:rPr lang="en-US" sz="2000" dirty="0"/>
                        <a:t>Condition</a:t>
                      </a:r>
                    </a:p>
                  </a:txBody>
                  <a:tcPr marL="121920" marR="121920" anchor="ctr"/>
                </a:tc>
                <a:tc>
                  <a:txBody>
                    <a:bodyPr/>
                    <a:lstStyle/>
                    <a:p>
                      <a:r>
                        <a:rPr lang="en-US" sz="2000" dirty="0"/>
                        <a:t>First-Line Therapy</a:t>
                      </a:r>
                    </a:p>
                  </a:txBody>
                  <a:tcPr marL="121920" marR="121920" anchor="ctr"/>
                </a:tc>
                <a:tc>
                  <a:txBody>
                    <a:bodyPr/>
                    <a:lstStyle/>
                    <a:p>
                      <a:r>
                        <a:rPr lang="en-US" sz="2000" dirty="0"/>
                        <a:t>Notes</a:t>
                      </a:r>
                    </a:p>
                  </a:txBody>
                  <a:tcPr marL="121920" marR="121920" anchor="ctr"/>
                </a:tc>
                <a:extLst>
                  <a:ext uri="{0D108BD9-81ED-4DB2-BD59-A6C34878D82A}">
                    <a16:rowId xmlns:a16="http://schemas.microsoft.com/office/drawing/2014/main" val="10000"/>
                  </a:ext>
                </a:extLst>
              </a:tr>
              <a:tr h="555447">
                <a:tc>
                  <a:txBody>
                    <a:bodyPr/>
                    <a:lstStyle/>
                    <a:p>
                      <a:r>
                        <a:rPr lang="en-US" sz="2000" dirty="0"/>
                        <a:t>Isolated systolic</a:t>
                      </a:r>
                      <a:r>
                        <a:rPr lang="en-US" sz="2000" baseline="0" dirty="0"/>
                        <a:t> HTN</a:t>
                      </a:r>
                      <a:endParaRPr lang="en-US" sz="2000" dirty="0"/>
                    </a:p>
                  </a:txBody>
                  <a:tcPr marL="121920" marR="121920" anchor="ctr"/>
                </a:tc>
                <a:tc>
                  <a:txBody>
                    <a:bodyPr/>
                    <a:lstStyle/>
                    <a:p>
                      <a:r>
                        <a:rPr lang="en-US" sz="2000" dirty="0"/>
                        <a:t>Thiazide/thiazide-like diuretic, ARB, or DHP</a:t>
                      </a:r>
                      <a:r>
                        <a:rPr lang="en-US" sz="2000" baseline="0" dirty="0"/>
                        <a:t> CCB</a:t>
                      </a:r>
                      <a:endParaRPr lang="en-US" sz="2000" dirty="0"/>
                    </a:p>
                  </a:txBody>
                  <a:tcPr marL="121920" marR="121920" anchor="ctr"/>
                </a:tc>
                <a:tc>
                  <a:txBody>
                    <a:bodyPr/>
                    <a:lstStyle/>
                    <a:p>
                      <a:r>
                        <a:rPr lang="en-US" sz="2000" baseline="0" dirty="0"/>
                        <a:t>ACEI not recommended as first-line</a:t>
                      </a:r>
                    </a:p>
                  </a:txBody>
                  <a:tcPr marL="121920" marR="121920" anchor="ctr"/>
                </a:tc>
                <a:extLst>
                  <a:ext uri="{0D108BD9-81ED-4DB2-BD59-A6C34878D82A}">
                    <a16:rowId xmlns:a16="http://schemas.microsoft.com/office/drawing/2014/main" val="10001"/>
                  </a:ext>
                </a:extLst>
              </a:tr>
              <a:tr h="555447">
                <a:tc>
                  <a:txBody>
                    <a:bodyPr/>
                    <a:lstStyle/>
                    <a:p>
                      <a:r>
                        <a:rPr lang="en-US" sz="2000" dirty="0"/>
                        <a:t>CAD</a:t>
                      </a:r>
                    </a:p>
                  </a:txBody>
                  <a:tcPr marL="121920" marR="121920" anchor="ctr"/>
                </a:tc>
                <a:tc>
                  <a:txBody>
                    <a:bodyPr/>
                    <a:lstStyle/>
                    <a:p>
                      <a:r>
                        <a:rPr lang="en-US" sz="2000" dirty="0"/>
                        <a:t>ACEI or ARB</a:t>
                      </a:r>
                      <a:r>
                        <a:rPr lang="en-US" sz="2000" baseline="0" dirty="0"/>
                        <a:t> (β-blocker or CCB for stable angina)</a:t>
                      </a:r>
                      <a:endParaRPr lang="en-US" sz="2000" dirty="0"/>
                    </a:p>
                  </a:txBody>
                  <a:tcPr marL="121920" marR="121920" anchor="ctr"/>
                </a:tc>
                <a:tc>
                  <a:txBody>
                    <a:bodyPr/>
                    <a:lstStyle/>
                    <a:p>
                      <a:r>
                        <a:rPr lang="en-US" sz="2000" dirty="0"/>
                        <a:t>ACEI</a:t>
                      </a:r>
                      <a:r>
                        <a:rPr lang="en-US" sz="2000" baseline="0" dirty="0"/>
                        <a:t> and DHP CCB preferred</a:t>
                      </a:r>
                    </a:p>
                    <a:p>
                      <a:r>
                        <a:rPr lang="en-US" sz="2000" baseline="0" dirty="0"/>
                        <a:t>Caution if DBP ≤60 mmHg</a:t>
                      </a:r>
                    </a:p>
                    <a:p>
                      <a:r>
                        <a:rPr lang="en-US" sz="2000" baseline="0" dirty="0"/>
                        <a:t>Avoid short-acting nifedipine</a:t>
                      </a:r>
                    </a:p>
                  </a:txBody>
                  <a:tcPr marL="121920" marR="121920" anchor="ctr"/>
                </a:tc>
                <a:extLst>
                  <a:ext uri="{0D108BD9-81ED-4DB2-BD59-A6C34878D82A}">
                    <a16:rowId xmlns:a16="http://schemas.microsoft.com/office/drawing/2014/main" val="10002"/>
                  </a:ext>
                </a:extLst>
              </a:tr>
              <a:tr h="387130">
                <a:tc>
                  <a:txBody>
                    <a:bodyPr/>
                    <a:lstStyle/>
                    <a:p>
                      <a:r>
                        <a:rPr lang="en-US" sz="2000" dirty="0"/>
                        <a:t>Recent MI</a:t>
                      </a:r>
                    </a:p>
                  </a:txBody>
                  <a:tcPr marL="121920" marR="121920" anchor="ctr"/>
                </a:tc>
                <a:tc>
                  <a:txBody>
                    <a:bodyPr/>
                    <a:lstStyle/>
                    <a:p>
                      <a:r>
                        <a:rPr lang="en-US" sz="2000" dirty="0"/>
                        <a:t>ACEI and</a:t>
                      </a:r>
                      <a:r>
                        <a:rPr lang="en-US" sz="2000" baseline="0" dirty="0"/>
                        <a:t> β-blocker (ARB if ACEI intolerant)</a:t>
                      </a:r>
                      <a:endParaRPr lang="en-US" sz="2000" dirty="0"/>
                    </a:p>
                  </a:txBody>
                  <a:tcPr marL="121920" marR="121920" anchor="ctr"/>
                </a:tc>
                <a:tc>
                  <a:txBody>
                    <a:bodyPr/>
                    <a:lstStyle/>
                    <a:p>
                      <a:endParaRPr lang="en-US" sz="2000" dirty="0"/>
                    </a:p>
                  </a:txBody>
                  <a:tcPr marL="121920" marR="121920" anchor="ctr"/>
                </a:tc>
                <a:extLst>
                  <a:ext uri="{0D108BD9-81ED-4DB2-BD59-A6C34878D82A}">
                    <a16:rowId xmlns:a16="http://schemas.microsoft.com/office/drawing/2014/main" val="10003"/>
                  </a:ext>
                </a:extLst>
              </a:tr>
              <a:tr h="555447">
                <a:tc>
                  <a:txBody>
                    <a:bodyPr/>
                    <a:lstStyle/>
                    <a:p>
                      <a:r>
                        <a:rPr lang="en-US" sz="2000" dirty="0"/>
                        <a:t>HFrEF</a:t>
                      </a:r>
                    </a:p>
                  </a:txBody>
                  <a:tcPr marL="121920" marR="12192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ACEI</a:t>
                      </a:r>
                      <a:r>
                        <a:rPr lang="en-US" sz="2000" baseline="0" dirty="0"/>
                        <a:t> (ARB if ACEI intolerant) or ARNI, β-blocker, and MRA</a:t>
                      </a:r>
                      <a:endParaRPr lang="en-US" sz="2000" dirty="0"/>
                    </a:p>
                  </a:txBody>
                  <a:tcPr marL="121920" marR="121920" anchor="ctr"/>
                </a:tc>
                <a:tc>
                  <a:txBody>
                    <a:bodyPr/>
                    <a:lstStyle/>
                    <a:p>
                      <a:r>
                        <a:rPr lang="en-US" sz="2000" dirty="0"/>
                        <a:t>Avoid</a:t>
                      </a:r>
                      <a:r>
                        <a:rPr lang="en-US" sz="2000" baseline="0" dirty="0"/>
                        <a:t> non-DHP CCB</a:t>
                      </a:r>
                    </a:p>
                    <a:p>
                      <a:r>
                        <a:rPr lang="en-US" sz="2000" baseline="0" dirty="0"/>
                        <a:t>Could use ACEI and ARB</a:t>
                      </a:r>
                      <a:endParaRPr lang="en-US" sz="2000" dirty="0"/>
                    </a:p>
                  </a:txBody>
                  <a:tcPr marL="121920" marR="121920" anchor="ctr"/>
                </a:tc>
                <a:extLst>
                  <a:ext uri="{0D108BD9-81ED-4DB2-BD59-A6C34878D82A}">
                    <a16:rowId xmlns:a16="http://schemas.microsoft.com/office/drawing/2014/main" val="10004"/>
                  </a:ext>
                </a:extLst>
              </a:tr>
              <a:tr h="387130">
                <a:tc>
                  <a:txBody>
                    <a:bodyPr/>
                    <a:lstStyle/>
                    <a:p>
                      <a:r>
                        <a:rPr lang="en-US" sz="2000" dirty="0"/>
                        <a:t>LVH</a:t>
                      </a:r>
                    </a:p>
                  </a:txBody>
                  <a:tcPr marL="121920" marR="121920" anchor="ctr"/>
                </a:tc>
                <a:tc>
                  <a:txBody>
                    <a:bodyPr/>
                    <a:lstStyle/>
                    <a:p>
                      <a:r>
                        <a:rPr lang="en-US" sz="2000" dirty="0"/>
                        <a:t>ACEI,</a:t>
                      </a:r>
                      <a:r>
                        <a:rPr lang="en-US" sz="2000" baseline="0" dirty="0"/>
                        <a:t> ARB, long-acting CCB, or thiazide/thiazide-like diuretic</a:t>
                      </a:r>
                      <a:endParaRPr lang="en-US" sz="2000" dirty="0"/>
                    </a:p>
                  </a:txBody>
                  <a:tcPr marL="121920" marR="121920" anchor="ctr"/>
                </a:tc>
                <a:tc>
                  <a:txBody>
                    <a:bodyPr/>
                    <a:lstStyle/>
                    <a:p>
                      <a:r>
                        <a:rPr lang="en-US" sz="2000" dirty="0"/>
                        <a:t>Avoid hydralazine</a:t>
                      </a:r>
                      <a:r>
                        <a:rPr lang="en-US" sz="2000" baseline="0" dirty="0"/>
                        <a:t> and minoxidil</a:t>
                      </a:r>
                      <a:endParaRPr lang="en-US" sz="2000" dirty="0"/>
                    </a:p>
                  </a:txBody>
                  <a:tcPr marL="121920" marR="121920" anchor="ctr"/>
                </a:tc>
                <a:extLst>
                  <a:ext uri="{0D108BD9-81ED-4DB2-BD59-A6C34878D82A}">
                    <a16:rowId xmlns:a16="http://schemas.microsoft.com/office/drawing/2014/main" val="10005"/>
                  </a:ext>
                </a:extLst>
              </a:tr>
              <a:tr h="387130">
                <a:tc>
                  <a:txBody>
                    <a:bodyPr/>
                    <a:lstStyle/>
                    <a:p>
                      <a:r>
                        <a:rPr lang="en-US" sz="2000" dirty="0"/>
                        <a:t>Stroke/TIA</a:t>
                      </a:r>
                    </a:p>
                  </a:txBody>
                  <a:tcPr marL="121920" marR="121920" anchor="ctr"/>
                </a:tc>
                <a:tc>
                  <a:txBody>
                    <a:bodyPr/>
                    <a:lstStyle/>
                    <a:p>
                      <a:r>
                        <a:rPr lang="en-US" sz="2000" dirty="0"/>
                        <a:t>ACEI and thiazide/thiazide-like diuretic</a:t>
                      </a:r>
                    </a:p>
                  </a:txBody>
                  <a:tcPr marL="121920" marR="121920" anchor="ctr"/>
                </a:tc>
                <a:tc>
                  <a:txBody>
                    <a:bodyPr/>
                    <a:lstStyle/>
                    <a:p>
                      <a:endParaRPr lang="en-US" sz="2000" dirty="0"/>
                    </a:p>
                  </a:txBody>
                  <a:tcPr marL="121920" marR="121920" anchor="ct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Complex Comorbidities</a:t>
            </a:r>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2" name="Slide Number Placeholder 1"/>
          <p:cNvSpPr>
            <a:spLocks noGrp="1"/>
          </p:cNvSpPr>
          <p:nvPr>
            <p:ph type="sldNum" sz="quarter" idx="12"/>
          </p:nvPr>
        </p:nvSpPr>
        <p:spPr/>
        <p:txBody>
          <a:bodyPr/>
          <a:lstStyle/>
          <a:p>
            <a:fld id="{48F63A3B-78C7-47BE-AE5E-E10140E04643}" type="slidenum">
              <a:rPr lang="en-US" smtClean="0"/>
              <a:t>79</a:t>
            </a:fld>
            <a:endParaRPr lang="en-US" dirty="0"/>
          </a:p>
        </p:txBody>
      </p:sp>
    </p:spTree>
    <p:extLst>
      <p:ext uri="{BB962C8B-B14F-4D97-AF65-F5344CB8AC3E}">
        <p14:creationId xmlns:p14="http://schemas.microsoft.com/office/powerpoint/2010/main" val="46961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Slide Number Placeholder 3"/>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851988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6050431"/>
              </p:ext>
            </p:extLst>
          </p:nvPr>
        </p:nvGraphicFramePr>
        <p:xfrm>
          <a:off x="838200" y="1699733"/>
          <a:ext cx="10524569" cy="2804160"/>
        </p:xfrm>
        <a:graphic>
          <a:graphicData uri="http://schemas.openxmlformats.org/drawingml/2006/table">
            <a:tbl>
              <a:tblPr firstRow="1" bandRow="1">
                <a:tableStyleId>{D7AC3CCA-C797-4891-BE02-D94E43425B78}</a:tableStyleId>
              </a:tblPr>
              <a:tblGrid>
                <a:gridCol w="3269979">
                  <a:extLst>
                    <a:ext uri="{9D8B030D-6E8A-4147-A177-3AD203B41FA5}">
                      <a16:colId xmlns:a16="http://schemas.microsoft.com/office/drawing/2014/main" val="20000"/>
                    </a:ext>
                  </a:extLst>
                </a:gridCol>
                <a:gridCol w="3594813">
                  <a:extLst>
                    <a:ext uri="{9D8B030D-6E8A-4147-A177-3AD203B41FA5}">
                      <a16:colId xmlns:a16="http://schemas.microsoft.com/office/drawing/2014/main" val="20001"/>
                    </a:ext>
                  </a:extLst>
                </a:gridCol>
                <a:gridCol w="3659777">
                  <a:extLst>
                    <a:ext uri="{9D8B030D-6E8A-4147-A177-3AD203B41FA5}">
                      <a16:colId xmlns:a16="http://schemas.microsoft.com/office/drawing/2014/main" val="20002"/>
                    </a:ext>
                  </a:extLst>
                </a:gridCol>
              </a:tblGrid>
              <a:tr h="0">
                <a:tc>
                  <a:txBody>
                    <a:bodyPr/>
                    <a:lstStyle/>
                    <a:p>
                      <a:endParaRPr lang="en-US" sz="2000" dirty="0"/>
                    </a:p>
                  </a:txBody>
                  <a:tcPr marL="121920" marR="121920" anchor="ctr"/>
                </a:tc>
                <a:tc>
                  <a:txBody>
                    <a:bodyPr/>
                    <a:lstStyle/>
                    <a:p>
                      <a:r>
                        <a:rPr lang="en-US" sz="2000" dirty="0"/>
                        <a:t>First-Line Therapy</a:t>
                      </a:r>
                    </a:p>
                  </a:txBody>
                  <a:tcPr marL="121920" marR="121920" anchor="ctr"/>
                </a:tc>
                <a:tc>
                  <a:txBody>
                    <a:bodyPr/>
                    <a:lstStyle/>
                    <a:p>
                      <a:r>
                        <a:rPr lang="en-US" sz="2000" dirty="0"/>
                        <a:t>Notes</a:t>
                      </a:r>
                    </a:p>
                  </a:txBody>
                  <a:tcPr marL="121920" marR="121920" anchor="ctr"/>
                </a:tc>
                <a:extLst>
                  <a:ext uri="{0D108BD9-81ED-4DB2-BD59-A6C34878D82A}">
                    <a16:rowId xmlns:a16="http://schemas.microsoft.com/office/drawing/2014/main" val="10000"/>
                  </a:ext>
                </a:extLst>
              </a:tr>
              <a:tr h="0">
                <a:tc>
                  <a:txBody>
                    <a:bodyPr/>
                    <a:lstStyle/>
                    <a:p>
                      <a:r>
                        <a:rPr lang="en-US" sz="2000" dirty="0"/>
                        <a:t>DM with nephropathy* or CVD</a:t>
                      </a:r>
                    </a:p>
                  </a:txBody>
                  <a:tcPr marL="121920" marR="121920" anchor="ctr"/>
                </a:tc>
                <a:tc>
                  <a:txBody>
                    <a:bodyPr/>
                    <a:lstStyle/>
                    <a:p>
                      <a:r>
                        <a:rPr lang="en-US" sz="2000" dirty="0"/>
                        <a:t>ACEI or ARB</a:t>
                      </a:r>
                    </a:p>
                  </a:txBody>
                  <a:tcPr marL="121920" marR="121920" anchor="ctr"/>
                </a:tc>
                <a:tc>
                  <a:txBody>
                    <a:bodyPr/>
                    <a:lstStyle/>
                    <a:p>
                      <a:r>
                        <a:rPr lang="en-US" sz="2000" dirty="0"/>
                        <a:t>Addition of</a:t>
                      </a:r>
                      <a:r>
                        <a:rPr lang="en-US" sz="2000" baseline="0" dirty="0"/>
                        <a:t> DHP CCB preferred over thiazide/thiazide-like diuretic</a:t>
                      </a:r>
                    </a:p>
                  </a:txBody>
                  <a:tcPr marL="121920" marR="121920" anchor="ctr"/>
                </a:tc>
                <a:extLst>
                  <a:ext uri="{0D108BD9-81ED-4DB2-BD59-A6C34878D82A}">
                    <a16:rowId xmlns:a16="http://schemas.microsoft.com/office/drawing/2014/main" val="10001"/>
                  </a:ext>
                </a:extLst>
              </a:tr>
              <a:tr h="0">
                <a:tc>
                  <a:txBody>
                    <a:bodyPr/>
                    <a:lstStyle/>
                    <a:p>
                      <a:r>
                        <a:rPr lang="en-US" sz="2000" dirty="0"/>
                        <a:t>DM without nephropathy or CVD</a:t>
                      </a:r>
                    </a:p>
                  </a:txBody>
                  <a:tcPr marL="121920" marR="121920" anchor="ctr"/>
                </a:tc>
                <a:tc>
                  <a:txBody>
                    <a:bodyPr/>
                    <a:lstStyle/>
                    <a:p>
                      <a:r>
                        <a:rPr lang="en-US" sz="2000" dirty="0"/>
                        <a:t>ACEI,</a:t>
                      </a:r>
                      <a:r>
                        <a:rPr lang="en-US" sz="2000" baseline="0" dirty="0"/>
                        <a:t> ARB, DHP CCB, or thiazide/thiazide-like diuretic</a:t>
                      </a:r>
                      <a:endParaRPr lang="en-US" sz="2000" dirty="0"/>
                    </a:p>
                  </a:txBody>
                  <a:tcPr marL="121920" marR="121920" anchor="ctr"/>
                </a:tc>
                <a:tc>
                  <a:txBody>
                    <a:bodyPr/>
                    <a:lstStyle/>
                    <a:p>
                      <a:endParaRPr lang="en-US" sz="2000" dirty="0"/>
                    </a:p>
                  </a:txBody>
                  <a:tcPr marL="121920" marR="121920" anchor="ctr"/>
                </a:tc>
                <a:extLst>
                  <a:ext uri="{0D108BD9-81ED-4DB2-BD59-A6C34878D82A}">
                    <a16:rowId xmlns:a16="http://schemas.microsoft.com/office/drawing/2014/main" val="10002"/>
                  </a:ext>
                </a:extLst>
              </a:tr>
              <a:tr h="0">
                <a:tc>
                  <a:txBody>
                    <a:bodyPr/>
                    <a:lstStyle/>
                    <a:p>
                      <a:r>
                        <a:rPr lang="en-US" sz="2000" dirty="0"/>
                        <a:t>Non-DM CKD with proteinuria**</a:t>
                      </a:r>
                    </a:p>
                  </a:txBody>
                  <a:tcPr marL="121920" marR="121920" anchor="ctr"/>
                </a:tc>
                <a:tc>
                  <a:txBody>
                    <a:bodyPr/>
                    <a:lstStyle/>
                    <a:p>
                      <a:r>
                        <a:rPr lang="en-US" sz="2000" dirty="0"/>
                        <a:t>ACEI</a:t>
                      </a:r>
                      <a:r>
                        <a:rPr lang="en-US" sz="2000" baseline="0" dirty="0"/>
                        <a:t> (ARB if ACEI intolerant)</a:t>
                      </a:r>
                      <a:endParaRPr lang="en-US" sz="2000" dirty="0"/>
                    </a:p>
                  </a:txBody>
                  <a:tcPr marL="121920" marR="121920" anchor="ctr"/>
                </a:tc>
                <a:tc>
                  <a:txBody>
                    <a:bodyPr/>
                    <a:lstStyle/>
                    <a:p>
                      <a:endParaRPr lang="en-US" sz="2000" dirty="0"/>
                    </a:p>
                  </a:txBody>
                  <a:tcPr marL="121920" marR="121920"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t>HTN and DM/CKD</a:t>
            </a:r>
          </a:p>
        </p:txBody>
      </p:sp>
      <p:sp>
        <p:nvSpPr>
          <p:cNvPr id="2" name="TextBox 1"/>
          <p:cNvSpPr txBox="1"/>
          <p:nvPr/>
        </p:nvSpPr>
        <p:spPr>
          <a:xfrm>
            <a:off x="838200" y="4792136"/>
            <a:ext cx="10524569" cy="1323439"/>
          </a:xfrm>
          <a:prstGeom prst="rect">
            <a:avLst/>
          </a:prstGeom>
          <a:noFill/>
        </p:spPr>
        <p:txBody>
          <a:bodyPr wrap="square" rtlCol="0">
            <a:spAutoFit/>
          </a:bodyPr>
          <a:lstStyle/>
          <a:p>
            <a:r>
              <a:rPr lang="en-US" sz="2000" dirty="0"/>
              <a:t>* Nephropathy defined as microalbuminuria (urine albumin to creatinine ratio &gt;2.0 mg/mmoL) or CKD (eGFR &lt;60 mL/min)</a:t>
            </a:r>
          </a:p>
          <a:p>
            <a:r>
              <a:rPr lang="en-US" sz="2000" dirty="0"/>
              <a:t>** Proteinuria defined as urinary protein &gt;500 mg/24 hr or urine albumin to creatinine ratio &gt;30 mg/mmoL</a:t>
            </a:r>
          </a:p>
        </p:txBody>
      </p:sp>
      <p:sp>
        <p:nvSpPr>
          <p:cNvPr id="6" name="TextBox 5"/>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5" name="Slide Number Placeholder 4"/>
          <p:cNvSpPr>
            <a:spLocks noGrp="1"/>
          </p:cNvSpPr>
          <p:nvPr>
            <p:ph type="sldNum" sz="quarter" idx="12"/>
          </p:nvPr>
        </p:nvSpPr>
        <p:spPr/>
        <p:txBody>
          <a:bodyPr/>
          <a:lstStyle/>
          <a:p>
            <a:fld id="{48F63A3B-78C7-47BE-AE5E-E10140E04643}" type="slidenum">
              <a:rPr lang="en-US" smtClean="0"/>
              <a:t>80</a:t>
            </a:fld>
            <a:endParaRPr lang="en-US" dirty="0"/>
          </a:p>
        </p:txBody>
      </p:sp>
    </p:spTree>
    <p:extLst>
      <p:ext uri="{BB962C8B-B14F-4D97-AF65-F5344CB8AC3E}">
        <p14:creationId xmlns:p14="http://schemas.microsoft.com/office/powerpoint/2010/main" val="3483639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Targets</a:t>
            </a:r>
          </a:p>
        </p:txBody>
      </p:sp>
      <p:sp>
        <p:nvSpPr>
          <p:cNvPr id="4" name="Slide Number Placeholder 3"/>
          <p:cNvSpPr>
            <a:spLocks noGrp="1"/>
          </p:cNvSpPr>
          <p:nvPr>
            <p:ph type="sldNum" sz="quarter" idx="12"/>
          </p:nvPr>
        </p:nvSpPr>
        <p:spPr/>
        <p:txBody>
          <a:bodyPr/>
          <a:lstStyle/>
          <a:p>
            <a:fld id="{48F63A3B-78C7-47BE-AE5E-E10140E04643}" type="slidenum">
              <a:rPr lang="en-US" smtClean="0"/>
              <a:t>81</a:t>
            </a:fld>
            <a:endParaRPr lang="en-US" dirty="0"/>
          </a:p>
        </p:txBody>
      </p:sp>
    </p:spTree>
    <p:extLst>
      <p:ext uri="{BB962C8B-B14F-4D97-AF65-F5344CB8AC3E}">
        <p14:creationId xmlns:p14="http://schemas.microsoft.com/office/powerpoint/2010/main" val="2716645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BP Thresholds and Targets</a:t>
            </a:r>
          </a:p>
        </p:txBody>
      </p:sp>
      <p:graphicFrame>
        <p:nvGraphicFramePr>
          <p:cNvPr id="4" name="Table 4">
            <a:extLst>
              <a:ext uri="{FF2B5EF4-FFF2-40B4-BE49-F238E27FC236}">
                <a16:creationId xmlns:a16="http://schemas.microsoft.com/office/drawing/2014/main" id="{9358750D-465E-4FE7-9633-000CC0989389}"/>
              </a:ext>
            </a:extLst>
          </p:cNvPr>
          <p:cNvGraphicFramePr>
            <a:graphicFrameLocks noGrp="1"/>
          </p:cNvGraphicFramePr>
          <p:nvPr>
            <p:ph idx="1"/>
            <p:extLst>
              <p:ext uri="{D42A27DB-BD31-4B8C-83A1-F6EECF244321}">
                <p14:modId xmlns:p14="http://schemas.microsoft.com/office/powerpoint/2010/main" val="2067106736"/>
              </p:ext>
            </p:extLst>
          </p:nvPr>
        </p:nvGraphicFramePr>
        <p:xfrm>
          <a:off x="838200" y="1588555"/>
          <a:ext cx="10541277" cy="4114800"/>
        </p:xfrm>
        <a:graphic>
          <a:graphicData uri="http://schemas.openxmlformats.org/drawingml/2006/table">
            <a:tbl>
              <a:tblPr firstRow="1" bandRow="1">
                <a:tableStyleId>{D7AC3CCA-C797-4891-BE02-D94E43425B78}</a:tableStyleId>
              </a:tblPr>
              <a:tblGrid>
                <a:gridCol w="4470310">
                  <a:extLst>
                    <a:ext uri="{9D8B030D-6E8A-4147-A177-3AD203B41FA5}">
                      <a16:colId xmlns:a16="http://schemas.microsoft.com/office/drawing/2014/main" val="2021753330"/>
                    </a:ext>
                  </a:extLst>
                </a:gridCol>
                <a:gridCol w="3576631">
                  <a:extLst>
                    <a:ext uri="{9D8B030D-6E8A-4147-A177-3AD203B41FA5}">
                      <a16:colId xmlns:a16="http://schemas.microsoft.com/office/drawing/2014/main" val="1376508481"/>
                    </a:ext>
                  </a:extLst>
                </a:gridCol>
                <a:gridCol w="2494336">
                  <a:extLst>
                    <a:ext uri="{9D8B030D-6E8A-4147-A177-3AD203B41FA5}">
                      <a16:colId xmlns:a16="http://schemas.microsoft.com/office/drawing/2014/main" val="124879083"/>
                    </a:ext>
                  </a:extLst>
                </a:gridCol>
              </a:tblGrid>
              <a:tr h="370840">
                <a:tc>
                  <a:txBody>
                    <a:bodyPr/>
                    <a:lstStyle/>
                    <a:p>
                      <a:r>
                        <a:rPr lang="en-CA" sz="2400" dirty="0"/>
                        <a:t>Patient population </a:t>
                      </a:r>
                      <a:endParaRPr lang="en-CA" sz="2400" dirty="0">
                        <a:latin typeface="+mn-lt"/>
                      </a:endParaRPr>
                    </a:p>
                  </a:txBody>
                  <a:tcPr marL="121920" marR="121920"/>
                </a:tc>
                <a:tc>
                  <a:txBody>
                    <a:bodyPr/>
                    <a:lstStyle/>
                    <a:p>
                      <a:pPr algn="ctr"/>
                      <a:r>
                        <a:rPr lang="en-CA" sz="2400" dirty="0"/>
                        <a:t>BP threshold (mmHg) for initiation of therapy </a:t>
                      </a:r>
                      <a:endParaRPr lang="en-CA" sz="2400" dirty="0">
                        <a:latin typeface="+mn-lt"/>
                      </a:endParaRPr>
                    </a:p>
                  </a:txBody>
                  <a:tcPr marL="121920" marR="121920"/>
                </a:tc>
                <a:tc>
                  <a:txBody>
                    <a:bodyPr/>
                    <a:lstStyle/>
                    <a:p>
                      <a:pPr algn="ctr"/>
                      <a:r>
                        <a:rPr lang="en-CA" sz="2400" dirty="0"/>
                        <a:t>BP target (mmHg) for treatment</a:t>
                      </a:r>
                      <a:endParaRPr lang="en-CA" sz="2400" dirty="0">
                        <a:latin typeface="+mn-lt"/>
                      </a:endParaRPr>
                    </a:p>
                  </a:txBody>
                  <a:tcPr marL="121920" marR="121920"/>
                </a:tc>
                <a:extLst>
                  <a:ext uri="{0D108BD9-81ED-4DB2-BD59-A6C34878D82A}">
                    <a16:rowId xmlns:a16="http://schemas.microsoft.com/office/drawing/2014/main" val="557501803"/>
                  </a:ext>
                </a:extLst>
              </a:tr>
              <a:tr h="370840">
                <a:tc>
                  <a:txBody>
                    <a:bodyPr/>
                    <a:lstStyle/>
                    <a:p>
                      <a:r>
                        <a:rPr lang="en-CA" sz="2400" dirty="0"/>
                        <a:t>Low risk (no target organ damage or CV risk factors)</a:t>
                      </a:r>
                      <a:endParaRPr lang="en-CA" sz="2400" dirty="0">
                        <a:latin typeface="+mn-lt"/>
                      </a:endParaRPr>
                    </a:p>
                  </a:txBody>
                  <a:tcPr marL="121920" marR="121920"/>
                </a:tc>
                <a:tc>
                  <a:txBody>
                    <a:bodyPr/>
                    <a:lstStyle/>
                    <a:p>
                      <a:pPr algn="ctr"/>
                      <a:r>
                        <a:rPr lang="en-CA" sz="2400" dirty="0"/>
                        <a:t>SBP ≥160</a:t>
                      </a:r>
                    </a:p>
                    <a:p>
                      <a:pPr algn="ctr"/>
                      <a:r>
                        <a:rPr lang="en-CA" sz="2400" dirty="0"/>
                        <a:t>DBP ≥100</a:t>
                      </a:r>
                      <a:endParaRPr lang="en-CA" sz="2400" dirty="0">
                        <a:latin typeface="+mn-lt"/>
                      </a:endParaRPr>
                    </a:p>
                  </a:txBody>
                  <a:tcPr marL="121920" marR="121920"/>
                </a:tc>
                <a:tc>
                  <a:txBody>
                    <a:bodyPr/>
                    <a:lstStyle/>
                    <a:p>
                      <a:pPr algn="ctr"/>
                      <a:r>
                        <a:rPr lang="en-CA" sz="2400" dirty="0"/>
                        <a:t>SBP &lt;140 </a:t>
                      </a:r>
                    </a:p>
                    <a:p>
                      <a:pPr algn="ctr"/>
                      <a:r>
                        <a:rPr lang="en-CA" sz="2400" dirty="0"/>
                        <a:t>DBP &lt;90 </a:t>
                      </a:r>
                      <a:endParaRPr lang="en-CA" sz="2400" dirty="0">
                        <a:latin typeface="+mn-lt"/>
                      </a:endParaRPr>
                    </a:p>
                  </a:txBody>
                  <a:tcPr marL="121920" marR="121920"/>
                </a:tc>
                <a:extLst>
                  <a:ext uri="{0D108BD9-81ED-4DB2-BD59-A6C34878D82A}">
                    <a16:rowId xmlns:a16="http://schemas.microsoft.com/office/drawing/2014/main" val="1064477535"/>
                  </a:ext>
                </a:extLst>
              </a:tr>
              <a:tr h="370840">
                <a:tc>
                  <a:txBody>
                    <a:bodyPr/>
                    <a:lstStyle/>
                    <a:p>
                      <a:r>
                        <a:rPr lang="en-CA" sz="2400" dirty="0"/>
                        <a:t>High risk of CVD*</a:t>
                      </a:r>
                      <a:endParaRPr lang="en-CA" sz="2400" dirty="0">
                        <a:latin typeface="+mn-lt"/>
                      </a:endParaRPr>
                    </a:p>
                  </a:txBody>
                  <a:tcPr marL="121920" marR="121920"/>
                </a:tc>
                <a:tc>
                  <a:txBody>
                    <a:bodyPr/>
                    <a:lstStyle/>
                    <a:p>
                      <a:pPr algn="ctr"/>
                      <a:r>
                        <a:rPr lang="en-CA" sz="2400" dirty="0"/>
                        <a:t>SBP ≥130</a:t>
                      </a:r>
                      <a:endParaRPr lang="en-CA" sz="2400" dirty="0">
                        <a:latin typeface="+mn-lt"/>
                      </a:endParaRPr>
                    </a:p>
                  </a:txBody>
                  <a:tcPr marL="121920" marR="121920"/>
                </a:tc>
                <a:tc>
                  <a:txBody>
                    <a:bodyPr/>
                    <a:lstStyle/>
                    <a:p>
                      <a:pPr algn="ctr"/>
                      <a:r>
                        <a:rPr lang="en-CA" sz="2400" dirty="0"/>
                        <a:t>SBP &lt;120</a:t>
                      </a:r>
                      <a:endParaRPr lang="en-CA" sz="2400" dirty="0">
                        <a:latin typeface="+mn-lt"/>
                      </a:endParaRPr>
                    </a:p>
                  </a:txBody>
                  <a:tcPr marL="121920" marR="121920"/>
                </a:tc>
                <a:extLst>
                  <a:ext uri="{0D108BD9-81ED-4DB2-BD59-A6C34878D82A}">
                    <a16:rowId xmlns:a16="http://schemas.microsoft.com/office/drawing/2014/main" val="4034261047"/>
                  </a:ext>
                </a:extLst>
              </a:tr>
              <a:tr h="370840">
                <a:tc>
                  <a:txBody>
                    <a:bodyPr/>
                    <a:lstStyle/>
                    <a:p>
                      <a:r>
                        <a:rPr lang="en-CA" sz="2400" dirty="0"/>
                        <a:t>DM</a:t>
                      </a:r>
                      <a:endParaRPr lang="en-CA" sz="2400" dirty="0">
                        <a:latin typeface="+mn-lt"/>
                      </a:endParaRPr>
                    </a:p>
                  </a:txBody>
                  <a:tcPr marL="121920" marR="121920"/>
                </a:tc>
                <a:tc>
                  <a:txBody>
                    <a:bodyPr/>
                    <a:lstStyle/>
                    <a:p>
                      <a:pPr algn="ctr"/>
                      <a:r>
                        <a:rPr lang="en-CA" sz="2400" dirty="0"/>
                        <a:t>SBP ≥130</a:t>
                      </a:r>
                    </a:p>
                    <a:p>
                      <a:pPr algn="ctr"/>
                      <a:r>
                        <a:rPr lang="en-CA" sz="2400" dirty="0"/>
                        <a:t>DBP ≥80</a:t>
                      </a:r>
                      <a:endParaRPr lang="en-CA" sz="2400" dirty="0">
                        <a:latin typeface="+mn-lt"/>
                      </a:endParaRPr>
                    </a:p>
                  </a:txBody>
                  <a:tcPr marL="121920" marR="121920"/>
                </a:tc>
                <a:tc>
                  <a:txBody>
                    <a:bodyPr/>
                    <a:lstStyle/>
                    <a:p>
                      <a:pPr algn="ctr"/>
                      <a:r>
                        <a:rPr lang="en-CA" sz="2400" dirty="0"/>
                        <a:t>SBP &lt;130</a:t>
                      </a:r>
                    </a:p>
                    <a:p>
                      <a:pPr algn="ctr"/>
                      <a:r>
                        <a:rPr lang="en-CA" sz="2400" dirty="0"/>
                        <a:t>DBP &lt;80</a:t>
                      </a:r>
                      <a:endParaRPr lang="en-CA" sz="2400" dirty="0">
                        <a:latin typeface="+mn-lt"/>
                      </a:endParaRPr>
                    </a:p>
                  </a:txBody>
                  <a:tcPr marL="121920" marR="121920"/>
                </a:tc>
                <a:extLst>
                  <a:ext uri="{0D108BD9-81ED-4DB2-BD59-A6C34878D82A}">
                    <a16:rowId xmlns:a16="http://schemas.microsoft.com/office/drawing/2014/main" val="2264748598"/>
                  </a:ext>
                </a:extLst>
              </a:tr>
              <a:tr h="370840">
                <a:tc>
                  <a:txBody>
                    <a:bodyPr/>
                    <a:lstStyle/>
                    <a:p>
                      <a:r>
                        <a:rPr lang="en-CA" sz="2400" dirty="0"/>
                        <a:t>All others </a:t>
                      </a:r>
                      <a:endParaRPr lang="en-CA" sz="2400" dirty="0">
                        <a:latin typeface="+mn-lt"/>
                      </a:endParaRPr>
                    </a:p>
                  </a:txBody>
                  <a:tcPr marL="121920" marR="121920"/>
                </a:tc>
                <a:tc>
                  <a:txBody>
                    <a:bodyPr/>
                    <a:lstStyle/>
                    <a:p>
                      <a:pPr algn="ctr"/>
                      <a:r>
                        <a:rPr lang="en-CA" sz="2400" dirty="0"/>
                        <a:t>SBP ≥140</a:t>
                      </a:r>
                    </a:p>
                    <a:p>
                      <a:pPr algn="ctr"/>
                      <a:r>
                        <a:rPr lang="en-CA" sz="2400" dirty="0"/>
                        <a:t>DBP ≥90</a:t>
                      </a:r>
                      <a:endParaRPr lang="en-CA" sz="2400" dirty="0">
                        <a:latin typeface="+mn-lt"/>
                      </a:endParaRPr>
                    </a:p>
                  </a:txBody>
                  <a:tcPr marL="121920" marR="121920"/>
                </a:tc>
                <a:tc>
                  <a:txBody>
                    <a:bodyPr/>
                    <a:lstStyle/>
                    <a:p>
                      <a:pPr algn="ctr"/>
                      <a:r>
                        <a:rPr lang="en-CA" sz="2400" dirty="0"/>
                        <a:t>SBP &lt;140</a:t>
                      </a:r>
                    </a:p>
                    <a:p>
                      <a:pPr algn="ctr"/>
                      <a:r>
                        <a:rPr lang="en-CA" sz="2400" dirty="0"/>
                        <a:t>DBP &lt;90</a:t>
                      </a:r>
                      <a:endParaRPr lang="en-CA" sz="2400" dirty="0">
                        <a:latin typeface="+mn-lt"/>
                      </a:endParaRPr>
                    </a:p>
                  </a:txBody>
                  <a:tcPr marL="121920" marR="121920"/>
                </a:tc>
                <a:extLst>
                  <a:ext uri="{0D108BD9-81ED-4DB2-BD59-A6C34878D82A}">
                    <a16:rowId xmlns:a16="http://schemas.microsoft.com/office/drawing/2014/main" val="3725261344"/>
                  </a:ext>
                </a:extLst>
              </a:tr>
            </a:tbl>
          </a:graphicData>
        </a:graphic>
      </p:graphicFrame>
      <p:sp>
        <p:nvSpPr>
          <p:cNvPr id="5" name="TextBox 4"/>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
        <p:nvSpPr>
          <p:cNvPr id="6" name="TextBox 5"/>
          <p:cNvSpPr txBox="1"/>
          <p:nvPr/>
        </p:nvSpPr>
        <p:spPr>
          <a:xfrm>
            <a:off x="838200" y="5848741"/>
            <a:ext cx="10541277" cy="415498"/>
          </a:xfrm>
          <a:prstGeom prst="rect">
            <a:avLst/>
          </a:prstGeom>
          <a:noFill/>
        </p:spPr>
        <p:txBody>
          <a:bodyPr wrap="square" rtlCol="0">
            <a:spAutoFit/>
          </a:bodyPr>
          <a:lstStyle/>
          <a:p>
            <a:pPr lvl="0"/>
            <a:r>
              <a:rPr lang="en-CA" sz="2100" dirty="0">
                <a:solidFill>
                  <a:srgbClr val="000000"/>
                </a:solidFill>
                <a:ea typeface="MS PGothic" charset="0"/>
                <a:cs typeface="Arial" charset="0"/>
              </a:rPr>
              <a:t>* Established CVD or CKD or estimated 10-yr CV risk ≥15% or age ≥75 </a:t>
            </a:r>
            <a:r>
              <a:rPr lang="en-CA" sz="2100" dirty="0" err="1">
                <a:solidFill>
                  <a:srgbClr val="000000"/>
                </a:solidFill>
                <a:ea typeface="MS PGothic" charset="0"/>
                <a:cs typeface="Arial" charset="0"/>
              </a:rPr>
              <a:t>yr</a:t>
            </a:r>
            <a:endParaRPr lang="en-CA" sz="2100" dirty="0">
              <a:solidFill>
                <a:srgbClr val="000000"/>
              </a:solidFill>
              <a:ea typeface="MS PGothic" charset="0"/>
              <a:cs typeface="Arial"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82</a:t>
            </a:fld>
            <a:endParaRPr lang="en-US" dirty="0"/>
          </a:p>
        </p:txBody>
      </p:sp>
    </p:spTree>
    <p:extLst>
      <p:ext uri="{BB962C8B-B14F-4D97-AF65-F5344CB8AC3E}">
        <p14:creationId xmlns:p14="http://schemas.microsoft.com/office/powerpoint/2010/main" val="41590766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SPRINT</a:t>
            </a:r>
          </a:p>
        </p:txBody>
      </p:sp>
      <p:sp>
        <p:nvSpPr>
          <p:cNvPr id="2" name="Content Placeholder 1"/>
          <p:cNvSpPr>
            <a:spLocks noGrp="1"/>
          </p:cNvSpPr>
          <p:nvPr>
            <p:ph idx="1"/>
          </p:nvPr>
        </p:nvSpPr>
        <p:spPr/>
        <p:txBody>
          <a:bodyPr>
            <a:normAutofit/>
          </a:bodyPr>
          <a:lstStyle/>
          <a:p>
            <a:r>
              <a:rPr lang="en-US" sz="3200" dirty="0"/>
              <a:t>N=9361</a:t>
            </a:r>
          </a:p>
          <a:p>
            <a:r>
              <a:rPr lang="en-US" sz="3200" dirty="0"/>
              <a:t>Included: patients aged ≥50 yr with HTN (SBP 130-180 mmHg) at high risk of CVD:</a:t>
            </a:r>
          </a:p>
          <a:p>
            <a:pPr lvl="1"/>
            <a:r>
              <a:rPr lang="en-US" sz="3200" dirty="0"/>
              <a:t>Subclinical or clinical CVD</a:t>
            </a:r>
          </a:p>
          <a:p>
            <a:pPr lvl="1"/>
            <a:r>
              <a:rPr lang="en-CA" sz="3200" dirty="0"/>
              <a:t>CKD (</a:t>
            </a:r>
            <a:r>
              <a:rPr lang="en-CA" sz="3200" dirty="0" err="1"/>
              <a:t>eGFR</a:t>
            </a:r>
            <a:r>
              <a:rPr lang="en-CA" sz="3200" dirty="0"/>
              <a:t> 20-59 mL/min/1.73 m</a:t>
            </a:r>
            <a:r>
              <a:rPr lang="en-CA" sz="3200" baseline="30000" dirty="0"/>
              <a:t>2</a:t>
            </a:r>
            <a:r>
              <a:rPr lang="en-CA" sz="3200" dirty="0"/>
              <a:t>)</a:t>
            </a:r>
          </a:p>
          <a:p>
            <a:pPr lvl="1"/>
            <a:r>
              <a:rPr lang="en-CA" sz="3200" dirty="0"/>
              <a:t>Estimated 10-year CV risk </a:t>
            </a:r>
            <a:r>
              <a:rPr lang="en-CA" sz="3200" dirty="0">
                <a:cs typeface="Calibri" panose="020F0502020204030204" pitchFamily="34" charset="0"/>
              </a:rPr>
              <a:t>≥</a:t>
            </a:r>
            <a:r>
              <a:rPr lang="en-CA" sz="3200" dirty="0"/>
              <a:t>15%</a:t>
            </a:r>
          </a:p>
          <a:p>
            <a:pPr lvl="1"/>
            <a:r>
              <a:rPr lang="en-CA" sz="3200" dirty="0"/>
              <a:t>Age </a:t>
            </a:r>
            <a:r>
              <a:rPr lang="en-CA" sz="3200" dirty="0">
                <a:cs typeface="Calibri" panose="020F0502020204030204" pitchFamily="34" charset="0"/>
              </a:rPr>
              <a:t>≥</a:t>
            </a:r>
            <a:r>
              <a:rPr lang="en-CA" sz="3200" dirty="0"/>
              <a:t>75 </a:t>
            </a:r>
            <a:r>
              <a:rPr lang="en-CA" sz="3200" dirty="0" err="1"/>
              <a:t>yr</a:t>
            </a:r>
            <a:endParaRPr lang="en-CA" sz="3200" dirty="0"/>
          </a:p>
          <a:p>
            <a:r>
              <a:rPr lang="en-US" sz="3200" dirty="0"/>
              <a:t>Excluded patients with DM or stroke</a:t>
            </a:r>
            <a:endParaRPr lang="en-CA" sz="3200" dirty="0"/>
          </a:p>
        </p:txBody>
      </p:sp>
      <p:sp>
        <p:nvSpPr>
          <p:cNvPr id="5" name="Slide Number Placeholder 4"/>
          <p:cNvSpPr>
            <a:spLocks noGrp="1"/>
          </p:cNvSpPr>
          <p:nvPr>
            <p:ph type="sldNum" sz="quarter" idx="12"/>
          </p:nvPr>
        </p:nvSpPr>
        <p:spPr/>
        <p:txBody>
          <a:bodyPr/>
          <a:lstStyle/>
          <a:p>
            <a:fld id="{48F63A3B-78C7-47BE-AE5E-E10140E04643}" type="slidenum">
              <a:rPr lang="en-US" smtClean="0"/>
              <a:t>83</a:t>
            </a:fld>
            <a:endParaRPr lang="en-US" dirty="0"/>
          </a:p>
        </p:txBody>
      </p:sp>
      <p:sp>
        <p:nvSpPr>
          <p:cNvPr id="4" name="TextBox 3"/>
          <p:cNvSpPr txBox="1"/>
          <p:nvPr/>
        </p:nvSpPr>
        <p:spPr>
          <a:xfrm>
            <a:off x="3657600" y="6420936"/>
            <a:ext cx="8444091" cy="369332"/>
          </a:xfrm>
          <a:prstGeom prst="rect">
            <a:avLst/>
          </a:prstGeom>
          <a:noFill/>
        </p:spPr>
        <p:txBody>
          <a:bodyPr wrap="square" rtlCol="0">
            <a:spAutoFit/>
          </a:bodyPr>
          <a:lstStyle/>
          <a:p>
            <a:pPr algn="r"/>
            <a:r>
              <a:rPr lang="en-US" dirty="0"/>
              <a:t>N Engl J Med 2015;373:2103-16</a:t>
            </a:r>
          </a:p>
        </p:txBody>
      </p:sp>
    </p:spTree>
    <p:extLst>
      <p:ext uri="{BB962C8B-B14F-4D97-AF65-F5344CB8AC3E}">
        <p14:creationId xmlns:p14="http://schemas.microsoft.com/office/powerpoint/2010/main" val="434184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SPRINT</a:t>
            </a:r>
          </a:p>
        </p:txBody>
      </p:sp>
      <p:sp>
        <p:nvSpPr>
          <p:cNvPr id="2" name="Content Placeholder 1"/>
          <p:cNvSpPr>
            <a:spLocks noGrp="1"/>
          </p:cNvSpPr>
          <p:nvPr>
            <p:ph idx="1"/>
          </p:nvPr>
        </p:nvSpPr>
        <p:spPr>
          <a:xfrm>
            <a:off x="838200" y="1825625"/>
            <a:ext cx="10758508" cy="4351338"/>
          </a:xfrm>
        </p:spPr>
        <p:txBody>
          <a:bodyPr>
            <a:normAutofit/>
          </a:bodyPr>
          <a:lstStyle/>
          <a:p>
            <a:pPr marL="457200" lvl="1" indent="-457200"/>
            <a:r>
              <a:rPr lang="en-US" sz="3200" dirty="0"/>
              <a:t>Baseline: Mean age 68 </a:t>
            </a:r>
            <a:r>
              <a:rPr lang="en-US" sz="3200" dirty="0" err="1"/>
              <a:t>yr</a:t>
            </a:r>
            <a:r>
              <a:rPr lang="en-US" sz="3200" dirty="0"/>
              <a:t>, 25% female, 20% CVD, 20% CKD</a:t>
            </a:r>
          </a:p>
          <a:p>
            <a:pPr marL="457200" lvl="1" indent="-457200"/>
            <a:r>
              <a:rPr lang="en-US" sz="3200" dirty="0"/>
              <a:t>Intervention: SBP &lt;120 mmHg</a:t>
            </a:r>
          </a:p>
          <a:p>
            <a:pPr marL="457200" lvl="1" indent="-457200"/>
            <a:r>
              <a:rPr lang="en-US" sz="3200" dirty="0"/>
              <a:t>Comparator: SBP 135-139 mmHg</a:t>
            </a:r>
          </a:p>
          <a:p>
            <a:pPr marL="457200" lvl="1" indent="-457200"/>
            <a:r>
              <a:rPr lang="en-US" sz="3200" dirty="0"/>
              <a:t>Primary outcome: composite of CV death, ACS, HF and stroke</a:t>
            </a:r>
          </a:p>
          <a:p>
            <a:pPr marL="457200" lvl="1" indent="-457200"/>
            <a:r>
              <a:rPr lang="en-US" sz="3200" dirty="0"/>
              <a:t>Standardized treatment algorithm</a:t>
            </a:r>
          </a:p>
          <a:p>
            <a:pPr marL="457200" lvl="1" indent="-457200"/>
            <a:r>
              <a:rPr lang="en-US" sz="3200" dirty="0"/>
              <a:t>Follow-up: 3.3 </a:t>
            </a:r>
            <a:r>
              <a:rPr lang="en-US" sz="3200" dirty="0" err="1"/>
              <a:t>yr</a:t>
            </a:r>
            <a:r>
              <a:rPr lang="en-US" sz="3200" dirty="0"/>
              <a:t> (stopped early)</a:t>
            </a:r>
          </a:p>
        </p:txBody>
      </p:sp>
      <p:sp>
        <p:nvSpPr>
          <p:cNvPr id="4" name="Slide Number Placeholder 3"/>
          <p:cNvSpPr>
            <a:spLocks noGrp="1"/>
          </p:cNvSpPr>
          <p:nvPr>
            <p:ph type="sldNum" sz="quarter" idx="12"/>
          </p:nvPr>
        </p:nvSpPr>
        <p:spPr/>
        <p:txBody>
          <a:bodyPr/>
          <a:lstStyle/>
          <a:p>
            <a:fld id="{48F63A3B-78C7-47BE-AE5E-E10140E04643}" type="slidenum">
              <a:rPr lang="en-US" smtClean="0"/>
              <a:t>84</a:t>
            </a:fld>
            <a:endParaRPr lang="en-US" dirty="0"/>
          </a:p>
        </p:txBody>
      </p:sp>
    </p:spTree>
    <p:extLst>
      <p:ext uri="{BB962C8B-B14F-4D97-AF65-F5344CB8AC3E}">
        <p14:creationId xmlns:p14="http://schemas.microsoft.com/office/powerpoint/2010/main" val="34412842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316038"/>
            <a:ext cx="6547600" cy="1104898"/>
          </a:xfrm>
        </p:spPr>
        <p:txBody>
          <a:bodyPr>
            <a:normAutofit/>
          </a:bodyPr>
          <a:lstStyle/>
          <a:p>
            <a:r>
              <a:rPr lang="en-US" sz="2800" dirty="0"/>
              <a:t>SBP: 122 mmHg vs 135 mmHg</a:t>
            </a:r>
          </a:p>
          <a:p>
            <a:r>
              <a:rPr lang="en-US" sz="2800" dirty="0"/>
              <a:t>Number of medications: 2.8 vs 1.8</a:t>
            </a:r>
          </a:p>
        </p:txBody>
      </p:sp>
      <p:sp>
        <p:nvSpPr>
          <p:cNvPr id="3" name="Title 2"/>
          <p:cNvSpPr>
            <a:spLocks noGrp="1"/>
          </p:cNvSpPr>
          <p:nvPr>
            <p:ph type="title"/>
          </p:nvPr>
        </p:nvSpPr>
        <p:spPr/>
        <p:txBody>
          <a:bodyPr/>
          <a:lstStyle/>
          <a:p>
            <a:r>
              <a:rPr lang="en-US" dirty="0"/>
              <a:t>SPRINT</a:t>
            </a:r>
          </a:p>
        </p:txBody>
      </p:sp>
      <p:pic>
        <p:nvPicPr>
          <p:cNvPr id="6" name="Content Placeholder 3" descr="Fig2 SPRINT.tiff"/>
          <p:cNvPicPr>
            <a:picLocks noChangeAspect="1"/>
          </p:cNvPicPr>
          <p:nvPr/>
        </p:nvPicPr>
        <p:blipFill rotWithShape="1">
          <a:blip r:embed="rId3" cstate="print"/>
          <a:srcRect l="16960" b="22671"/>
          <a:stretch/>
        </p:blipFill>
        <p:spPr>
          <a:xfrm>
            <a:off x="2099734" y="1446120"/>
            <a:ext cx="8023535" cy="3785253"/>
          </a:xfrm>
          <a:prstGeom prst="rect">
            <a:avLst/>
          </a:prstGeom>
        </p:spPr>
      </p:pic>
      <p:sp>
        <p:nvSpPr>
          <p:cNvPr id="7" name="TextBox 6"/>
          <p:cNvSpPr txBox="1"/>
          <p:nvPr/>
        </p:nvSpPr>
        <p:spPr>
          <a:xfrm>
            <a:off x="3657600" y="6420936"/>
            <a:ext cx="8444091" cy="369332"/>
          </a:xfrm>
          <a:prstGeom prst="rect">
            <a:avLst/>
          </a:prstGeom>
          <a:noFill/>
        </p:spPr>
        <p:txBody>
          <a:bodyPr wrap="square" rtlCol="0">
            <a:spAutoFit/>
          </a:bodyPr>
          <a:lstStyle/>
          <a:p>
            <a:pPr algn="r"/>
            <a:r>
              <a:rPr lang="en-US" dirty="0"/>
              <a:t>N Engl J Med 2015;373:2103-16</a:t>
            </a:r>
          </a:p>
        </p:txBody>
      </p:sp>
      <p:sp>
        <p:nvSpPr>
          <p:cNvPr id="4" name="Slide Number Placeholder 3"/>
          <p:cNvSpPr>
            <a:spLocks noGrp="1"/>
          </p:cNvSpPr>
          <p:nvPr>
            <p:ph type="sldNum" sz="quarter" idx="12"/>
          </p:nvPr>
        </p:nvSpPr>
        <p:spPr/>
        <p:txBody>
          <a:bodyPr/>
          <a:lstStyle/>
          <a:p>
            <a:fld id="{48F63A3B-78C7-47BE-AE5E-E10140E04643}" type="slidenum">
              <a:rPr lang="en-US" smtClean="0"/>
              <a:t>85</a:t>
            </a:fld>
            <a:endParaRPr lang="en-US" dirty="0"/>
          </a:p>
        </p:txBody>
      </p:sp>
    </p:spTree>
    <p:extLst>
      <p:ext uri="{BB962C8B-B14F-4D97-AF65-F5344CB8AC3E}">
        <p14:creationId xmlns:p14="http://schemas.microsoft.com/office/powerpoint/2010/main" val="2628983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SPRINT</a:t>
            </a:r>
          </a:p>
        </p:txBody>
      </p:sp>
      <p:pic>
        <p:nvPicPr>
          <p:cNvPr id="4" name="Content Placeholder 3" descr="Primary Outcome SPRINT.tiff"/>
          <p:cNvPicPr>
            <a:picLocks noChangeAspect="1"/>
          </p:cNvPicPr>
          <p:nvPr/>
        </p:nvPicPr>
        <p:blipFill rotWithShape="1">
          <a:blip r:embed="rId3" cstate="print"/>
          <a:srcRect l="16862" r="654" b="17118"/>
          <a:stretch/>
        </p:blipFill>
        <p:spPr>
          <a:xfrm>
            <a:off x="2225576" y="1446387"/>
            <a:ext cx="7731225" cy="4096850"/>
          </a:xfrm>
          <a:prstGeom prst="rect">
            <a:avLst/>
          </a:prstGeom>
        </p:spPr>
      </p:pic>
      <p:sp>
        <p:nvSpPr>
          <p:cNvPr id="6" name="TextBox 5"/>
          <p:cNvSpPr txBox="1"/>
          <p:nvPr/>
        </p:nvSpPr>
        <p:spPr>
          <a:xfrm>
            <a:off x="3657600" y="6420936"/>
            <a:ext cx="8444091" cy="369332"/>
          </a:xfrm>
          <a:prstGeom prst="rect">
            <a:avLst/>
          </a:prstGeom>
          <a:noFill/>
        </p:spPr>
        <p:txBody>
          <a:bodyPr wrap="square" rtlCol="0">
            <a:spAutoFit/>
          </a:bodyPr>
          <a:lstStyle/>
          <a:p>
            <a:pPr algn="r"/>
            <a:r>
              <a:rPr lang="en-US" dirty="0"/>
              <a:t>N Engl J Med 2015;373:2103-16</a:t>
            </a:r>
          </a:p>
        </p:txBody>
      </p:sp>
      <p:sp>
        <p:nvSpPr>
          <p:cNvPr id="7" name="Content Placeholder 1"/>
          <p:cNvSpPr>
            <a:spLocks noGrp="1"/>
          </p:cNvSpPr>
          <p:nvPr>
            <p:ph idx="1"/>
          </p:nvPr>
        </p:nvSpPr>
        <p:spPr>
          <a:xfrm>
            <a:off x="838200" y="5502303"/>
            <a:ext cx="10744200" cy="576765"/>
          </a:xfrm>
        </p:spPr>
        <p:txBody>
          <a:bodyPr>
            <a:noAutofit/>
          </a:bodyPr>
          <a:lstStyle/>
          <a:p>
            <a:r>
              <a:rPr lang="en-US" sz="2800" dirty="0"/>
              <a:t>Primary outcome: 5.2% vs 6.8% (ARR 1.6%, NNT=63)</a:t>
            </a:r>
          </a:p>
        </p:txBody>
      </p:sp>
      <p:sp>
        <p:nvSpPr>
          <p:cNvPr id="2" name="Slide Number Placeholder 1"/>
          <p:cNvSpPr>
            <a:spLocks noGrp="1"/>
          </p:cNvSpPr>
          <p:nvPr>
            <p:ph type="sldNum" sz="quarter" idx="12"/>
          </p:nvPr>
        </p:nvSpPr>
        <p:spPr/>
        <p:txBody>
          <a:bodyPr/>
          <a:lstStyle/>
          <a:p>
            <a:fld id="{48F63A3B-78C7-47BE-AE5E-E10140E04643}" type="slidenum">
              <a:rPr lang="en-US" smtClean="0"/>
              <a:t>86</a:t>
            </a:fld>
            <a:endParaRPr lang="en-US" dirty="0"/>
          </a:p>
        </p:txBody>
      </p:sp>
    </p:spTree>
    <p:extLst>
      <p:ext uri="{BB962C8B-B14F-4D97-AF65-F5344CB8AC3E}">
        <p14:creationId xmlns:p14="http://schemas.microsoft.com/office/powerpoint/2010/main" val="3831627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SPRINT</a:t>
            </a:r>
          </a:p>
        </p:txBody>
      </p:sp>
      <p:sp>
        <p:nvSpPr>
          <p:cNvPr id="2" name="Content Placeholder 1"/>
          <p:cNvSpPr>
            <a:spLocks noGrp="1"/>
          </p:cNvSpPr>
          <p:nvPr>
            <p:ph idx="1"/>
          </p:nvPr>
        </p:nvSpPr>
        <p:spPr/>
        <p:txBody>
          <a:bodyPr>
            <a:noAutofit/>
          </a:bodyPr>
          <a:lstStyle/>
          <a:p>
            <a:r>
              <a:rPr lang="en-US" sz="3200" dirty="0"/>
              <a:t>SBP &lt;120 mmHg:</a:t>
            </a:r>
          </a:p>
          <a:p>
            <a:pPr lvl="1"/>
            <a:r>
              <a:rPr lang="en-US" sz="2800" dirty="0">
                <a:latin typeface="Wingdings"/>
                <a:ea typeface="Wingdings"/>
                <a:cs typeface="Wingdings"/>
                <a:sym typeface="Wingdings"/>
              </a:rPr>
              <a:t></a:t>
            </a:r>
            <a:r>
              <a:rPr lang="en-US" sz="2800" dirty="0">
                <a:sym typeface="Wingdings"/>
              </a:rPr>
              <a:t> risk of HF, CV death, and all-cause death</a:t>
            </a:r>
          </a:p>
          <a:p>
            <a:pPr lvl="1"/>
            <a:r>
              <a:rPr lang="en-US" sz="2800" dirty="0">
                <a:sym typeface="Wingdings"/>
              </a:rPr>
              <a:t>No difference in MI or stroke</a:t>
            </a:r>
          </a:p>
          <a:p>
            <a:pPr lvl="1"/>
            <a:r>
              <a:rPr lang="en-US" sz="2800" dirty="0">
                <a:latin typeface="Wingdings"/>
                <a:ea typeface="Wingdings"/>
                <a:cs typeface="Wingdings"/>
                <a:sym typeface="Wingdings"/>
              </a:rPr>
              <a:t></a:t>
            </a:r>
            <a:r>
              <a:rPr lang="en-US" sz="2800" dirty="0">
                <a:sym typeface="Wingdings"/>
              </a:rPr>
              <a:t> risk of hypotension, electrolyte abnormalities, and renal dysfunction</a:t>
            </a:r>
          </a:p>
          <a:p>
            <a:r>
              <a:rPr lang="en-US" sz="3200" dirty="0">
                <a:sym typeface="Wingdings"/>
              </a:rPr>
              <a:t>Subgroup of age ≥75 yr (28% of population):</a:t>
            </a:r>
          </a:p>
          <a:p>
            <a:pPr lvl="1"/>
            <a:r>
              <a:rPr lang="en-US" sz="2800" dirty="0">
                <a:sym typeface="Wingdings"/>
              </a:rPr>
              <a:t>Mean age 80 yr, 38% female</a:t>
            </a:r>
          </a:p>
          <a:p>
            <a:pPr lvl="1"/>
            <a:r>
              <a:rPr lang="en-US" sz="2800" dirty="0">
                <a:latin typeface="Wingdings"/>
                <a:ea typeface="Wingdings"/>
                <a:cs typeface="Wingdings"/>
                <a:sym typeface="Wingdings"/>
              </a:rPr>
              <a:t></a:t>
            </a:r>
            <a:r>
              <a:rPr lang="en-US" sz="2800" dirty="0">
                <a:sym typeface="Wingdings"/>
              </a:rPr>
              <a:t> primary outcome, all-cause death, and HF</a:t>
            </a:r>
            <a:endParaRPr lang="en-US" sz="2800" dirty="0"/>
          </a:p>
          <a:p>
            <a:pPr lvl="1"/>
            <a:r>
              <a:rPr lang="en-US" sz="2800" dirty="0"/>
              <a:t>No difference in adverse events (?underpowered)</a:t>
            </a:r>
          </a:p>
        </p:txBody>
      </p:sp>
      <p:sp>
        <p:nvSpPr>
          <p:cNvPr id="5" name="Slide Number Placeholder 4"/>
          <p:cNvSpPr>
            <a:spLocks noGrp="1"/>
          </p:cNvSpPr>
          <p:nvPr>
            <p:ph type="sldNum" sz="quarter" idx="12"/>
          </p:nvPr>
        </p:nvSpPr>
        <p:spPr/>
        <p:txBody>
          <a:bodyPr/>
          <a:lstStyle/>
          <a:p>
            <a:fld id="{48F63A3B-78C7-47BE-AE5E-E10140E04643}" type="slidenum">
              <a:rPr lang="en-US" smtClean="0"/>
              <a:t>87</a:t>
            </a:fld>
            <a:endParaRPr lang="en-US" dirty="0"/>
          </a:p>
        </p:txBody>
      </p:sp>
      <p:sp>
        <p:nvSpPr>
          <p:cNvPr id="4" name="TextBox 3"/>
          <p:cNvSpPr txBox="1"/>
          <p:nvPr/>
        </p:nvSpPr>
        <p:spPr>
          <a:xfrm>
            <a:off x="3657600" y="6420936"/>
            <a:ext cx="8444091" cy="369332"/>
          </a:xfrm>
          <a:prstGeom prst="rect">
            <a:avLst/>
          </a:prstGeom>
          <a:noFill/>
        </p:spPr>
        <p:txBody>
          <a:bodyPr wrap="square" rtlCol="0">
            <a:spAutoFit/>
          </a:bodyPr>
          <a:lstStyle/>
          <a:p>
            <a:pPr algn="r"/>
            <a:r>
              <a:rPr lang="en-US" dirty="0"/>
              <a:t>N Engl J Med 2015;373:2103-16; JAMA 2016;315:2673-82 </a:t>
            </a:r>
          </a:p>
        </p:txBody>
      </p:sp>
    </p:spTree>
    <p:extLst>
      <p:ext uri="{BB962C8B-B14F-4D97-AF65-F5344CB8AC3E}">
        <p14:creationId xmlns:p14="http://schemas.microsoft.com/office/powerpoint/2010/main" val="7500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a:t>
            </a:r>
          </a:p>
        </p:txBody>
      </p:sp>
      <p:sp>
        <p:nvSpPr>
          <p:cNvPr id="2" name="Content Placeholder 1"/>
          <p:cNvSpPr>
            <a:spLocks noGrp="1"/>
          </p:cNvSpPr>
          <p:nvPr>
            <p:ph idx="1"/>
          </p:nvPr>
        </p:nvSpPr>
        <p:spPr/>
        <p:txBody>
          <a:bodyPr>
            <a:noAutofit/>
          </a:bodyPr>
          <a:lstStyle/>
          <a:p>
            <a:r>
              <a:rPr lang="en-US" dirty="0"/>
              <a:t>N=8511</a:t>
            </a:r>
          </a:p>
          <a:p>
            <a:r>
              <a:rPr lang="en-US" dirty="0"/>
              <a:t>Patients in China aged 60-80 years with HTN (SBP 140-190 mmHg)</a:t>
            </a:r>
          </a:p>
          <a:p>
            <a:r>
              <a:rPr lang="en-US" dirty="0"/>
              <a:t>Excluded patients with stroke</a:t>
            </a:r>
          </a:p>
          <a:p>
            <a:r>
              <a:rPr lang="en-US" dirty="0"/>
              <a:t>SBP target 110-129 mmHg vs 130-149 mmHg</a:t>
            </a:r>
          </a:p>
          <a:p>
            <a:r>
              <a:rPr lang="en-US" dirty="0"/>
              <a:t>Primary outcome: composite of</a:t>
            </a:r>
            <a:r>
              <a:rPr lang="is-IS" dirty="0"/>
              <a:t> stroke, ACS, acute decompensated HF, coronary revascularization, AF and CV death</a:t>
            </a:r>
          </a:p>
          <a:p>
            <a:r>
              <a:rPr lang="en-US" dirty="0"/>
              <a:t>Standardized treatment algorithm</a:t>
            </a:r>
          </a:p>
          <a:p>
            <a:r>
              <a:rPr lang="en-US" dirty="0"/>
              <a:t>Follow-up: 3.3 </a:t>
            </a:r>
            <a:r>
              <a:rPr lang="en-US" dirty="0" err="1"/>
              <a:t>yr</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88</a:t>
            </a:fld>
            <a:endParaRPr lang="en-US" dirty="0"/>
          </a:p>
        </p:txBody>
      </p:sp>
      <p:sp>
        <p:nvSpPr>
          <p:cNvPr id="5" name="TextBox 4"/>
          <p:cNvSpPr txBox="1"/>
          <p:nvPr/>
        </p:nvSpPr>
        <p:spPr>
          <a:xfrm>
            <a:off x="3657600" y="6420936"/>
            <a:ext cx="8444091" cy="369332"/>
          </a:xfrm>
          <a:prstGeom prst="rect">
            <a:avLst/>
          </a:prstGeom>
          <a:noFill/>
        </p:spPr>
        <p:txBody>
          <a:bodyPr wrap="square" rtlCol="0">
            <a:spAutoFit/>
          </a:bodyPr>
          <a:lstStyle/>
          <a:p>
            <a:pPr algn="r"/>
            <a:r>
              <a:rPr lang="en-US" dirty="0"/>
              <a:t>N Engl J Med; published online 2021 Aug 30</a:t>
            </a:r>
          </a:p>
        </p:txBody>
      </p:sp>
    </p:spTree>
    <p:extLst>
      <p:ext uri="{BB962C8B-B14F-4D97-AF65-F5344CB8AC3E}">
        <p14:creationId xmlns:p14="http://schemas.microsoft.com/office/powerpoint/2010/main" val="1364851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1-09-15 at 9.22.2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14" r="-2052"/>
          <a:stretch/>
        </p:blipFill>
        <p:spPr>
          <a:xfrm>
            <a:off x="1738490" y="1079500"/>
            <a:ext cx="8715023" cy="4102100"/>
          </a:xfrm>
        </p:spPr>
      </p:pic>
      <p:sp>
        <p:nvSpPr>
          <p:cNvPr id="3" name="Title 2"/>
          <p:cNvSpPr>
            <a:spLocks noGrp="1"/>
          </p:cNvSpPr>
          <p:nvPr>
            <p:ph type="title"/>
          </p:nvPr>
        </p:nvSpPr>
        <p:spPr/>
        <p:txBody>
          <a:bodyPr/>
          <a:lstStyle/>
          <a:p>
            <a:r>
              <a:rPr lang="en-US" dirty="0"/>
              <a:t>STEP</a:t>
            </a:r>
          </a:p>
        </p:txBody>
      </p:sp>
      <p:sp>
        <p:nvSpPr>
          <p:cNvPr id="5" name="TextBox 4"/>
          <p:cNvSpPr txBox="1"/>
          <p:nvPr/>
        </p:nvSpPr>
        <p:spPr>
          <a:xfrm>
            <a:off x="3657600" y="6420936"/>
            <a:ext cx="8444091" cy="369332"/>
          </a:xfrm>
          <a:prstGeom prst="rect">
            <a:avLst/>
          </a:prstGeom>
          <a:noFill/>
        </p:spPr>
        <p:txBody>
          <a:bodyPr wrap="square" rtlCol="0">
            <a:spAutoFit/>
          </a:bodyPr>
          <a:lstStyle/>
          <a:p>
            <a:pPr algn="r"/>
            <a:r>
              <a:rPr lang="en-US" dirty="0"/>
              <a:t>N Engl J Med; published online 2021 Aug 30</a:t>
            </a:r>
          </a:p>
        </p:txBody>
      </p:sp>
      <p:sp>
        <p:nvSpPr>
          <p:cNvPr id="6" name="Content Placeholder 1"/>
          <p:cNvSpPr txBox="1">
            <a:spLocks/>
          </p:cNvSpPr>
          <p:nvPr/>
        </p:nvSpPr>
        <p:spPr>
          <a:xfrm>
            <a:off x="838200" y="5265239"/>
            <a:ext cx="10744200" cy="11048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SBP: 127 mmHg vs 136 mmHg</a:t>
            </a:r>
          </a:p>
          <a:p>
            <a:r>
              <a:rPr lang="en-US" sz="2800" dirty="0"/>
              <a:t>Number of medications: 1.9 vs 1.5</a:t>
            </a:r>
          </a:p>
        </p:txBody>
      </p:sp>
      <p:sp>
        <p:nvSpPr>
          <p:cNvPr id="2" name="Slide Number Placeholder 1"/>
          <p:cNvSpPr>
            <a:spLocks noGrp="1"/>
          </p:cNvSpPr>
          <p:nvPr>
            <p:ph type="sldNum" sz="quarter" idx="12"/>
          </p:nvPr>
        </p:nvSpPr>
        <p:spPr/>
        <p:txBody>
          <a:bodyPr/>
          <a:lstStyle/>
          <a:p>
            <a:fld id="{48F63A3B-78C7-47BE-AE5E-E10140E04643}" type="slidenum">
              <a:rPr lang="en-US" smtClean="0"/>
              <a:t>89</a:t>
            </a:fld>
            <a:endParaRPr lang="en-US" dirty="0"/>
          </a:p>
        </p:txBody>
      </p:sp>
    </p:spTree>
    <p:extLst>
      <p:ext uri="{BB962C8B-B14F-4D97-AF65-F5344CB8AC3E}">
        <p14:creationId xmlns:p14="http://schemas.microsoft.com/office/powerpoint/2010/main" val="37571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Prevalence of HTN in Canada</a:t>
            </a:r>
          </a:p>
        </p:txBody>
      </p:sp>
      <p:sp>
        <p:nvSpPr>
          <p:cNvPr id="2" name="Content Placeholder 1"/>
          <p:cNvSpPr>
            <a:spLocks noGrp="1"/>
          </p:cNvSpPr>
          <p:nvPr>
            <p:ph idx="1"/>
          </p:nvPr>
        </p:nvSpPr>
        <p:spPr>
          <a:xfrm>
            <a:off x="838200" y="1825625"/>
            <a:ext cx="10141956" cy="4270376"/>
          </a:xfrm>
        </p:spPr>
        <p:txBody>
          <a:bodyPr>
            <a:normAutofit/>
          </a:bodyPr>
          <a:lstStyle/>
          <a:p>
            <a:r>
              <a:rPr lang="en-US" dirty="0"/>
              <a:t>23% of Canadian adults have HTN</a:t>
            </a:r>
          </a:p>
          <a:p>
            <a:r>
              <a:rPr lang="en-US" dirty="0"/>
              <a:t>Most prevalent risk factor for CVD in Canada</a:t>
            </a:r>
          </a:p>
          <a:p>
            <a:r>
              <a:rPr lang="en-US" dirty="0"/>
              <a:t>More prescriptions for HTN than for any other medical disorder</a:t>
            </a:r>
          </a:p>
          <a:p>
            <a:pPr lvl="1"/>
            <a:r>
              <a:rPr lang="en-US" sz="2800" dirty="0"/>
              <a:t>4 million prescriptions every month in Canada</a:t>
            </a:r>
          </a:p>
          <a:p>
            <a:r>
              <a:rPr lang="en-US" dirty="0"/>
              <a:t>Cost of HTN approaches 10% of all health care spending in Canada</a:t>
            </a:r>
          </a:p>
          <a:p>
            <a:pPr lvl="1"/>
            <a:r>
              <a:rPr lang="en-US" sz="2800" dirty="0"/>
              <a:t>In 2010, HTN cost the Canadian health care system over $13 billion annually</a:t>
            </a:r>
          </a:p>
        </p:txBody>
      </p:sp>
      <p:sp>
        <p:nvSpPr>
          <p:cNvPr id="4" name="Slide Number Placeholder 3"/>
          <p:cNvSpPr>
            <a:spLocks noGrp="1"/>
          </p:cNvSpPr>
          <p:nvPr>
            <p:ph type="sldNum" sz="quarter" idx="12"/>
          </p:nvPr>
        </p:nvSpPr>
        <p:spPr/>
        <p:txBody>
          <a:bodyPr/>
          <a:lstStyle/>
          <a:p>
            <a:fld id="{48F63A3B-78C7-47BE-AE5E-E10140E04643}" type="slidenum">
              <a:rPr lang="en-US" smtClean="0"/>
              <a:t>9</a:t>
            </a:fld>
            <a:endParaRPr lang="en-US" dirty="0"/>
          </a:p>
        </p:txBody>
      </p:sp>
      <p:sp>
        <p:nvSpPr>
          <p:cNvPr id="10" name="TextBox 9"/>
          <p:cNvSpPr txBox="1"/>
          <p:nvPr/>
        </p:nvSpPr>
        <p:spPr>
          <a:xfrm>
            <a:off x="3702757" y="6420936"/>
            <a:ext cx="8398935"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pic>
        <p:nvPicPr>
          <p:cNvPr id="11" name="Graphic 8" descr="Man with solid fill">
            <a:extLst>
              <a:ext uri="{FF2B5EF4-FFF2-40B4-BE49-F238E27FC236}">
                <a16:creationId xmlns:a16="http://schemas.microsoft.com/office/drawing/2014/main" id="{C23D28EC-7AB3-45C2-B79E-5D9A70C58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8583" y="1417247"/>
            <a:ext cx="1330663" cy="1330663"/>
          </a:xfrm>
          <a:prstGeom prst="rect">
            <a:avLst/>
          </a:prstGeom>
        </p:spPr>
      </p:pic>
      <p:pic>
        <p:nvPicPr>
          <p:cNvPr id="12" name="Graphic 9" descr="Man with solid fill">
            <a:extLst>
              <a:ext uri="{FF2B5EF4-FFF2-40B4-BE49-F238E27FC236}">
                <a16:creationId xmlns:a16="http://schemas.microsoft.com/office/drawing/2014/main" id="{809E692D-FED4-4CD1-B857-06ADCE1D1E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96512" y="1417247"/>
            <a:ext cx="1330663" cy="1330663"/>
          </a:xfrm>
          <a:prstGeom prst="rect">
            <a:avLst/>
          </a:prstGeom>
        </p:spPr>
      </p:pic>
      <p:pic>
        <p:nvPicPr>
          <p:cNvPr id="13" name="Graphic 10" descr="Man with solid fill">
            <a:extLst>
              <a:ext uri="{FF2B5EF4-FFF2-40B4-BE49-F238E27FC236}">
                <a16:creationId xmlns:a16="http://schemas.microsoft.com/office/drawing/2014/main" id="{4B029DB6-D120-4CF9-8911-CF6CD88860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23" y="1428084"/>
            <a:ext cx="1330663" cy="1330663"/>
          </a:xfrm>
          <a:prstGeom prst="rect">
            <a:avLst/>
          </a:prstGeom>
        </p:spPr>
      </p:pic>
      <p:pic>
        <p:nvPicPr>
          <p:cNvPr id="14" name="Graphic 9" descr="Man with solid fill">
            <a:extLst>
              <a:ext uri="{FF2B5EF4-FFF2-40B4-BE49-F238E27FC236}">
                <a16:creationId xmlns:a16="http://schemas.microsoft.com/office/drawing/2014/main" id="{809E692D-FED4-4CD1-B857-06ADCE1D1E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2167" y="1428084"/>
            <a:ext cx="1330663" cy="1330663"/>
          </a:xfrm>
          <a:prstGeom prst="rect">
            <a:avLst/>
          </a:prstGeom>
        </p:spPr>
      </p:pic>
    </p:spTree>
    <p:extLst>
      <p:ext uri="{BB962C8B-B14F-4D97-AF65-F5344CB8AC3E}">
        <p14:creationId xmlns:p14="http://schemas.microsoft.com/office/powerpoint/2010/main" val="106218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21-09-15 at 9.22.4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636" r="-3251"/>
          <a:stretch/>
        </p:blipFill>
        <p:spPr>
          <a:xfrm>
            <a:off x="1625601" y="1350433"/>
            <a:ext cx="8938455" cy="4151869"/>
          </a:xfrm>
        </p:spPr>
      </p:pic>
      <p:sp>
        <p:nvSpPr>
          <p:cNvPr id="3" name="Title 2"/>
          <p:cNvSpPr>
            <a:spLocks noGrp="1"/>
          </p:cNvSpPr>
          <p:nvPr>
            <p:ph type="title"/>
          </p:nvPr>
        </p:nvSpPr>
        <p:spPr/>
        <p:txBody>
          <a:bodyPr/>
          <a:lstStyle/>
          <a:p>
            <a:r>
              <a:rPr lang="en-US" dirty="0"/>
              <a:t>STEP</a:t>
            </a:r>
          </a:p>
        </p:txBody>
      </p:sp>
      <p:sp>
        <p:nvSpPr>
          <p:cNvPr id="4" name="TextBox 3"/>
          <p:cNvSpPr txBox="1"/>
          <p:nvPr/>
        </p:nvSpPr>
        <p:spPr>
          <a:xfrm>
            <a:off x="3657600" y="6420936"/>
            <a:ext cx="8444091" cy="369332"/>
          </a:xfrm>
          <a:prstGeom prst="rect">
            <a:avLst/>
          </a:prstGeom>
          <a:noFill/>
        </p:spPr>
        <p:txBody>
          <a:bodyPr wrap="square" rtlCol="0">
            <a:spAutoFit/>
          </a:bodyPr>
          <a:lstStyle/>
          <a:p>
            <a:pPr algn="r"/>
            <a:r>
              <a:rPr lang="en-US" dirty="0"/>
              <a:t>N Engl J Med; published online 2021 Aug 30</a:t>
            </a:r>
          </a:p>
        </p:txBody>
      </p:sp>
      <p:sp>
        <p:nvSpPr>
          <p:cNvPr id="6" name="Content Placeholder 1"/>
          <p:cNvSpPr txBox="1">
            <a:spLocks/>
          </p:cNvSpPr>
          <p:nvPr/>
        </p:nvSpPr>
        <p:spPr>
          <a:xfrm>
            <a:off x="838200" y="5671638"/>
            <a:ext cx="10744200" cy="5767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Primary outcome: 3.5% vs 4.6% (ARR 1.1%, NNT=91)</a:t>
            </a:r>
          </a:p>
        </p:txBody>
      </p:sp>
      <p:sp>
        <p:nvSpPr>
          <p:cNvPr id="2" name="Slide Number Placeholder 1"/>
          <p:cNvSpPr>
            <a:spLocks noGrp="1"/>
          </p:cNvSpPr>
          <p:nvPr>
            <p:ph type="sldNum" sz="quarter" idx="12"/>
          </p:nvPr>
        </p:nvSpPr>
        <p:spPr/>
        <p:txBody>
          <a:bodyPr/>
          <a:lstStyle/>
          <a:p>
            <a:fld id="{48F63A3B-78C7-47BE-AE5E-E10140E04643}" type="slidenum">
              <a:rPr lang="en-US" smtClean="0"/>
              <a:t>90</a:t>
            </a:fld>
            <a:endParaRPr lang="en-US" dirty="0"/>
          </a:p>
        </p:txBody>
      </p:sp>
    </p:spTree>
    <p:extLst>
      <p:ext uri="{BB962C8B-B14F-4D97-AF65-F5344CB8AC3E}">
        <p14:creationId xmlns:p14="http://schemas.microsoft.com/office/powerpoint/2010/main" val="20150771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Example</a:t>
            </a:r>
          </a:p>
        </p:txBody>
      </p:sp>
      <p:sp>
        <p:nvSpPr>
          <p:cNvPr id="2" name="Content Placeholder 1"/>
          <p:cNvSpPr>
            <a:spLocks noGrp="1"/>
          </p:cNvSpPr>
          <p:nvPr>
            <p:ph idx="1"/>
          </p:nvPr>
        </p:nvSpPr>
        <p:spPr/>
        <p:txBody>
          <a:bodyPr>
            <a:normAutofit/>
          </a:bodyPr>
          <a:lstStyle/>
          <a:p>
            <a:r>
              <a:rPr lang="en-US" sz="3200" dirty="0"/>
              <a:t>Taking ramipril 5 mg PO daily for HTN</a:t>
            </a:r>
          </a:p>
          <a:p>
            <a:r>
              <a:rPr lang="en-US" sz="3200" dirty="0"/>
              <a:t>HBPM: 137/85 mmHg</a:t>
            </a:r>
          </a:p>
          <a:p>
            <a:r>
              <a:rPr lang="en-US" sz="3200" dirty="0"/>
              <a:t>Mean OBPM: 142/88 mmHg</a:t>
            </a:r>
          </a:p>
          <a:p>
            <a:endParaRPr lang="en-US" sz="3200" dirty="0"/>
          </a:p>
          <a:p>
            <a:r>
              <a:rPr lang="en-US" sz="3200" dirty="0"/>
              <a:t>What is his BP target?</a:t>
            </a:r>
          </a:p>
          <a:p>
            <a:r>
              <a:rPr lang="en-US" sz="3200" dirty="0"/>
              <a:t>What would you recommend?</a:t>
            </a:r>
          </a:p>
        </p:txBody>
      </p:sp>
      <p:sp>
        <p:nvSpPr>
          <p:cNvPr id="4" name="Slide Number Placeholder 3"/>
          <p:cNvSpPr>
            <a:spLocks noGrp="1"/>
          </p:cNvSpPr>
          <p:nvPr>
            <p:ph type="sldNum" sz="quarter" idx="12"/>
          </p:nvPr>
        </p:nvSpPr>
        <p:spPr/>
        <p:txBody>
          <a:bodyPr/>
          <a:lstStyle/>
          <a:p>
            <a:fld id="{48F63A3B-78C7-47BE-AE5E-E10140E04643}" type="slidenum">
              <a:rPr lang="en-US" smtClean="0"/>
              <a:t>91</a:t>
            </a:fld>
            <a:endParaRPr lang="en-US" dirty="0"/>
          </a:p>
        </p:txBody>
      </p:sp>
    </p:spTree>
    <p:extLst>
      <p:ext uri="{BB962C8B-B14F-4D97-AF65-F5344CB8AC3E}">
        <p14:creationId xmlns:p14="http://schemas.microsoft.com/office/powerpoint/2010/main" val="24832718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Example</a:t>
            </a:r>
          </a:p>
        </p:txBody>
      </p:sp>
      <p:sp>
        <p:nvSpPr>
          <p:cNvPr id="2" name="Content Placeholder 1"/>
          <p:cNvSpPr>
            <a:spLocks noGrp="1"/>
          </p:cNvSpPr>
          <p:nvPr>
            <p:ph idx="1"/>
          </p:nvPr>
        </p:nvSpPr>
        <p:spPr/>
        <p:txBody>
          <a:bodyPr>
            <a:normAutofit/>
          </a:bodyPr>
          <a:lstStyle/>
          <a:p>
            <a:r>
              <a:rPr lang="en-US" sz="3200" dirty="0"/>
              <a:t>Now taking perindopril/indapamide 4/1.25 mg PO daily for HTN and BP below target</a:t>
            </a:r>
          </a:p>
          <a:p>
            <a:r>
              <a:rPr lang="en-US" sz="3200" dirty="0"/>
              <a:t>Develops severe chest pain while on stage</a:t>
            </a:r>
          </a:p>
          <a:p>
            <a:r>
              <a:rPr lang="en-US" sz="3200" dirty="0"/>
              <a:t>Diagnosed with an MI</a:t>
            </a:r>
          </a:p>
          <a:p>
            <a:endParaRPr lang="en-US" sz="3200" dirty="0"/>
          </a:p>
          <a:p>
            <a:r>
              <a:rPr lang="en-US" sz="3200" dirty="0"/>
              <a:t>Does this change his BP target?</a:t>
            </a:r>
          </a:p>
          <a:p>
            <a:r>
              <a:rPr lang="en-US" sz="3200" dirty="0"/>
              <a:t>What would you recommend?</a:t>
            </a:r>
          </a:p>
        </p:txBody>
      </p:sp>
      <p:sp>
        <p:nvSpPr>
          <p:cNvPr id="4" name="Slide Number Placeholder 3"/>
          <p:cNvSpPr>
            <a:spLocks noGrp="1"/>
          </p:cNvSpPr>
          <p:nvPr>
            <p:ph type="sldNum" sz="quarter" idx="12"/>
          </p:nvPr>
        </p:nvSpPr>
        <p:spPr/>
        <p:txBody>
          <a:bodyPr/>
          <a:lstStyle/>
          <a:p>
            <a:fld id="{48F63A3B-78C7-47BE-AE5E-E10140E04643}" type="slidenum">
              <a:rPr lang="en-US" smtClean="0"/>
              <a:t>92</a:t>
            </a:fld>
            <a:endParaRPr lang="en-US" dirty="0"/>
          </a:p>
        </p:txBody>
      </p:sp>
    </p:spTree>
    <p:extLst>
      <p:ext uri="{BB962C8B-B14F-4D97-AF65-F5344CB8AC3E}">
        <p14:creationId xmlns:p14="http://schemas.microsoft.com/office/powerpoint/2010/main" val="7006121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Resistant HTN</a:t>
            </a:r>
          </a:p>
        </p:txBody>
      </p:sp>
      <p:sp>
        <p:nvSpPr>
          <p:cNvPr id="4" name="Slide Number Placeholder 3"/>
          <p:cNvSpPr>
            <a:spLocks noGrp="1"/>
          </p:cNvSpPr>
          <p:nvPr>
            <p:ph type="sldNum" sz="quarter" idx="12"/>
          </p:nvPr>
        </p:nvSpPr>
        <p:spPr/>
        <p:txBody>
          <a:bodyPr/>
          <a:lstStyle/>
          <a:p>
            <a:fld id="{48F63A3B-78C7-47BE-AE5E-E10140E04643}" type="slidenum">
              <a:rPr lang="en-US" smtClean="0"/>
              <a:t>93</a:t>
            </a:fld>
            <a:endParaRPr lang="en-US" dirty="0"/>
          </a:p>
        </p:txBody>
      </p:sp>
    </p:spTree>
    <p:extLst>
      <p:ext uri="{BB962C8B-B14F-4D97-AF65-F5344CB8AC3E}">
        <p14:creationId xmlns:p14="http://schemas.microsoft.com/office/powerpoint/2010/main" val="41382637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Resistant HTN</a:t>
            </a:r>
          </a:p>
        </p:txBody>
      </p:sp>
      <p:sp>
        <p:nvSpPr>
          <p:cNvPr id="2" name="Content Placeholder 1"/>
          <p:cNvSpPr>
            <a:spLocks noGrp="1"/>
          </p:cNvSpPr>
          <p:nvPr>
            <p:ph idx="1"/>
          </p:nvPr>
        </p:nvSpPr>
        <p:spPr/>
        <p:txBody>
          <a:bodyPr>
            <a:normAutofit/>
          </a:bodyPr>
          <a:lstStyle/>
          <a:p>
            <a:r>
              <a:rPr lang="en-US" sz="3200" dirty="0"/>
              <a:t>10-30% of patients with HTN</a:t>
            </a:r>
          </a:p>
          <a:p>
            <a:r>
              <a:rPr lang="en-US" sz="3200" dirty="0"/>
              <a:t>Definition: BP above target despite combination of ≥3 antihypertensives of different classes, one of which is a diuretic </a:t>
            </a:r>
          </a:p>
          <a:p>
            <a:r>
              <a:rPr lang="en-US" sz="3200" dirty="0"/>
              <a:t>Typical regimen = ACEI/ARB + DHP CCB + thiazide-like diuretic</a:t>
            </a:r>
          </a:p>
          <a:p>
            <a:r>
              <a:rPr lang="en-US" sz="3200" dirty="0"/>
              <a:t>Accurate in-office and out-of-office BP measurement is essential</a:t>
            </a:r>
          </a:p>
        </p:txBody>
      </p:sp>
      <p:sp>
        <p:nvSpPr>
          <p:cNvPr id="5" name="Slide Number Placeholder 4"/>
          <p:cNvSpPr>
            <a:spLocks noGrp="1"/>
          </p:cNvSpPr>
          <p:nvPr>
            <p:ph type="sldNum" sz="quarter" idx="12"/>
          </p:nvPr>
        </p:nvSpPr>
        <p:spPr/>
        <p:txBody>
          <a:bodyPr/>
          <a:lstStyle/>
          <a:p>
            <a:fld id="{48F63A3B-78C7-47BE-AE5E-E10140E04643}" type="slidenum">
              <a:rPr lang="en-US" smtClean="0"/>
              <a:t>94</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19211896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Resistant HTN</a:t>
            </a:r>
          </a:p>
        </p:txBody>
      </p:sp>
      <p:sp>
        <p:nvSpPr>
          <p:cNvPr id="2" name="Content Placeholder 1"/>
          <p:cNvSpPr>
            <a:spLocks noGrp="1"/>
          </p:cNvSpPr>
          <p:nvPr>
            <p:ph idx="1"/>
          </p:nvPr>
        </p:nvSpPr>
        <p:spPr>
          <a:xfrm>
            <a:off x="838200" y="1825624"/>
            <a:ext cx="10515600" cy="4530725"/>
          </a:xfrm>
        </p:spPr>
        <p:txBody>
          <a:bodyPr>
            <a:noAutofit/>
          </a:bodyPr>
          <a:lstStyle/>
          <a:p>
            <a:r>
              <a:rPr lang="en-US" sz="3200" dirty="0"/>
              <a:t>Other reasons for apparent resistant HTN:</a:t>
            </a:r>
          </a:p>
          <a:p>
            <a:pPr lvl="1"/>
            <a:r>
              <a:rPr lang="en-US" sz="3200" dirty="0"/>
              <a:t>Non-adherence</a:t>
            </a:r>
          </a:p>
          <a:p>
            <a:pPr lvl="1"/>
            <a:r>
              <a:rPr lang="en-US" sz="3200" dirty="0"/>
              <a:t>White coat effect</a:t>
            </a:r>
          </a:p>
          <a:p>
            <a:pPr lvl="1"/>
            <a:r>
              <a:rPr lang="en-US" sz="3200" dirty="0"/>
              <a:t>Obstructive sleep apnea</a:t>
            </a:r>
          </a:p>
          <a:p>
            <a:pPr lvl="1"/>
            <a:r>
              <a:rPr lang="en-US" sz="3200" dirty="0"/>
              <a:t>Secondary HTN</a:t>
            </a:r>
          </a:p>
          <a:p>
            <a:pPr lvl="2"/>
            <a:r>
              <a:rPr lang="en-US" sz="2800" dirty="0"/>
              <a:t>Drugs</a:t>
            </a:r>
          </a:p>
          <a:p>
            <a:pPr lvl="2"/>
            <a:r>
              <a:rPr lang="en-US" sz="2800" dirty="0"/>
              <a:t>Primary hyperaldosteronism</a:t>
            </a:r>
          </a:p>
          <a:p>
            <a:pPr lvl="2"/>
            <a:r>
              <a:rPr lang="en-US" sz="2800" dirty="0"/>
              <a:t>Pheochromocytoma</a:t>
            </a:r>
          </a:p>
          <a:p>
            <a:r>
              <a:rPr lang="en-US" sz="3200" dirty="0"/>
              <a:t>May warrant referral to specialist (HTN clinic)</a:t>
            </a:r>
          </a:p>
        </p:txBody>
      </p:sp>
      <p:sp>
        <p:nvSpPr>
          <p:cNvPr id="5" name="Slide Number Placeholder 4"/>
          <p:cNvSpPr>
            <a:spLocks noGrp="1"/>
          </p:cNvSpPr>
          <p:nvPr>
            <p:ph type="sldNum" sz="quarter" idx="12"/>
          </p:nvPr>
        </p:nvSpPr>
        <p:spPr/>
        <p:txBody>
          <a:bodyPr/>
          <a:lstStyle/>
          <a:p>
            <a:fld id="{48F63A3B-78C7-47BE-AE5E-E10140E04643}" type="slidenum">
              <a:rPr lang="en-US" smtClean="0"/>
              <a:t>95</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Can J </a:t>
            </a:r>
            <a:r>
              <a:rPr lang="en-US" dirty="0" err="1"/>
              <a:t>Cardiol</a:t>
            </a:r>
            <a:r>
              <a:rPr lang="en-US" dirty="0"/>
              <a:t> 2020;36:596-624</a:t>
            </a:r>
          </a:p>
        </p:txBody>
      </p:sp>
    </p:spTree>
    <p:extLst>
      <p:ext uri="{BB962C8B-B14F-4D97-AF65-F5344CB8AC3E}">
        <p14:creationId xmlns:p14="http://schemas.microsoft.com/office/powerpoint/2010/main" val="27158965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Resistant HTN</a:t>
            </a:r>
          </a:p>
        </p:txBody>
      </p:sp>
      <p:sp>
        <p:nvSpPr>
          <p:cNvPr id="2" name="Content Placeholder 1"/>
          <p:cNvSpPr>
            <a:spLocks noGrp="1"/>
          </p:cNvSpPr>
          <p:nvPr>
            <p:ph idx="1"/>
          </p:nvPr>
        </p:nvSpPr>
        <p:spPr/>
        <p:txBody>
          <a:bodyPr>
            <a:normAutofit/>
          </a:bodyPr>
          <a:lstStyle/>
          <a:p>
            <a:r>
              <a:rPr lang="en-US" sz="3200" dirty="0"/>
              <a:t>Add-on therapeutic options:</a:t>
            </a:r>
          </a:p>
          <a:p>
            <a:pPr lvl="1"/>
            <a:r>
              <a:rPr lang="en-US" sz="3200" dirty="0"/>
              <a:t>Spironolactone or eplerenone</a:t>
            </a:r>
          </a:p>
          <a:p>
            <a:pPr lvl="1"/>
            <a:r>
              <a:rPr lang="en-US" sz="3200" dirty="0"/>
              <a:t>Bisoprolol</a:t>
            </a:r>
          </a:p>
          <a:p>
            <a:pPr lvl="1"/>
            <a:r>
              <a:rPr lang="en-US" sz="3200" dirty="0"/>
              <a:t>Doxazosin</a:t>
            </a:r>
          </a:p>
          <a:p>
            <a:pPr lvl="1"/>
            <a:r>
              <a:rPr lang="en-US" sz="3200" dirty="0"/>
              <a:t>Amiloride</a:t>
            </a:r>
          </a:p>
          <a:p>
            <a:pPr lvl="1"/>
            <a:r>
              <a:rPr lang="en-US" sz="3200" dirty="0"/>
              <a:t>Clonidine</a:t>
            </a:r>
          </a:p>
        </p:txBody>
      </p:sp>
      <p:sp>
        <p:nvSpPr>
          <p:cNvPr id="4" name="Slide Number Placeholder 3"/>
          <p:cNvSpPr>
            <a:spLocks noGrp="1"/>
          </p:cNvSpPr>
          <p:nvPr>
            <p:ph type="sldNum" sz="quarter" idx="12"/>
          </p:nvPr>
        </p:nvSpPr>
        <p:spPr/>
        <p:txBody>
          <a:bodyPr/>
          <a:lstStyle/>
          <a:p>
            <a:fld id="{48F63A3B-78C7-47BE-AE5E-E10140E04643}" type="slidenum">
              <a:rPr lang="en-US" smtClean="0"/>
              <a:t>96</a:t>
            </a:fld>
            <a:endParaRPr lang="en-US" dirty="0"/>
          </a:p>
        </p:txBody>
      </p:sp>
    </p:spTree>
    <p:extLst>
      <p:ext uri="{BB962C8B-B14F-4D97-AF65-F5344CB8AC3E}">
        <p14:creationId xmlns:p14="http://schemas.microsoft.com/office/powerpoint/2010/main" val="15956536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3327400"/>
            <a:ext cx="10524569" cy="2747433"/>
          </a:xfrm>
        </p:spPr>
        <p:txBody>
          <a:bodyPr>
            <a:normAutofit/>
          </a:bodyPr>
          <a:lstStyle/>
          <a:p>
            <a:r>
              <a:rPr lang="en-US" sz="3000" dirty="0"/>
              <a:t>6 RCTs</a:t>
            </a:r>
          </a:p>
          <a:p>
            <a:r>
              <a:rPr lang="en-US" sz="3000" dirty="0"/>
              <a:t>Spironolactone vs placebo or active comparator</a:t>
            </a:r>
          </a:p>
          <a:p>
            <a:r>
              <a:rPr lang="en-US" sz="3000" dirty="0"/>
              <a:t>Reduced mean office BP by 10-20/3-9 mmHg and home BP by 10/4 mmHg</a:t>
            </a:r>
          </a:p>
          <a:p>
            <a:r>
              <a:rPr lang="en-US" sz="3000" dirty="0"/>
              <a:t>Rate of hyperkalemia with ACEI/ARB: about 3%</a:t>
            </a:r>
          </a:p>
        </p:txBody>
      </p:sp>
      <p:sp>
        <p:nvSpPr>
          <p:cNvPr id="3" name="Title 2"/>
          <p:cNvSpPr>
            <a:spLocks noGrp="1"/>
          </p:cNvSpPr>
          <p:nvPr>
            <p:ph type="title"/>
          </p:nvPr>
        </p:nvSpPr>
        <p:spPr/>
        <p:txBody>
          <a:bodyPr/>
          <a:lstStyle/>
          <a:p>
            <a:r>
              <a:rPr lang="en-US" dirty="0"/>
              <a:t>Resistant HTN</a:t>
            </a:r>
          </a:p>
        </p:txBody>
      </p:sp>
      <p:sp>
        <p:nvSpPr>
          <p:cNvPr id="4" name="TextBox 3"/>
          <p:cNvSpPr txBox="1"/>
          <p:nvPr/>
        </p:nvSpPr>
        <p:spPr>
          <a:xfrm>
            <a:off x="6886223" y="6420936"/>
            <a:ext cx="5215468" cy="369332"/>
          </a:xfrm>
          <a:prstGeom prst="rect">
            <a:avLst/>
          </a:prstGeom>
          <a:noFill/>
        </p:spPr>
        <p:txBody>
          <a:bodyPr wrap="square" rtlCol="0">
            <a:spAutoFit/>
          </a:bodyPr>
          <a:lstStyle/>
          <a:p>
            <a:pPr algn="r"/>
            <a:r>
              <a:rPr lang="en-US" dirty="0"/>
              <a:t>Am J </a:t>
            </a:r>
            <a:r>
              <a:rPr lang="en-US" dirty="0" err="1"/>
              <a:t>Cardiovasc</a:t>
            </a:r>
            <a:r>
              <a:rPr lang="en-US" dirty="0"/>
              <a:t> Drugs 2017;17:311-8</a:t>
            </a:r>
          </a:p>
        </p:txBody>
      </p:sp>
      <p:sp>
        <p:nvSpPr>
          <p:cNvPr id="5" name="Slide Number Placeholder 4"/>
          <p:cNvSpPr>
            <a:spLocks noGrp="1"/>
          </p:cNvSpPr>
          <p:nvPr>
            <p:ph type="sldNum" sz="quarter" idx="12"/>
          </p:nvPr>
        </p:nvSpPr>
        <p:spPr/>
        <p:txBody>
          <a:bodyPr/>
          <a:lstStyle/>
          <a:p>
            <a:fld id="{48F63A3B-78C7-47BE-AE5E-E10140E04643}" type="slidenum">
              <a:rPr lang="en-US" smtClean="0"/>
              <a:t>97</a:t>
            </a:fld>
            <a:endParaRPr lang="en-US" dirty="0"/>
          </a:p>
        </p:txBody>
      </p:sp>
      <p:pic>
        <p:nvPicPr>
          <p:cNvPr id="7" name="Picture 6" descr="Screen Shot 2019-10-17 at 1.41.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918" y="1572467"/>
            <a:ext cx="9477610" cy="1636150"/>
          </a:xfrm>
          <a:prstGeom prst="rect">
            <a:avLst/>
          </a:prstGeom>
        </p:spPr>
      </p:pic>
    </p:spTree>
    <p:extLst>
      <p:ext uri="{BB962C8B-B14F-4D97-AF65-F5344CB8AC3E}">
        <p14:creationId xmlns:p14="http://schemas.microsoft.com/office/powerpoint/2010/main" val="24843534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PATHWAY-2</a:t>
            </a:r>
          </a:p>
        </p:txBody>
      </p:sp>
      <p:sp>
        <p:nvSpPr>
          <p:cNvPr id="2" name="Content Placeholder 1"/>
          <p:cNvSpPr>
            <a:spLocks noGrp="1"/>
          </p:cNvSpPr>
          <p:nvPr>
            <p:ph idx="1"/>
          </p:nvPr>
        </p:nvSpPr>
        <p:spPr/>
        <p:txBody>
          <a:bodyPr>
            <a:normAutofit/>
          </a:bodyPr>
          <a:lstStyle/>
          <a:p>
            <a:r>
              <a:rPr lang="en-US" sz="3200" dirty="0"/>
              <a:t>N=335</a:t>
            </a:r>
          </a:p>
          <a:p>
            <a:r>
              <a:rPr lang="en-US" sz="3200" dirty="0"/>
              <a:t>Patients with resistant HTN</a:t>
            </a:r>
          </a:p>
          <a:p>
            <a:r>
              <a:rPr lang="en-US" sz="3200" dirty="0"/>
              <a:t>Spironolactone vs doxazosin vs bisoprolol vs placebo x 12 weeks</a:t>
            </a:r>
          </a:p>
          <a:p>
            <a:r>
              <a:rPr lang="en-US" sz="3200" dirty="0"/>
              <a:t>Spironolactone superior to comparators at reducing office and home SBP</a:t>
            </a:r>
          </a:p>
          <a:p>
            <a:r>
              <a:rPr lang="en-US" sz="3200" dirty="0"/>
              <a:t>No difference in office or home DBP</a:t>
            </a:r>
          </a:p>
        </p:txBody>
      </p:sp>
      <p:sp>
        <p:nvSpPr>
          <p:cNvPr id="5" name="Slide Number Placeholder 4"/>
          <p:cNvSpPr>
            <a:spLocks noGrp="1"/>
          </p:cNvSpPr>
          <p:nvPr>
            <p:ph type="sldNum" sz="quarter" idx="12"/>
          </p:nvPr>
        </p:nvSpPr>
        <p:spPr/>
        <p:txBody>
          <a:bodyPr/>
          <a:lstStyle/>
          <a:p>
            <a:fld id="{48F63A3B-78C7-47BE-AE5E-E10140E04643}" type="slidenum">
              <a:rPr lang="en-US" smtClean="0"/>
              <a:t>98</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Lancet 2015;386:2059-68</a:t>
            </a:r>
          </a:p>
        </p:txBody>
      </p:sp>
    </p:spTree>
    <p:extLst>
      <p:ext uri="{BB962C8B-B14F-4D97-AF65-F5344CB8AC3E}">
        <p14:creationId xmlns:p14="http://schemas.microsoft.com/office/powerpoint/2010/main" val="16204018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Resistant HTN</a:t>
            </a:r>
          </a:p>
        </p:txBody>
      </p:sp>
      <p:sp>
        <p:nvSpPr>
          <p:cNvPr id="2" name="Content Placeholder 1"/>
          <p:cNvSpPr>
            <a:spLocks noGrp="1"/>
          </p:cNvSpPr>
          <p:nvPr>
            <p:ph idx="1"/>
          </p:nvPr>
        </p:nvSpPr>
        <p:spPr/>
        <p:txBody>
          <a:bodyPr>
            <a:normAutofit/>
          </a:bodyPr>
          <a:lstStyle/>
          <a:p>
            <a:r>
              <a:rPr lang="en-US" sz="3200" dirty="0"/>
              <a:t>Prospective observational cohort study</a:t>
            </a:r>
          </a:p>
          <a:p>
            <a:r>
              <a:rPr lang="en-US" sz="3200" dirty="0"/>
              <a:t>N=48 adults with resistant HTN</a:t>
            </a:r>
          </a:p>
          <a:p>
            <a:r>
              <a:rPr lang="en-US" sz="3200" dirty="0"/>
              <a:t>Baseline ABPM: 154/91 mmHg</a:t>
            </a:r>
          </a:p>
          <a:p>
            <a:r>
              <a:rPr lang="en-US" sz="3200" dirty="0"/>
              <a:t>All patients had directly observed therapy</a:t>
            </a:r>
          </a:p>
          <a:p>
            <a:r>
              <a:rPr lang="en-US" sz="3200" dirty="0"/>
              <a:t>1-month follow-up:</a:t>
            </a:r>
          </a:p>
          <a:p>
            <a:pPr lvl="1"/>
            <a:r>
              <a:rPr lang="en-US" sz="3200" dirty="0"/>
              <a:t>Mean change in SBP: -11 mmHg</a:t>
            </a:r>
          </a:p>
          <a:p>
            <a:pPr lvl="1"/>
            <a:r>
              <a:rPr lang="en-US" sz="3200" dirty="0"/>
              <a:t>Resistant HTN resolved in 30% of patients (mean change in SBP -22 mmHg)	</a:t>
            </a:r>
          </a:p>
        </p:txBody>
      </p:sp>
      <p:sp>
        <p:nvSpPr>
          <p:cNvPr id="5" name="Slide Number Placeholder 4"/>
          <p:cNvSpPr>
            <a:spLocks noGrp="1"/>
          </p:cNvSpPr>
          <p:nvPr>
            <p:ph type="sldNum" sz="quarter" idx="12"/>
          </p:nvPr>
        </p:nvSpPr>
        <p:spPr/>
        <p:txBody>
          <a:bodyPr/>
          <a:lstStyle/>
          <a:p>
            <a:fld id="{48F63A3B-78C7-47BE-AE5E-E10140E04643}" type="slidenum">
              <a:rPr lang="en-US" smtClean="0"/>
              <a:t>99</a:t>
            </a:fld>
            <a:endParaRPr lang="en-US" dirty="0"/>
          </a:p>
        </p:txBody>
      </p:sp>
      <p:sp>
        <p:nvSpPr>
          <p:cNvPr id="4" name="TextBox 3"/>
          <p:cNvSpPr txBox="1"/>
          <p:nvPr/>
        </p:nvSpPr>
        <p:spPr>
          <a:xfrm>
            <a:off x="7382934" y="6420936"/>
            <a:ext cx="4718757" cy="369332"/>
          </a:xfrm>
          <a:prstGeom prst="rect">
            <a:avLst/>
          </a:prstGeom>
          <a:noFill/>
        </p:spPr>
        <p:txBody>
          <a:bodyPr wrap="square" rtlCol="0">
            <a:spAutoFit/>
          </a:bodyPr>
          <a:lstStyle/>
          <a:p>
            <a:pPr algn="r"/>
            <a:r>
              <a:rPr lang="en-US" dirty="0"/>
              <a:t>JAMA Intern Med 2019;179:1433-4 </a:t>
            </a:r>
          </a:p>
        </p:txBody>
      </p:sp>
    </p:spTree>
    <p:extLst>
      <p:ext uri="{BB962C8B-B14F-4D97-AF65-F5344CB8AC3E}">
        <p14:creationId xmlns:p14="http://schemas.microsoft.com/office/powerpoint/2010/main" val="429989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1387</TotalTime>
  <Words>7641</Words>
  <Application>Microsoft Office PowerPoint</Application>
  <PresentationFormat>Widescreen</PresentationFormat>
  <Paragraphs>1590</Paragraphs>
  <Slides>124</Slides>
  <Notes>82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124</vt:i4>
      </vt:variant>
    </vt:vector>
  </HeadingPairs>
  <TitlesOfParts>
    <vt:vector size="133" baseType="lpstr">
      <vt:lpstr>Arial</vt:lpstr>
      <vt:lpstr>Calibri</vt:lpstr>
      <vt:lpstr>Calibri Light</vt:lpstr>
      <vt:lpstr>Helvetica</vt:lpstr>
      <vt:lpstr>Lucida Grande</vt:lpstr>
      <vt:lpstr>Symbol</vt:lpstr>
      <vt:lpstr>Whitney Light</vt:lpstr>
      <vt:lpstr>Wingdings</vt:lpstr>
      <vt:lpstr>Office Theme</vt:lpstr>
      <vt:lpstr>Hypertension Canada’s Pharmacy Curriculum for the Prevention, Diagnosis, Assessment, and Treatment of Hypertension</vt:lpstr>
      <vt:lpstr>Acknowledgement</vt:lpstr>
      <vt:lpstr>Acronyms</vt:lpstr>
      <vt:lpstr>Objectives</vt:lpstr>
      <vt:lpstr>Resources</vt:lpstr>
      <vt:lpstr>Guidelines</vt:lpstr>
      <vt:lpstr>Practical Guide</vt:lpstr>
      <vt:lpstr>Introduction</vt:lpstr>
      <vt:lpstr>Prevalence of HTN in Canada</vt:lpstr>
      <vt:lpstr>BP Control in Canada</vt:lpstr>
      <vt:lpstr>Global Prevalence of HTN</vt:lpstr>
      <vt:lpstr>Sequelae of HTN</vt:lpstr>
      <vt:lpstr>Common Risk Factors for HTN</vt:lpstr>
      <vt:lpstr>Lifetime Risk of HTN</vt:lpstr>
      <vt:lpstr>Secondary Causes of HTN</vt:lpstr>
      <vt:lpstr>Secondary Causes of HTN</vt:lpstr>
      <vt:lpstr>Who To Screen</vt:lpstr>
      <vt:lpstr>Measurement and Diagnosis</vt:lpstr>
      <vt:lpstr>Measurement</vt:lpstr>
      <vt:lpstr>Measurement</vt:lpstr>
      <vt:lpstr>Office BP Measurement</vt:lpstr>
      <vt:lpstr>Office BP Measurement</vt:lpstr>
      <vt:lpstr>Out-of-Office BP Measurement</vt:lpstr>
      <vt:lpstr>Ambulatory BP Measurement</vt:lpstr>
      <vt:lpstr>Ambulatory BP Measurement</vt:lpstr>
      <vt:lpstr>Ambulatory BP Measurement</vt:lpstr>
      <vt:lpstr>Home BP Measurement</vt:lpstr>
      <vt:lpstr>Home BP Measurement</vt:lpstr>
      <vt:lpstr>Baseline Investigations</vt:lpstr>
      <vt:lpstr>Diagnosis of HTN</vt:lpstr>
      <vt:lpstr>PowerPoint Presentation</vt:lpstr>
      <vt:lpstr>Case Example</vt:lpstr>
      <vt:lpstr>White Coat/Masked HTN</vt:lpstr>
      <vt:lpstr>White Coat HTN</vt:lpstr>
      <vt:lpstr>Masked HTN</vt:lpstr>
      <vt:lpstr>White Coat/Masked HTN</vt:lpstr>
      <vt:lpstr>Monitoring</vt:lpstr>
      <vt:lpstr>Key Points</vt:lpstr>
      <vt:lpstr>Treatment</vt:lpstr>
      <vt:lpstr>Goals of Therapy</vt:lpstr>
      <vt:lpstr>BP Treatment</vt:lpstr>
      <vt:lpstr>BP Treatment</vt:lpstr>
      <vt:lpstr>BP Treatment</vt:lpstr>
      <vt:lpstr>Health Behaviour</vt:lpstr>
      <vt:lpstr>Health Behaviour</vt:lpstr>
      <vt:lpstr>Health Behaviour</vt:lpstr>
      <vt:lpstr>Sodium</vt:lpstr>
      <vt:lpstr>Sodium</vt:lpstr>
      <vt:lpstr>Potassium</vt:lpstr>
      <vt:lpstr>DASH Diet</vt:lpstr>
      <vt:lpstr>Key Points</vt:lpstr>
      <vt:lpstr>Pharmacotherapy</vt:lpstr>
      <vt:lpstr>Pharmacotherapy</vt:lpstr>
      <vt:lpstr>Pharmacotherapy</vt:lpstr>
      <vt:lpstr>ACEIs</vt:lpstr>
      <vt:lpstr>ARBs</vt:lpstr>
      <vt:lpstr>ACEI/ARBs</vt:lpstr>
      <vt:lpstr>ACEI/ARBs</vt:lpstr>
      <vt:lpstr>ACEI/ARBs</vt:lpstr>
      <vt:lpstr>Case Example</vt:lpstr>
      <vt:lpstr>β-blockers</vt:lpstr>
      <vt:lpstr>β-blockers </vt:lpstr>
      <vt:lpstr>β-blockers</vt:lpstr>
      <vt:lpstr>β-blockers</vt:lpstr>
      <vt:lpstr>β-blockers</vt:lpstr>
      <vt:lpstr>β-blockers</vt:lpstr>
      <vt:lpstr>CCBs</vt:lpstr>
      <vt:lpstr>CCBs</vt:lpstr>
      <vt:lpstr>CCBs</vt:lpstr>
      <vt:lpstr>CCBs</vt:lpstr>
      <vt:lpstr>CCBs</vt:lpstr>
      <vt:lpstr>Thiazide/Thiazide-Like Diuretics</vt:lpstr>
      <vt:lpstr>Thiazide/Thiazide-Like Diuretics</vt:lpstr>
      <vt:lpstr>Thiazide/Thiazide-Like Diuretics</vt:lpstr>
      <vt:lpstr>Thiazide/Thiazide-Like Diuretics</vt:lpstr>
      <vt:lpstr>Thiazide/Thiazide-Like Diuretics</vt:lpstr>
      <vt:lpstr>Miscellaneous</vt:lpstr>
      <vt:lpstr>Combination Therapy</vt:lpstr>
      <vt:lpstr>Complex Comorbidities</vt:lpstr>
      <vt:lpstr>HTN and DM/CKD</vt:lpstr>
      <vt:lpstr>BP Targets</vt:lpstr>
      <vt:lpstr>BP Thresholds and Targets</vt:lpstr>
      <vt:lpstr>SPRINT</vt:lpstr>
      <vt:lpstr>SPRINT</vt:lpstr>
      <vt:lpstr>SPRINT</vt:lpstr>
      <vt:lpstr>SPRINT</vt:lpstr>
      <vt:lpstr>SPRINT</vt:lpstr>
      <vt:lpstr>STEP</vt:lpstr>
      <vt:lpstr>STEP</vt:lpstr>
      <vt:lpstr>STEP</vt:lpstr>
      <vt:lpstr>Case Example</vt:lpstr>
      <vt:lpstr>Case Example</vt:lpstr>
      <vt:lpstr>Resistant HTN</vt:lpstr>
      <vt:lpstr>Resistant HTN</vt:lpstr>
      <vt:lpstr>Resistant HTN</vt:lpstr>
      <vt:lpstr>Resistant HTN</vt:lpstr>
      <vt:lpstr>Resistant HTN</vt:lpstr>
      <vt:lpstr>PATHWAY-2</vt:lpstr>
      <vt:lpstr>Resistant HTN</vt:lpstr>
      <vt:lpstr>Case Example</vt:lpstr>
      <vt:lpstr>Case Example</vt:lpstr>
      <vt:lpstr>Key Points</vt:lpstr>
      <vt:lpstr>Key Clinical Trials</vt:lpstr>
      <vt:lpstr>HOT</vt:lpstr>
      <vt:lpstr>HOPE</vt:lpstr>
      <vt:lpstr>ALLHAT</vt:lpstr>
      <vt:lpstr>ONTARGET</vt:lpstr>
      <vt:lpstr>HYVET</vt:lpstr>
      <vt:lpstr>ACCOMPLISH</vt:lpstr>
      <vt:lpstr>ACCORD-BP</vt:lpstr>
      <vt:lpstr>Hypertensive Crisis</vt:lpstr>
      <vt:lpstr>Hypertensive Crisis</vt:lpstr>
      <vt:lpstr>Hypertensive Crisis</vt:lpstr>
      <vt:lpstr>Hypertensive Crisis</vt:lpstr>
      <vt:lpstr>Hypertensive Crisis</vt:lpstr>
      <vt:lpstr>Hypertensive Disorders of Pregnancy</vt:lpstr>
      <vt:lpstr>Hypertensive Disorders of Pregnancy</vt:lpstr>
      <vt:lpstr>Pre-Eclampsia</vt:lpstr>
      <vt:lpstr>Hypertensive Disorders of Pregnancy</vt:lpstr>
      <vt:lpstr>Other Interventions</vt:lpstr>
      <vt:lpstr>Adherence</vt:lpstr>
      <vt:lpstr>Nocturnal Dosing</vt:lpstr>
      <vt:lpstr>Pharmacist Care</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Canada 2020 Guideline Update</dc:title>
  <dc:creator>Michael Boivin</dc:creator>
  <cp:lastModifiedBy>Anna Stoutenburg</cp:lastModifiedBy>
  <cp:revision>70</cp:revision>
  <dcterms:created xsi:type="dcterms:W3CDTF">2021-04-22T17:30:20Z</dcterms:created>
  <dcterms:modified xsi:type="dcterms:W3CDTF">2023-05-16T17:54:07Z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1BD596C6-E2FD-44A8-A5E9-A0989B36BCAC</vt:lpwstr>
  </property>
  <property fmtid="{D5CDD505-2E9C-101B-9397-08002B2CF9AE}" pid="3" name="ArticulatePath">
    <vt:lpwstr>https://d.docs.live.net/9f7bc99c1f36cb83/Hypertension Canada (Feb 2021)/HT Guideline 2020 </vt:lpwstr>
  </property>
</Properties>
</file>