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notesSlides/notesSlide7.xml" ContentType="application/vnd.openxmlformats-officedocument.presentationml.notesSlide+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notesSlides/notesSlide9.xml" ContentType="application/vnd.openxmlformats-officedocument.presentationml.notesSlide+xml"/>
  <Override PartName="/ppt/tags/tag19.xml" ContentType="application/vnd.openxmlformats-officedocument.presentationml.tags+xml"/>
  <Override PartName="/ppt/notesSlides/notesSlide10.xml" ContentType="application/vnd.openxmlformats-officedocument.presentationml.notesSlide+xml"/>
  <Override PartName="/ppt/tags/tag20.xml" ContentType="application/vnd.openxmlformats-officedocument.presentationml.tags+xml"/>
  <Override PartName="/ppt/notesSlides/notesSlide11.xml" ContentType="application/vnd.openxmlformats-officedocument.presentationml.notesSlide+xml"/>
  <Override PartName="/ppt/tags/tag21.xml" ContentType="application/vnd.openxmlformats-officedocument.presentationml.tags+xml"/>
  <Override PartName="/ppt/notesSlides/notesSlide12.xml" ContentType="application/vnd.openxmlformats-officedocument.presentationml.notesSlide+xml"/>
  <Override PartName="/ppt/tags/tag22.xml" ContentType="application/vnd.openxmlformats-officedocument.presentationml.tags+xml"/>
  <Override PartName="/ppt/notesSlides/notesSlide13.xml" ContentType="application/vnd.openxmlformats-officedocument.presentationml.notesSlide+xml"/>
  <Override PartName="/ppt/tags/tag23.xml" ContentType="application/vnd.openxmlformats-officedocument.presentationml.tags+xml"/>
  <Override PartName="/ppt/notesSlides/notesSlide14.xml" ContentType="application/vnd.openxmlformats-officedocument.presentationml.notesSlide+xml"/>
  <Override PartName="/ppt/tags/tag24.xml" ContentType="application/vnd.openxmlformats-officedocument.presentationml.tags+xml"/>
  <Override PartName="/ppt/notesSlides/notesSlide15.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6.xml" ContentType="application/vnd.openxmlformats-officedocument.presentationml.notesSlide+xml"/>
  <Override PartName="/ppt/tags/tag28.xml" ContentType="application/vnd.openxmlformats-officedocument.presentationml.tags+xml"/>
  <Override PartName="/ppt/notesSlides/notesSlide17.xml" ContentType="application/vnd.openxmlformats-officedocument.presentationml.notesSlide+xml"/>
  <Override PartName="/ppt/tags/tag29.xml" ContentType="application/vnd.openxmlformats-officedocument.presentationml.tags+xml"/>
  <Override PartName="/ppt/notesSlides/notesSlide18.xml" ContentType="application/vnd.openxmlformats-officedocument.presentationml.notesSlide+xml"/>
  <Override PartName="/ppt/tags/tag30.xml" ContentType="application/vnd.openxmlformats-officedocument.presentationml.tags+xml"/>
  <Override PartName="/ppt/notesSlides/notesSlide19.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20.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1.xml" ContentType="application/vnd.openxmlformats-officedocument.presentationml.notesSlide+xml"/>
  <Override PartName="/ppt/tags/tag35.xml" ContentType="application/vnd.openxmlformats-officedocument.presentationml.tags+xml"/>
  <Override PartName="/ppt/notesSlides/notesSlide22.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23.xml" ContentType="application/vnd.openxmlformats-officedocument.presentationml.notesSlide+xml"/>
  <Override PartName="/ppt/tags/tag39.xml" ContentType="application/vnd.openxmlformats-officedocument.presentationml.tags+xml"/>
  <Override PartName="/ppt/notesSlides/notesSlide24.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25.xml" ContentType="application/vnd.openxmlformats-officedocument.presentationml.notesSlide+xml"/>
  <Override PartName="/ppt/tags/tag42.xml" ContentType="application/vnd.openxmlformats-officedocument.presentationml.tags+xml"/>
  <Override PartName="/ppt/notesSlides/notesSlide26.xml" ContentType="application/vnd.openxmlformats-officedocument.presentationml.notesSlide+xml"/>
  <Override PartName="/ppt/tags/tag43.xml" ContentType="application/vnd.openxmlformats-officedocument.presentationml.tags+xml"/>
  <Override PartName="/ppt/notesSlides/notesSlide27.xml" ContentType="application/vnd.openxmlformats-officedocument.presentationml.notesSlide+xml"/>
  <Override PartName="/ppt/tags/tag44.xml" ContentType="application/vnd.openxmlformats-officedocument.presentationml.tags+xml"/>
  <Override PartName="/ppt/notesSlides/notesSlide28.xml" ContentType="application/vnd.openxmlformats-officedocument.presentationml.notesSlide+xml"/>
  <Override PartName="/ppt/tags/tag45.xml" ContentType="application/vnd.openxmlformats-officedocument.presentationml.tags+xml"/>
  <Override PartName="/ppt/notesSlides/notesSlide29.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30.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31.xml" ContentType="application/vnd.openxmlformats-officedocument.presentationml.notesSlide+xml"/>
  <Override PartName="/ppt/tags/tag51.xml" ContentType="application/vnd.openxmlformats-officedocument.presentationml.tags+xml"/>
  <Override PartName="/ppt/notesSlides/notesSlide32.xml" ContentType="application/vnd.openxmlformats-officedocument.presentationml.notesSlide+xml"/>
  <Override PartName="/ppt/tags/tag52.xml" ContentType="application/vnd.openxmlformats-officedocument.presentationml.tags+xml"/>
  <Override PartName="/ppt/notesSlides/notesSlide33.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34.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4"/>
  </p:notesMasterIdLst>
  <p:sldIdLst>
    <p:sldId id="257" r:id="rId2"/>
    <p:sldId id="308" r:id="rId3"/>
    <p:sldId id="309" r:id="rId4"/>
    <p:sldId id="310" r:id="rId5"/>
    <p:sldId id="311" r:id="rId6"/>
    <p:sldId id="312" r:id="rId7"/>
    <p:sldId id="317" r:id="rId8"/>
    <p:sldId id="313" r:id="rId9"/>
    <p:sldId id="314" r:id="rId10"/>
    <p:sldId id="315" r:id="rId11"/>
    <p:sldId id="316" r:id="rId12"/>
    <p:sldId id="318" r:id="rId13"/>
    <p:sldId id="319" r:id="rId14"/>
    <p:sldId id="323" r:id="rId15"/>
    <p:sldId id="324" r:id="rId16"/>
    <p:sldId id="276" r:id="rId17"/>
    <p:sldId id="328" r:id="rId18"/>
    <p:sldId id="327" r:id="rId19"/>
    <p:sldId id="326" r:id="rId20"/>
    <p:sldId id="320" r:id="rId21"/>
    <p:sldId id="329" r:id="rId22"/>
    <p:sldId id="330" r:id="rId23"/>
    <p:sldId id="325" r:id="rId24"/>
    <p:sldId id="331" r:id="rId25"/>
    <p:sldId id="332" r:id="rId26"/>
    <p:sldId id="333" r:id="rId27"/>
    <p:sldId id="334" r:id="rId28"/>
    <p:sldId id="335" r:id="rId29"/>
    <p:sldId id="336" r:id="rId30"/>
    <p:sldId id="337" r:id="rId31"/>
    <p:sldId id="338" r:id="rId32"/>
    <p:sldId id="339" r:id="rId33"/>
    <p:sldId id="340" r:id="rId34"/>
    <p:sldId id="341" r:id="rId35"/>
    <p:sldId id="344" r:id="rId36"/>
    <p:sldId id="342" r:id="rId37"/>
    <p:sldId id="343" r:id="rId38"/>
    <p:sldId id="345" r:id="rId39"/>
    <p:sldId id="346" r:id="rId40"/>
    <p:sldId id="347" r:id="rId41"/>
    <p:sldId id="348" r:id="rId42"/>
    <p:sldId id="350" r:id="rId43"/>
    <p:sldId id="349" r:id="rId44"/>
    <p:sldId id="351" r:id="rId45"/>
    <p:sldId id="352" r:id="rId46"/>
    <p:sldId id="353" r:id="rId47"/>
    <p:sldId id="354" r:id="rId48"/>
    <p:sldId id="355" r:id="rId49"/>
    <p:sldId id="356" r:id="rId50"/>
    <p:sldId id="357" r:id="rId51"/>
    <p:sldId id="359" r:id="rId52"/>
    <p:sldId id="358" r:id="rId53"/>
    <p:sldId id="360" r:id="rId54"/>
    <p:sldId id="361" r:id="rId55"/>
    <p:sldId id="362" r:id="rId56"/>
    <p:sldId id="363" r:id="rId57"/>
    <p:sldId id="364" r:id="rId58"/>
    <p:sldId id="365" r:id="rId59"/>
    <p:sldId id="366" r:id="rId60"/>
    <p:sldId id="367" r:id="rId61"/>
    <p:sldId id="368" r:id="rId62"/>
    <p:sldId id="306" r:id="rId63"/>
  </p:sldIdLst>
  <p:sldSz cx="12192000" cy="6858000"/>
  <p:notesSz cx="6858000" cy="9144000"/>
  <p:custDataLst>
    <p:tags r:id="rId6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604" userDrawn="1">
          <p15:clr>
            <a:srgbClr val="A4A3A4"/>
          </p15:clr>
        </p15:guide>
        <p15:guide id="4" orient="horz" pos="1676" userDrawn="1">
          <p15:clr>
            <a:srgbClr val="A4A3A4"/>
          </p15:clr>
        </p15:guide>
        <p15:guide id="5" orient="horz" pos="9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Sedore" initials="RS" lastIdx="3" clrIdx="0"/>
  <p:cmAuthor id="2" name="Doreen M. Rabi" initials="DMR" lastIdx="8" clrIdx="1">
    <p:extLst>
      <p:ext uri="{19B8F6BF-5375-455C-9EA6-DF929625EA0E}">
        <p15:presenceInfo xmlns:p15="http://schemas.microsoft.com/office/powerpoint/2012/main" userId="S::drabi@ucalgary.ca::925c92b6-2726-4251-943b-9f4d0902e2d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1F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DB5E58-33A9-4A29-B962-F5F68C6D03A7}" v="164" dt="2021-07-02T14:26:44.181"/>
  </p1510:revLst>
</p1510:revInfo>
</file>

<file path=ppt/tableStyles.xml><?xml version="1.0" encoding="utf-8"?>
<a:tblStyleLst xmlns:a="http://schemas.openxmlformats.org/drawingml/2006/main" def="{5C22544A-7EE6-4342-B048-85BDC9FD1C3A}">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88349" autoAdjust="0"/>
  </p:normalViewPr>
  <p:slideViewPr>
    <p:cSldViewPr snapToGrid="0" snapToObjects="1">
      <p:cViewPr varScale="1">
        <p:scale>
          <a:sx n="101" d="100"/>
          <a:sy n="101" d="100"/>
        </p:scale>
        <p:origin x="876" y="114"/>
      </p:cViewPr>
      <p:guideLst>
        <p:guide orient="horz" pos="2160"/>
        <p:guide pos="3840"/>
        <p:guide pos="604"/>
        <p:guide orient="horz" pos="1676"/>
        <p:guide orient="horz" pos="980"/>
      </p:guideLst>
    </p:cSldViewPr>
  </p:slideViewPr>
  <p:notesTextViewPr>
    <p:cViewPr>
      <p:scale>
        <a:sx n="1" d="1"/>
        <a:sy n="1" d="1"/>
      </p:scale>
      <p:origin x="0" y="0"/>
    </p:cViewPr>
  </p:notesTextViewPr>
  <p:sorterViewPr>
    <p:cViewPr>
      <p:scale>
        <a:sx n="100" d="100"/>
        <a:sy n="100" d="100"/>
      </p:scale>
      <p:origin x="0" y="1021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8F5679-1A8C-4F1F-9A0D-583AE67FF57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CA"/>
        </a:p>
      </dgm:t>
    </dgm:pt>
    <dgm:pt modelId="{27C88B09-7FC1-4B40-8F5C-8635A097BC6F}">
      <dgm:prSet phldrT="[Text]"/>
      <dgm:spPr>
        <a:solidFill>
          <a:srgbClr val="AD1F27"/>
        </a:solidFill>
      </dgm:spPr>
      <dgm:t>
        <a:bodyPr/>
        <a:lstStyle/>
        <a:p>
          <a:r>
            <a:rPr lang="en-CA" dirty="0"/>
            <a:t>1. Measurement and Diagnosis </a:t>
          </a:r>
        </a:p>
      </dgm:t>
    </dgm:pt>
    <dgm:pt modelId="{10E806F0-C239-4895-9FDD-9F49EA260D5A}" type="parTrans" cxnId="{B52D560F-FB73-4CEE-BF79-DD22F8C73DB1}">
      <dgm:prSet/>
      <dgm:spPr/>
      <dgm:t>
        <a:bodyPr/>
        <a:lstStyle/>
        <a:p>
          <a:endParaRPr lang="en-CA"/>
        </a:p>
      </dgm:t>
    </dgm:pt>
    <dgm:pt modelId="{D5A6EFFC-246E-41B5-A404-BAD13D969E0A}" type="sibTrans" cxnId="{B52D560F-FB73-4CEE-BF79-DD22F8C73DB1}">
      <dgm:prSet/>
      <dgm:spPr/>
      <dgm:t>
        <a:bodyPr/>
        <a:lstStyle/>
        <a:p>
          <a:endParaRPr lang="en-CA"/>
        </a:p>
      </dgm:t>
    </dgm:pt>
    <dgm:pt modelId="{A9D4285B-2217-401A-A509-622585296C0E}">
      <dgm:prSet phldrT="[Text]"/>
      <dgm:spPr>
        <a:solidFill>
          <a:srgbClr val="AD1F27"/>
        </a:solidFill>
      </dgm:spPr>
      <dgm:t>
        <a:bodyPr/>
        <a:lstStyle/>
        <a:p>
          <a:r>
            <a:rPr lang="en-CA" dirty="0"/>
            <a:t>2. CV Health Promotion</a:t>
          </a:r>
        </a:p>
      </dgm:t>
    </dgm:pt>
    <dgm:pt modelId="{0025E768-A4D4-4D8D-86F3-88DCD31055D5}" type="parTrans" cxnId="{BA3C34C7-B3E0-4007-B554-B72BA45DC4D5}">
      <dgm:prSet/>
      <dgm:spPr/>
      <dgm:t>
        <a:bodyPr/>
        <a:lstStyle/>
        <a:p>
          <a:endParaRPr lang="en-CA"/>
        </a:p>
      </dgm:t>
    </dgm:pt>
    <dgm:pt modelId="{530AF3E3-C580-47AD-9E44-57B128C690A4}" type="sibTrans" cxnId="{BA3C34C7-B3E0-4007-B554-B72BA45DC4D5}">
      <dgm:prSet/>
      <dgm:spPr/>
      <dgm:t>
        <a:bodyPr/>
        <a:lstStyle/>
        <a:p>
          <a:endParaRPr lang="en-CA"/>
        </a:p>
      </dgm:t>
    </dgm:pt>
    <dgm:pt modelId="{3404B3B8-8F87-483F-B21A-ED9E8D38A078}">
      <dgm:prSet phldrT="[Text]"/>
      <dgm:spPr>
        <a:solidFill>
          <a:srgbClr val="AD1F27"/>
        </a:solidFill>
      </dgm:spPr>
      <dgm:t>
        <a:bodyPr/>
        <a:lstStyle/>
        <a:p>
          <a:r>
            <a:rPr lang="en-CA" dirty="0"/>
            <a:t>3. Management:  Uncomplicated</a:t>
          </a:r>
        </a:p>
      </dgm:t>
    </dgm:pt>
    <dgm:pt modelId="{78A2DA10-263D-4B18-8D89-CBE44792FD67}" type="parTrans" cxnId="{EBDED1B9-4A21-4F97-ADF9-C75A1A3A1DE8}">
      <dgm:prSet/>
      <dgm:spPr/>
      <dgm:t>
        <a:bodyPr/>
        <a:lstStyle/>
        <a:p>
          <a:endParaRPr lang="en-CA"/>
        </a:p>
      </dgm:t>
    </dgm:pt>
    <dgm:pt modelId="{40119851-6866-4C85-B558-50AB4EED7968}" type="sibTrans" cxnId="{EBDED1B9-4A21-4F97-ADF9-C75A1A3A1DE8}">
      <dgm:prSet/>
      <dgm:spPr/>
      <dgm:t>
        <a:bodyPr/>
        <a:lstStyle/>
        <a:p>
          <a:endParaRPr lang="en-CA"/>
        </a:p>
      </dgm:t>
    </dgm:pt>
    <dgm:pt modelId="{CEAB4360-4611-4290-B249-2105E0EF2034}">
      <dgm:prSet phldrT="[Text]"/>
      <dgm:spPr>
        <a:solidFill>
          <a:srgbClr val="AD1F27"/>
        </a:solidFill>
      </dgm:spPr>
      <dgm:t>
        <a:bodyPr/>
        <a:lstStyle/>
        <a:p>
          <a:r>
            <a:rPr lang="en-CA" dirty="0"/>
            <a:t>4. Management:  Complex Comorbidities</a:t>
          </a:r>
        </a:p>
      </dgm:t>
    </dgm:pt>
    <dgm:pt modelId="{FC087882-E57C-4B11-AFD6-F1A11BB4AC7E}" type="parTrans" cxnId="{F2059515-F041-499D-B897-534C082320C5}">
      <dgm:prSet/>
      <dgm:spPr/>
      <dgm:t>
        <a:bodyPr/>
        <a:lstStyle/>
        <a:p>
          <a:endParaRPr lang="en-CA"/>
        </a:p>
      </dgm:t>
    </dgm:pt>
    <dgm:pt modelId="{FB324D55-E290-4DF6-892E-F84F8D7970A3}" type="sibTrans" cxnId="{F2059515-F041-499D-B897-534C082320C5}">
      <dgm:prSet/>
      <dgm:spPr/>
      <dgm:t>
        <a:bodyPr/>
        <a:lstStyle/>
        <a:p>
          <a:endParaRPr lang="en-CA"/>
        </a:p>
      </dgm:t>
    </dgm:pt>
    <dgm:pt modelId="{87EAB46E-707E-40F6-913C-56DB122E4A32}">
      <dgm:prSet phldrT="[Text]"/>
      <dgm:spPr>
        <a:solidFill>
          <a:srgbClr val="AD1F27"/>
        </a:solidFill>
      </dgm:spPr>
      <dgm:t>
        <a:bodyPr/>
        <a:lstStyle/>
        <a:p>
          <a:r>
            <a:rPr lang="en-CA" dirty="0"/>
            <a:t>5. Resistant Hypertension </a:t>
          </a:r>
        </a:p>
      </dgm:t>
    </dgm:pt>
    <dgm:pt modelId="{2CDD0A98-F8BC-47A5-A32C-E4A45A0194D9}" type="parTrans" cxnId="{D944012A-46EB-46D4-837B-7BAE050098C0}">
      <dgm:prSet/>
      <dgm:spPr/>
      <dgm:t>
        <a:bodyPr/>
        <a:lstStyle/>
        <a:p>
          <a:endParaRPr lang="en-CA"/>
        </a:p>
      </dgm:t>
    </dgm:pt>
    <dgm:pt modelId="{9399215A-9EBB-4B03-8A80-78FF90F45859}" type="sibTrans" cxnId="{D944012A-46EB-46D4-837B-7BAE050098C0}">
      <dgm:prSet/>
      <dgm:spPr/>
      <dgm:t>
        <a:bodyPr/>
        <a:lstStyle/>
        <a:p>
          <a:endParaRPr lang="en-CA"/>
        </a:p>
      </dgm:t>
    </dgm:pt>
    <dgm:pt modelId="{BBBCC34A-63BD-47AF-9085-545336306FF0}">
      <dgm:prSet phldrT="[Text]"/>
      <dgm:spPr>
        <a:solidFill>
          <a:srgbClr val="AD1F27"/>
        </a:solidFill>
      </dgm:spPr>
      <dgm:t>
        <a:bodyPr/>
        <a:lstStyle/>
        <a:p>
          <a:r>
            <a:rPr lang="en-CA" dirty="0"/>
            <a:t>7. Special Populations </a:t>
          </a:r>
        </a:p>
      </dgm:t>
    </dgm:pt>
    <dgm:pt modelId="{D34F2633-A7AF-4012-A49B-DB5211721311}" type="parTrans" cxnId="{0335EB32-04E7-4593-8587-AAF70BC86846}">
      <dgm:prSet/>
      <dgm:spPr/>
      <dgm:t>
        <a:bodyPr/>
        <a:lstStyle/>
        <a:p>
          <a:endParaRPr lang="en-CA"/>
        </a:p>
      </dgm:t>
    </dgm:pt>
    <dgm:pt modelId="{B8E4F00D-BB1B-4C2F-B212-1EB3AB569BDC}" type="sibTrans" cxnId="{0335EB32-04E7-4593-8587-AAF70BC86846}">
      <dgm:prSet/>
      <dgm:spPr/>
      <dgm:t>
        <a:bodyPr/>
        <a:lstStyle/>
        <a:p>
          <a:endParaRPr lang="en-CA"/>
        </a:p>
      </dgm:t>
    </dgm:pt>
    <dgm:pt modelId="{7BCED638-10F1-4041-924C-B331980F6D17}">
      <dgm:prSet phldrT="[Text]"/>
      <dgm:spPr>
        <a:solidFill>
          <a:srgbClr val="AD1F27"/>
        </a:solidFill>
      </dgm:spPr>
      <dgm:t>
        <a:bodyPr/>
        <a:lstStyle/>
        <a:p>
          <a:r>
            <a:rPr lang="en-CA" dirty="0"/>
            <a:t>6. Care Delivery </a:t>
          </a:r>
        </a:p>
      </dgm:t>
    </dgm:pt>
    <dgm:pt modelId="{38E7C4A6-661F-4C9B-8E62-D929FEB2A7A8}" type="parTrans" cxnId="{FB5B3953-3EEC-4FD0-90F4-54FBD4EC8356}">
      <dgm:prSet/>
      <dgm:spPr/>
      <dgm:t>
        <a:bodyPr/>
        <a:lstStyle/>
        <a:p>
          <a:endParaRPr lang="en-CA"/>
        </a:p>
      </dgm:t>
    </dgm:pt>
    <dgm:pt modelId="{80F42699-4F10-426B-BE75-543A66CA89B7}" type="sibTrans" cxnId="{FB5B3953-3EEC-4FD0-90F4-54FBD4EC8356}">
      <dgm:prSet/>
      <dgm:spPr/>
      <dgm:t>
        <a:bodyPr/>
        <a:lstStyle/>
        <a:p>
          <a:endParaRPr lang="en-CA"/>
        </a:p>
      </dgm:t>
    </dgm:pt>
    <dgm:pt modelId="{3F76FF3D-47A6-40CC-AFD0-E86913E96425}" type="pres">
      <dgm:prSet presAssocID="{368F5679-1A8C-4F1F-9A0D-583AE67FF57D}" presName="diagram" presStyleCnt="0">
        <dgm:presLayoutVars>
          <dgm:dir/>
          <dgm:resizeHandles val="exact"/>
        </dgm:presLayoutVars>
      </dgm:prSet>
      <dgm:spPr/>
    </dgm:pt>
    <dgm:pt modelId="{0C3126CD-F451-43D0-B395-13F526B4CA9E}" type="pres">
      <dgm:prSet presAssocID="{27C88B09-7FC1-4B40-8F5C-8635A097BC6F}" presName="node" presStyleLbl="node1" presStyleIdx="0" presStyleCnt="7">
        <dgm:presLayoutVars>
          <dgm:bulletEnabled val="1"/>
        </dgm:presLayoutVars>
      </dgm:prSet>
      <dgm:spPr/>
    </dgm:pt>
    <dgm:pt modelId="{9B50743D-6BCF-490A-B5E5-816A9DAC2407}" type="pres">
      <dgm:prSet presAssocID="{D5A6EFFC-246E-41B5-A404-BAD13D969E0A}" presName="sibTrans" presStyleCnt="0"/>
      <dgm:spPr/>
    </dgm:pt>
    <dgm:pt modelId="{0E5913D0-0F53-4560-8576-B2A2ED27EC0D}" type="pres">
      <dgm:prSet presAssocID="{A9D4285B-2217-401A-A509-622585296C0E}" presName="node" presStyleLbl="node1" presStyleIdx="1" presStyleCnt="7">
        <dgm:presLayoutVars>
          <dgm:bulletEnabled val="1"/>
        </dgm:presLayoutVars>
      </dgm:prSet>
      <dgm:spPr/>
    </dgm:pt>
    <dgm:pt modelId="{9D929889-3A60-49B5-B58B-93B702098927}" type="pres">
      <dgm:prSet presAssocID="{530AF3E3-C580-47AD-9E44-57B128C690A4}" presName="sibTrans" presStyleCnt="0"/>
      <dgm:spPr/>
    </dgm:pt>
    <dgm:pt modelId="{EC472D89-2A8E-4E40-BDA5-891CAE1AEB05}" type="pres">
      <dgm:prSet presAssocID="{3404B3B8-8F87-483F-B21A-ED9E8D38A078}" presName="node" presStyleLbl="node1" presStyleIdx="2" presStyleCnt="7" custScaleX="110368">
        <dgm:presLayoutVars>
          <dgm:bulletEnabled val="1"/>
        </dgm:presLayoutVars>
      </dgm:prSet>
      <dgm:spPr/>
    </dgm:pt>
    <dgm:pt modelId="{855EC4EF-81DD-42AF-9AF5-740F0A1EC32A}" type="pres">
      <dgm:prSet presAssocID="{40119851-6866-4C85-B558-50AB4EED7968}" presName="sibTrans" presStyleCnt="0"/>
      <dgm:spPr/>
    </dgm:pt>
    <dgm:pt modelId="{4F24B0ED-53C5-47AE-AD12-624A09FFEA61}" type="pres">
      <dgm:prSet presAssocID="{CEAB4360-4611-4290-B249-2105E0EF2034}" presName="node" presStyleLbl="node1" presStyleIdx="3" presStyleCnt="7">
        <dgm:presLayoutVars>
          <dgm:bulletEnabled val="1"/>
        </dgm:presLayoutVars>
      </dgm:prSet>
      <dgm:spPr/>
    </dgm:pt>
    <dgm:pt modelId="{FEF66DE2-1B1A-4A20-8E27-8BFEA118D6DA}" type="pres">
      <dgm:prSet presAssocID="{FB324D55-E290-4DF6-892E-F84F8D7970A3}" presName="sibTrans" presStyleCnt="0"/>
      <dgm:spPr/>
    </dgm:pt>
    <dgm:pt modelId="{46BF967A-0C7C-4B2D-93C8-46FEA7D3DFC1}" type="pres">
      <dgm:prSet presAssocID="{87EAB46E-707E-40F6-913C-56DB122E4A32}" presName="node" presStyleLbl="node1" presStyleIdx="4" presStyleCnt="7">
        <dgm:presLayoutVars>
          <dgm:bulletEnabled val="1"/>
        </dgm:presLayoutVars>
      </dgm:prSet>
      <dgm:spPr/>
    </dgm:pt>
    <dgm:pt modelId="{5FD5E2E3-0A1F-49E2-BCEE-21B0FA708F03}" type="pres">
      <dgm:prSet presAssocID="{9399215A-9EBB-4B03-8A80-78FF90F45859}" presName="sibTrans" presStyleCnt="0"/>
      <dgm:spPr/>
    </dgm:pt>
    <dgm:pt modelId="{80B35616-F80C-4E7C-B0EE-D55113A0D1AE}" type="pres">
      <dgm:prSet presAssocID="{7BCED638-10F1-4041-924C-B331980F6D17}" presName="node" presStyleLbl="node1" presStyleIdx="5" presStyleCnt="7">
        <dgm:presLayoutVars>
          <dgm:bulletEnabled val="1"/>
        </dgm:presLayoutVars>
      </dgm:prSet>
      <dgm:spPr/>
    </dgm:pt>
    <dgm:pt modelId="{264A6814-7515-42BA-BC5D-2690F1B95AC2}" type="pres">
      <dgm:prSet presAssocID="{80F42699-4F10-426B-BE75-543A66CA89B7}" presName="sibTrans" presStyleCnt="0"/>
      <dgm:spPr/>
    </dgm:pt>
    <dgm:pt modelId="{DE48AF4C-23F8-4C57-A5F6-2402DE47947F}" type="pres">
      <dgm:prSet presAssocID="{BBBCC34A-63BD-47AF-9085-545336306FF0}" presName="node" presStyleLbl="node1" presStyleIdx="6" presStyleCnt="7">
        <dgm:presLayoutVars>
          <dgm:bulletEnabled val="1"/>
        </dgm:presLayoutVars>
      </dgm:prSet>
      <dgm:spPr/>
    </dgm:pt>
  </dgm:ptLst>
  <dgm:cxnLst>
    <dgm:cxn modelId="{B52D560F-FB73-4CEE-BF79-DD22F8C73DB1}" srcId="{368F5679-1A8C-4F1F-9A0D-583AE67FF57D}" destId="{27C88B09-7FC1-4B40-8F5C-8635A097BC6F}" srcOrd="0" destOrd="0" parTransId="{10E806F0-C239-4895-9FDD-9F49EA260D5A}" sibTransId="{D5A6EFFC-246E-41B5-A404-BAD13D969E0A}"/>
    <dgm:cxn modelId="{F2059515-F041-499D-B897-534C082320C5}" srcId="{368F5679-1A8C-4F1F-9A0D-583AE67FF57D}" destId="{CEAB4360-4611-4290-B249-2105E0EF2034}" srcOrd="3" destOrd="0" parTransId="{FC087882-E57C-4B11-AFD6-F1A11BB4AC7E}" sibTransId="{FB324D55-E290-4DF6-892E-F84F8D7970A3}"/>
    <dgm:cxn modelId="{FC38C71B-53E4-4C16-8834-E3E5BB93D451}" type="presOf" srcId="{3404B3B8-8F87-483F-B21A-ED9E8D38A078}" destId="{EC472D89-2A8E-4E40-BDA5-891CAE1AEB05}" srcOrd="0" destOrd="0" presId="urn:microsoft.com/office/officeart/2005/8/layout/default"/>
    <dgm:cxn modelId="{ACBE0A23-BD0C-45AE-9342-7754EE8414C0}" type="presOf" srcId="{CEAB4360-4611-4290-B249-2105E0EF2034}" destId="{4F24B0ED-53C5-47AE-AD12-624A09FFEA61}" srcOrd="0" destOrd="0" presId="urn:microsoft.com/office/officeart/2005/8/layout/default"/>
    <dgm:cxn modelId="{D944012A-46EB-46D4-837B-7BAE050098C0}" srcId="{368F5679-1A8C-4F1F-9A0D-583AE67FF57D}" destId="{87EAB46E-707E-40F6-913C-56DB122E4A32}" srcOrd="4" destOrd="0" parTransId="{2CDD0A98-F8BC-47A5-A32C-E4A45A0194D9}" sibTransId="{9399215A-9EBB-4B03-8A80-78FF90F45859}"/>
    <dgm:cxn modelId="{0335EB32-04E7-4593-8587-AAF70BC86846}" srcId="{368F5679-1A8C-4F1F-9A0D-583AE67FF57D}" destId="{BBBCC34A-63BD-47AF-9085-545336306FF0}" srcOrd="6" destOrd="0" parTransId="{D34F2633-A7AF-4012-A49B-DB5211721311}" sibTransId="{B8E4F00D-BB1B-4C2F-B212-1EB3AB569BDC}"/>
    <dgm:cxn modelId="{FB5B3953-3EEC-4FD0-90F4-54FBD4EC8356}" srcId="{368F5679-1A8C-4F1F-9A0D-583AE67FF57D}" destId="{7BCED638-10F1-4041-924C-B331980F6D17}" srcOrd="5" destOrd="0" parTransId="{38E7C4A6-661F-4C9B-8E62-D929FEB2A7A8}" sibTransId="{80F42699-4F10-426B-BE75-543A66CA89B7}"/>
    <dgm:cxn modelId="{90E88B56-A040-4882-B7B9-F114605DB45A}" type="presOf" srcId="{7BCED638-10F1-4041-924C-B331980F6D17}" destId="{80B35616-F80C-4E7C-B0EE-D55113A0D1AE}" srcOrd="0" destOrd="0" presId="urn:microsoft.com/office/officeart/2005/8/layout/default"/>
    <dgm:cxn modelId="{16A4047B-BD93-443E-A62B-03E7F0994EC6}" type="presOf" srcId="{368F5679-1A8C-4F1F-9A0D-583AE67FF57D}" destId="{3F76FF3D-47A6-40CC-AFD0-E86913E96425}" srcOrd="0" destOrd="0" presId="urn:microsoft.com/office/officeart/2005/8/layout/default"/>
    <dgm:cxn modelId="{1FCBA485-6002-487E-BFCC-E276AF3E8ED1}" type="presOf" srcId="{27C88B09-7FC1-4B40-8F5C-8635A097BC6F}" destId="{0C3126CD-F451-43D0-B395-13F526B4CA9E}" srcOrd="0" destOrd="0" presId="urn:microsoft.com/office/officeart/2005/8/layout/default"/>
    <dgm:cxn modelId="{5B10E098-A58A-40AD-8C54-FF0D46DD7EB7}" type="presOf" srcId="{BBBCC34A-63BD-47AF-9085-545336306FF0}" destId="{DE48AF4C-23F8-4C57-A5F6-2402DE47947F}" srcOrd="0" destOrd="0" presId="urn:microsoft.com/office/officeart/2005/8/layout/default"/>
    <dgm:cxn modelId="{EBDED1B9-4A21-4F97-ADF9-C75A1A3A1DE8}" srcId="{368F5679-1A8C-4F1F-9A0D-583AE67FF57D}" destId="{3404B3B8-8F87-483F-B21A-ED9E8D38A078}" srcOrd="2" destOrd="0" parTransId="{78A2DA10-263D-4B18-8D89-CBE44792FD67}" sibTransId="{40119851-6866-4C85-B558-50AB4EED7968}"/>
    <dgm:cxn modelId="{BA3C34C7-B3E0-4007-B554-B72BA45DC4D5}" srcId="{368F5679-1A8C-4F1F-9A0D-583AE67FF57D}" destId="{A9D4285B-2217-401A-A509-622585296C0E}" srcOrd="1" destOrd="0" parTransId="{0025E768-A4D4-4D8D-86F3-88DCD31055D5}" sibTransId="{530AF3E3-C580-47AD-9E44-57B128C690A4}"/>
    <dgm:cxn modelId="{832BE0F1-7BFC-44A5-B9B9-321ECDA7B92F}" type="presOf" srcId="{A9D4285B-2217-401A-A509-622585296C0E}" destId="{0E5913D0-0F53-4560-8576-B2A2ED27EC0D}" srcOrd="0" destOrd="0" presId="urn:microsoft.com/office/officeart/2005/8/layout/default"/>
    <dgm:cxn modelId="{0726EEF3-B68E-40FF-8F8B-CFE9959C199B}" type="presOf" srcId="{87EAB46E-707E-40F6-913C-56DB122E4A32}" destId="{46BF967A-0C7C-4B2D-93C8-46FEA7D3DFC1}" srcOrd="0" destOrd="0" presId="urn:microsoft.com/office/officeart/2005/8/layout/default"/>
    <dgm:cxn modelId="{BC5A7461-48F7-4FAB-8D03-26A40DC0F04E}" type="presParOf" srcId="{3F76FF3D-47A6-40CC-AFD0-E86913E96425}" destId="{0C3126CD-F451-43D0-B395-13F526B4CA9E}" srcOrd="0" destOrd="0" presId="urn:microsoft.com/office/officeart/2005/8/layout/default"/>
    <dgm:cxn modelId="{FD5F0EB7-ED22-4FDD-811F-EF09A31F12F7}" type="presParOf" srcId="{3F76FF3D-47A6-40CC-AFD0-E86913E96425}" destId="{9B50743D-6BCF-490A-B5E5-816A9DAC2407}" srcOrd="1" destOrd="0" presId="urn:microsoft.com/office/officeart/2005/8/layout/default"/>
    <dgm:cxn modelId="{FFCB69E6-719E-45AB-B374-9C1C68368E4D}" type="presParOf" srcId="{3F76FF3D-47A6-40CC-AFD0-E86913E96425}" destId="{0E5913D0-0F53-4560-8576-B2A2ED27EC0D}" srcOrd="2" destOrd="0" presId="urn:microsoft.com/office/officeart/2005/8/layout/default"/>
    <dgm:cxn modelId="{8087A74D-306F-462C-96F0-16BD04401FCE}" type="presParOf" srcId="{3F76FF3D-47A6-40CC-AFD0-E86913E96425}" destId="{9D929889-3A60-49B5-B58B-93B702098927}" srcOrd="3" destOrd="0" presId="urn:microsoft.com/office/officeart/2005/8/layout/default"/>
    <dgm:cxn modelId="{917FBD47-2C9D-4AAB-81EF-82AFF7AAFB4F}" type="presParOf" srcId="{3F76FF3D-47A6-40CC-AFD0-E86913E96425}" destId="{EC472D89-2A8E-4E40-BDA5-891CAE1AEB05}" srcOrd="4" destOrd="0" presId="urn:microsoft.com/office/officeart/2005/8/layout/default"/>
    <dgm:cxn modelId="{585436BE-46E6-458D-9572-EE01944C6EDF}" type="presParOf" srcId="{3F76FF3D-47A6-40CC-AFD0-E86913E96425}" destId="{855EC4EF-81DD-42AF-9AF5-740F0A1EC32A}" srcOrd="5" destOrd="0" presId="urn:microsoft.com/office/officeart/2005/8/layout/default"/>
    <dgm:cxn modelId="{65FDD0A6-DC59-4FAC-8516-DC04B5D7D55A}" type="presParOf" srcId="{3F76FF3D-47A6-40CC-AFD0-E86913E96425}" destId="{4F24B0ED-53C5-47AE-AD12-624A09FFEA61}" srcOrd="6" destOrd="0" presId="urn:microsoft.com/office/officeart/2005/8/layout/default"/>
    <dgm:cxn modelId="{C1A5770E-9D0D-4F11-B9F1-3C6F3BFCD841}" type="presParOf" srcId="{3F76FF3D-47A6-40CC-AFD0-E86913E96425}" destId="{FEF66DE2-1B1A-4A20-8E27-8BFEA118D6DA}" srcOrd="7" destOrd="0" presId="urn:microsoft.com/office/officeart/2005/8/layout/default"/>
    <dgm:cxn modelId="{05897B36-4142-49B7-9378-84B9F58AD6D2}" type="presParOf" srcId="{3F76FF3D-47A6-40CC-AFD0-E86913E96425}" destId="{46BF967A-0C7C-4B2D-93C8-46FEA7D3DFC1}" srcOrd="8" destOrd="0" presId="urn:microsoft.com/office/officeart/2005/8/layout/default"/>
    <dgm:cxn modelId="{2E06B1C6-C384-46B6-A2C7-A30738635BB7}" type="presParOf" srcId="{3F76FF3D-47A6-40CC-AFD0-E86913E96425}" destId="{5FD5E2E3-0A1F-49E2-BCEE-21B0FA708F03}" srcOrd="9" destOrd="0" presId="urn:microsoft.com/office/officeart/2005/8/layout/default"/>
    <dgm:cxn modelId="{80B4F029-098C-456B-B111-CAB849E5E17F}" type="presParOf" srcId="{3F76FF3D-47A6-40CC-AFD0-E86913E96425}" destId="{80B35616-F80C-4E7C-B0EE-D55113A0D1AE}" srcOrd="10" destOrd="0" presId="urn:microsoft.com/office/officeart/2005/8/layout/default"/>
    <dgm:cxn modelId="{803530C3-EDCE-4379-9F90-4641606F8A32}" type="presParOf" srcId="{3F76FF3D-47A6-40CC-AFD0-E86913E96425}" destId="{264A6814-7515-42BA-BC5D-2690F1B95AC2}" srcOrd="11" destOrd="0" presId="urn:microsoft.com/office/officeart/2005/8/layout/default"/>
    <dgm:cxn modelId="{EE262BB3-DA0A-4C4E-AB80-56CF0534D996}" type="presParOf" srcId="{3F76FF3D-47A6-40CC-AFD0-E86913E96425}" destId="{DE48AF4C-23F8-4C57-A5F6-2402DE47947F}" srcOrd="1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3126CD-F451-43D0-B395-13F526B4CA9E}">
      <dsp:nvSpPr>
        <dsp:cNvPr id="0" name=""/>
        <dsp:cNvSpPr/>
      </dsp:nvSpPr>
      <dsp:spPr>
        <a:xfrm>
          <a:off x="1284637"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1. Measurement and Diagnosis </a:t>
          </a:r>
        </a:p>
      </dsp:txBody>
      <dsp:txXfrm>
        <a:off x="1284637" y="503702"/>
        <a:ext cx="2572256" cy="1543354"/>
      </dsp:txXfrm>
    </dsp:sp>
    <dsp:sp modelId="{0E5913D0-0F53-4560-8576-B2A2ED27EC0D}">
      <dsp:nvSpPr>
        <dsp:cNvPr id="0" name=""/>
        <dsp:cNvSpPr/>
      </dsp:nvSpPr>
      <dsp:spPr>
        <a:xfrm>
          <a:off x="4114120"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2. CV Health Promotion</a:t>
          </a:r>
        </a:p>
      </dsp:txBody>
      <dsp:txXfrm>
        <a:off x="4114120" y="503702"/>
        <a:ext cx="2572256" cy="1543354"/>
      </dsp:txXfrm>
    </dsp:sp>
    <dsp:sp modelId="{EC472D89-2A8E-4E40-BDA5-891CAE1AEB05}">
      <dsp:nvSpPr>
        <dsp:cNvPr id="0" name=""/>
        <dsp:cNvSpPr/>
      </dsp:nvSpPr>
      <dsp:spPr>
        <a:xfrm>
          <a:off x="6943602" y="503702"/>
          <a:ext cx="2838948"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3. Management:  Uncomplicated</a:t>
          </a:r>
        </a:p>
      </dsp:txBody>
      <dsp:txXfrm>
        <a:off x="6943602" y="503702"/>
        <a:ext cx="2838948" cy="1543354"/>
      </dsp:txXfrm>
    </dsp:sp>
    <dsp:sp modelId="{4F24B0ED-53C5-47AE-AD12-624A09FFEA61}">
      <dsp:nvSpPr>
        <dsp:cNvPr id="0" name=""/>
        <dsp:cNvSpPr/>
      </dsp:nvSpPr>
      <dsp:spPr>
        <a:xfrm>
          <a:off x="3242"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4. Management:  Complex Comorbidities</a:t>
          </a:r>
        </a:p>
      </dsp:txBody>
      <dsp:txXfrm>
        <a:off x="3242" y="2304281"/>
        <a:ext cx="2572256" cy="1543354"/>
      </dsp:txXfrm>
    </dsp:sp>
    <dsp:sp modelId="{46BF967A-0C7C-4B2D-93C8-46FEA7D3DFC1}">
      <dsp:nvSpPr>
        <dsp:cNvPr id="0" name=""/>
        <dsp:cNvSpPr/>
      </dsp:nvSpPr>
      <dsp:spPr>
        <a:xfrm>
          <a:off x="2832724"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5. Resistant Hypertension </a:t>
          </a:r>
        </a:p>
      </dsp:txBody>
      <dsp:txXfrm>
        <a:off x="2832724" y="2304281"/>
        <a:ext cx="2572256" cy="1543354"/>
      </dsp:txXfrm>
    </dsp:sp>
    <dsp:sp modelId="{80B35616-F80C-4E7C-B0EE-D55113A0D1AE}">
      <dsp:nvSpPr>
        <dsp:cNvPr id="0" name=""/>
        <dsp:cNvSpPr/>
      </dsp:nvSpPr>
      <dsp:spPr>
        <a:xfrm>
          <a:off x="5662207"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6. Care Delivery </a:t>
          </a:r>
        </a:p>
      </dsp:txBody>
      <dsp:txXfrm>
        <a:off x="5662207" y="2304281"/>
        <a:ext cx="2572256" cy="1543354"/>
      </dsp:txXfrm>
    </dsp:sp>
    <dsp:sp modelId="{DE48AF4C-23F8-4C57-A5F6-2402DE47947F}">
      <dsp:nvSpPr>
        <dsp:cNvPr id="0" name=""/>
        <dsp:cNvSpPr/>
      </dsp:nvSpPr>
      <dsp:spPr>
        <a:xfrm>
          <a:off x="8491689"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CA" sz="2700" kern="1200" dirty="0"/>
            <a:t>7. Special Populations </a:t>
          </a:r>
        </a:p>
      </dsp:txBody>
      <dsp:txXfrm>
        <a:off x="8491689" y="2304281"/>
        <a:ext cx="2572256" cy="154335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07A3F-4224-5847-BDD8-9B34AA49054F}" type="datetimeFigureOut">
              <a:rPr lang="en-US" smtClean="0"/>
              <a:t>5/16/2023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DAFB86-E9BC-A04A-BD29-7ECBFF04B708}" type="slidenum">
              <a:rPr lang="en-US" smtClean="0"/>
              <a:t>‹#›</a:t>
            </a:fld>
            <a:endParaRPr lang="en-US"/>
          </a:p>
        </p:txBody>
      </p:sp>
    </p:spTree>
    <p:extLst>
      <p:ext uri="{BB962C8B-B14F-4D97-AF65-F5344CB8AC3E}">
        <p14:creationId xmlns:p14="http://schemas.microsoft.com/office/powerpoint/2010/main" val="38699150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who.int/nmh/publications/9789241597418/en/"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www.hypertension.ca/" TargetMode="External"/><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800" b="0" i="0" u="none" strike="noStrike" baseline="0" dirty="0">
                <a:latin typeface="AdvOT35fdff1a"/>
              </a:rPr>
              <a:t>The HCGC </a:t>
            </a:r>
            <a:r>
              <a:rPr lang="en-US" sz="1800" b="0" i="0" u="none" strike="noStrike" baseline="0" dirty="0">
                <a:latin typeface="AdvOT35fdff1a"/>
              </a:rPr>
              <a:t>is comprised of a multidisciplinary panel of content and methodological experts divided into 16 subgroups that represent distinct areas of hypertension.</a:t>
            </a:r>
          </a:p>
          <a:p>
            <a:pPr algn="l"/>
            <a:endParaRPr lang="en-US" sz="1800" b="0" i="0" u="none" strike="noStrike" baseline="0" dirty="0">
              <a:latin typeface="AdvOT35fdff1a"/>
            </a:endParaRPr>
          </a:p>
          <a:p>
            <a:pPr algn="l"/>
            <a:r>
              <a:rPr lang="en-CA" sz="1800" b="0" i="0" u="none" strike="noStrike" baseline="0" dirty="0">
                <a:latin typeface="AdvOT35fdff1a"/>
              </a:rPr>
              <a:t>These subgroups are </a:t>
            </a:r>
            <a:r>
              <a:rPr lang="en-US" sz="1800" b="0" i="0" u="none" strike="noStrike" baseline="0" dirty="0" err="1">
                <a:latin typeface="AdvOT35fdff1a"/>
              </a:rPr>
              <a:t>channelled</a:t>
            </a:r>
            <a:r>
              <a:rPr lang="en-US" sz="1800" b="0" i="0" u="none" strike="noStrike" baseline="0" dirty="0">
                <a:latin typeface="AdvOT35fdff1a"/>
              </a:rPr>
              <a:t> into 7 thematic sections (measurement and diagnosis, cardiovascular health promotion, management: uncomplicated, </a:t>
            </a:r>
            <a:r>
              <a:rPr lang="en-CA" sz="1800" b="0" i="0" u="none" strike="noStrike" baseline="0" dirty="0">
                <a:latin typeface="AdvOT35fdff1a"/>
              </a:rPr>
              <a:t>management: complex comorbidity, resistant </a:t>
            </a:r>
            <a:r>
              <a:rPr lang="en-US" sz="1800" b="0" i="0" u="none" strike="noStrike" baseline="0" dirty="0">
                <a:latin typeface="AdvOT35fdff1a"/>
              </a:rPr>
              <a:t>hypertension, care delivery, and special populations;</a:t>
            </a: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a:t>
            </a:fld>
            <a:endParaRPr lang="en-US"/>
          </a:p>
        </p:txBody>
      </p:sp>
    </p:spTree>
    <p:extLst>
      <p:ext uri="{BB962C8B-B14F-4D97-AF65-F5344CB8AC3E}">
        <p14:creationId xmlns:p14="http://schemas.microsoft.com/office/powerpoint/2010/main" val="3662918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dirty="0">
                <a:solidFill>
                  <a:srgbClr val="000000"/>
                </a:solidFill>
                <a:latin typeface="AdvOT35fdff1a"/>
              </a:rPr>
              <a:t>and </a:t>
            </a:r>
            <a:r>
              <a:rPr lang="en-US" sz="1800" b="0" i="0" u="none" strike="noStrike" baseline="0" dirty="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dirty="0">
                <a:solidFill>
                  <a:srgbClr val="000000"/>
                </a:solidFill>
                <a:latin typeface="AdvOT35fdff1a"/>
              </a:rPr>
              <a:t>scheduled within 1 month</a:t>
            </a:r>
          </a:p>
          <a:p>
            <a:pPr algn="l"/>
            <a:endParaRPr lang="en-CA" sz="1800" b="0" i="0" u="none" strike="noStrike" baseline="0" dirty="0">
              <a:solidFill>
                <a:srgbClr val="000000"/>
              </a:solidFill>
              <a:latin typeface="AdvOT35fdff1a"/>
            </a:endParaRPr>
          </a:p>
          <a:p>
            <a:pPr algn="l"/>
            <a:endParaRPr lang="en-CA" sz="1800" dirty="0"/>
          </a:p>
        </p:txBody>
      </p:sp>
      <p:sp>
        <p:nvSpPr>
          <p:cNvPr id="4" name="Slide Number Placeholder 3"/>
          <p:cNvSpPr>
            <a:spLocks noGrp="1"/>
          </p:cNvSpPr>
          <p:nvPr>
            <p:ph type="sldNum" sz="quarter" idx="5"/>
          </p:nvPr>
        </p:nvSpPr>
        <p:spPr/>
        <p:txBody>
          <a:bodyPr/>
          <a:lstStyle/>
          <a:p>
            <a:fld id="{E0DAFB86-E9BC-A04A-BD29-7ECBFF04B708}" type="slidenum">
              <a:rPr lang="en-US" smtClean="0"/>
              <a:t>18</a:t>
            </a:fld>
            <a:endParaRPr lang="en-US"/>
          </a:p>
        </p:txBody>
      </p:sp>
    </p:spTree>
    <p:extLst>
      <p:ext uri="{BB962C8B-B14F-4D97-AF65-F5344CB8AC3E}">
        <p14:creationId xmlns:p14="http://schemas.microsoft.com/office/powerpoint/2010/main" val="2053714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dirty="0">
                <a:solidFill>
                  <a:srgbClr val="000000"/>
                </a:solidFill>
                <a:latin typeface="AdvOT35fdff1a"/>
              </a:rPr>
              <a:t>and </a:t>
            </a:r>
            <a:r>
              <a:rPr lang="en-US" sz="1800" b="0" i="0" u="none" strike="noStrike" baseline="0" dirty="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dirty="0">
                <a:solidFill>
                  <a:srgbClr val="000000"/>
                </a:solidFill>
                <a:latin typeface="AdvOT35fdff1a"/>
              </a:rPr>
              <a:t>scheduled within 1 month</a:t>
            </a: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19</a:t>
            </a:fld>
            <a:endParaRPr lang="en-US"/>
          </a:p>
        </p:txBody>
      </p:sp>
    </p:spTree>
    <p:extLst>
      <p:ext uri="{BB962C8B-B14F-4D97-AF65-F5344CB8AC3E}">
        <p14:creationId xmlns:p14="http://schemas.microsoft.com/office/powerpoint/2010/main" val="3284792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dirty="0">
                <a:solidFill>
                  <a:srgbClr val="000000"/>
                </a:solidFill>
                <a:latin typeface="AdvOT35fdff1a"/>
              </a:rPr>
              <a:t>and </a:t>
            </a:r>
            <a:r>
              <a:rPr lang="en-US" sz="1800" b="0" i="0" u="none" strike="noStrike" baseline="0" dirty="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dirty="0">
                <a:solidFill>
                  <a:srgbClr val="000000"/>
                </a:solidFill>
                <a:latin typeface="AdvOT35fdff1a"/>
              </a:rPr>
              <a:t>scheduled within 1 month</a:t>
            </a: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20</a:t>
            </a:fld>
            <a:endParaRPr lang="en-US"/>
          </a:p>
        </p:txBody>
      </p:sp>
    </p:spTree>
    <p:extLst>
      <p:ext uri="{BB962C8B-B14F-4D97-AF65-F5344CB8AC3E}">
        <p14:creationId xmlns:p14="http://schemas.microsoft.com/office/powerpoint/2010/main" val="3410600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Routine tests that should be performed for the </a:t>
            </a:r>
            <a:r>
              <a:rPr lang="en-US" dirty="0" err="1"/>
              <a:t>investiga-tion</a:t>
            </a:r>
            <a:r>
              <a:rPr lang="en-US" dirty="0"/>
              <a:t> of all patients with hypertension include the following: </a:t>
            </a:r>
          </a:p>
          <a:p>
            <a:pPr marL="685800" lvl="1" indent="-228600">
              <a:buFont typeface="+mj-lt"/>
              <a:buAutoNum type="arabicPeriod"/>
            </a:pPr>
            <a:r>
              <a:rPr lang="en-US" dirty="0"/>
              <a:t>Urinalysis (Grade D);</a:t>
            </a:r>
          </a:p>
          <a:p>
            <a:pPr marL="685800" lvl="1" indent="-228600">
              <a:buFont typeface="+mj-lt"/>
              <a:buAutoNum type="arabicPeriod"/>
            </a:pPr>
            <a:r>
              <a:rPr lang="en-US" dirty="0"/>
              <a:t>Blood chemistry (potassium, sodium, and creatinine; Grade D);</a:t>
            </a:r>
          </a:p>
          <a:p>
            <a:pPr marL="685800" lvl="1" indent="-228600">
              <a:buFont typeface="+mj-lt"/>
              <a:buAutoNum type="arabicPeriod"/>
            </a:pPr>
            <a:r>
              <a:rPr lang="en-US" dirty="0"/>
              <a:t>Fasting blood glucose and/or glycated hemoglobin (Grade D);</a:t>
            </a:r>
          </a:p>
          <a:p>
            <a:pPr marL="685800" lvl="1" indent="-228600">
              <a:buFont typeface="+mj-lt"/>
              <a:buAutoNum type="arabicPeriod"/>
            </a:pPr>
            <a:r>
              <a:rPr lang="en-US" dirty="0"/>
              <a:t>Serum total cholesterol, low-density lipoprotein, high-density lipoprotein (HDL), and non-HDL cholesterol, and triglycerides (Grade D); lipids may be drawn fasting or non-fasting (Grade C); and</a:t>
            </a:r>
          </a:p>
          <a:p>
            <a:pPr marL="685800" lvl="1" indent="-228600">
              <a:buFont typeface="+mj-lt"/>
              <a:buAutoNum type="arabicPeriod"/>
            </a:pPr>
            <a:r>
              <a:rPr lang="en-US" dirty="0"/>
              <a:t>Standard 12-lead electrocardiography (Grade C).</a:t>
            </a:r>
          </a:p>
          <a:p>
            <a:pPr marL="228600" indent="-228600">
              <a:buFont typeface="+mj-lt"/>
              <a:buAutoNum type="arabicPeriod"/>
            </a:pPr>
            <a:r>
              <a:rPr lang="en-US" dirty="0"/>
              <a:t>Assess urinary albumin excretion in patients with diabetes (Grade D). </a:t>
            </a:r>
          </a:p>
          <a:p>
            <a:pPr marL="228600" indent="-228600">
              <a:buFont typeface="+mj-lt"/>
              <a:buAutoNum type="arabicPeriod"/>
            </a:pPr>
            <a:r>
              <a:rPr lang="en-US" dirty="0"/>
              <a:t>All treated hypertensive patients should be monitored according to the current Diabetes Canada guidelines for the new appearance of diabetes (Grade B). </a:t>
            </a:r>
          </a:p>
          <a:p>
            <a:pPr marL="228600" indent="-228600">
              <a:buFont typeface="+mj-lt"/>
              <a:buAutoNum type="arabicPeriod"/>
            </a:pPr>
            <a:r>
              <a:rPr lang="en-US" dirty="0"/>
              <a:t>During the maintenance phase of hypertension manage-</a:t>
            </a:r>
            <a:r>
              <a:rPr lang="en-US" dirty="0" err="1"/>
              <a:t>ment</a:t>
            </a:r>
            <a:r>
              <a:rPr lang="en-US" dirty="0"/>
              <a:t>, tests (including those for electrolytes, creatinine, fasting lipids, and pregnancy) should be repeated with a frequency reflecting the clinical situation (Grade D; revised recommendation). </a:t>
            </a:r>
          </a:p>
          <a:p>
            <a:pPr marL="228600" indent="-228600">
              <a:buFont typeface="+mj-lt"/>
              <a:buAutoNum type="arabicPeriod"/>
            </a:pPr>
            <a:r>
              <a:rPr lang="en-US" dirty="0"/>
              <a:t>A pregnancy test should be considered before initiation of health </a:t>
            </a:r>
            <a:r>
              <a:rPr lang="en-US" dirty="0" err="1"/>
              <a:t>behaviour</a:t>
            </a:r>
            <a:r>
              <a:rPr lang="en-US" dirty="0"/>
              <a:t> management changes or drug therapy (Grade D; new recommendation). </a:t>
            </a:r>
          </a:p>
          <a:p>
            <a:pPr marL="228600" indent="-228600">
              <a:buFont typeface="+mj-lt"/>
              <a:buAutoNum type="arabicPeriod"/>
            </a:pPr>
            <a:r>
              <a:rPr lang="en-US" dirty="0"/>
              <a:t>Routine echocardiographic evaluation of all hypertensive patients is not recommended (Grade D). </a:t>
            </a:r>
          </a:p>
          <a:p>
            <a:pPr marL="228600" indent="-228600">
              <a:buFont typeface="+mj-lt"/>
              <a:buAutoNum type="arabicPeriod"/>
            </a:pPr>
            <a:r>
              <a:rPr lang="en-US" dirty="0"/>
              <a:t>An echocardiogram for assessment of left ventricular hypertrophy is useful in selected cases to help define the future risk of cardiovascular events (Grade C). </a:t>
            </a:r>
          </a:p>
          <a:p>
            <a:pPr marL="228600" indent="-228600">
              <a:buFont typeface="+mj-lt"/>
              <a:buAutoNum type="arabicPeriod"/>
            </a:pPr>
            <a:r>
              <a:rPr lang="en-US" dirty="0"/>
              <a:t>Echocardiographic assessment of left ventricular mass, as well as of systolic and diastolic left ventricular function is recommended for hypertensive patients suspected to have left ventricular dysfunction or coronary artery disease (CAD; Grade D). </a:t>
            </a:r>
          </a:p>
          <a:p>
            <a:pPr marL="228600" indent="-228600">
              <a:buFont typeface="+mj-lt"/>
              <a:buAutoNum type="arabicPeriod"/>
            </a:pPr>
            <a:r>
              <a:rPr lang="en-US" dirty="0"/>
              <a:t>Patients with hypertension and evidence of heart failure should have an objective assessment of left ventricular ejection fraction, either using echocardiogram or nuclear imaging (Grade D).</a:t>
            </a: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21</a:t>
            </a:fld>
            <a:endParaRPr lang="en-US"/>
          </a:p>
        </p:txBody>
      </p:sp>
    </p:spTree>
    <p:extLst>
      <p:ext uri="{BB962C8B-B14F-4D97-AF65-F5344CB8AC3E}">
        <p14:creationId xmlns:p14="http://schemas.microsoft.com/office/powerpoint/2010/main" val="2497337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Global cardiovascular risk should be assessed. Multifactorial risk assessment models can be used to: </a:t>
            </a:r>
          </a:p>
          <a:p>
            <a:pPr marL="742950" lvl="1" indent="-285750">
              <a:buFont typeface="+mj-lt"/>
              <a:buAutoNum type="romanLcPeriod"/>
            </a:pPr>
            <a:r>
              <a:rPr lang="en-US" dirty="0"/>
              <a:t>Predict more accurately an individual’s global cardiovascular risk (Grade A);</a:t>
            </a:r>
          </a:p>
          <a:p>
            <a:pPr marL="742950" lvl="1" indent="-285750">
              <a:buFont typeface="+mj-lt"/>
              <a:buAutoNum type="romanLcPeriod"/>
            </a:pPr>
            <a:r>
              <a:rPr lang="en-US" dirty="0"/>
              <a:t>Help engage individuals in conversations about health </a:t>
            </a:r>
            <a:r>
              <a:rPr lang="en-US" dirty="0" err="1"/>
              <a:t>behaviour</a:t>
            </a:r>
            <a:r>
              <a:rPr lang="en-US" dirty="0"/>
              <a:t> change to lower BP (Grade D); and,</a:t>
            </a:r>
          </a:p>
          <a:p>
            <a:pPr marL="742950" lvl="1" indent="-285750">
              <a:buFont typeface="+mj-lt"/>
              <a:buAutoNum type="romanLcPeriod"/>
            </a:pPr>
            <a:r>
              <a:rPr lang="en-US" dirty="0"/>
              <a:t>Use antihypertensive therapy more efficiently (Grade D).</a:t>
            </a:r>
          </a:p>
          <a:p>
            <a:pPr marL="742950" lvl="1" indent="-285750">
              <a:buFont typeface="+mj-lt"/>
              <a:buAutoNum type="romanLcPeriod"/>
            </a:pPr>
            <a:r>
              <a:rPr lang="en-US" dirty="0"/>
              <a:t>In the absence of Canadian data to determine the accuracy of risk calculations, avoid using absolute levels of risk to support treatment decisions (Grade C).</a:t>
            </a:r>
          </a:p>
          <a:p>
            <a:pPr marL="228600" indent="-228600">
              <a:buFont typeface="+mj-lt"/>
              <a:buAutoNum type="arabicPeriod"/>
            </a:pPr>
            <a:r>
              <a:rPr lang="en-US" dirty="0"/>
              <a:t>Consider informing patients of their global risk to improve the effectiveness of risk factor modification (Grade B). Consider also using analogies that describe comparative risk, such as “cardiovascular age,” “vascular age,” or “heart age” to inform patients of their risk status (Grade B).</a:t>
            </a: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22</a:t>
            </a:fld>
            <a:endParaRPr lang="en-US"/>
          </a:p>
        </p:txBody>
      </p:sp>
    </p:spTree>
    <p:extLst>
      <p:ext uri="{BB962C8B-B14F-4D97-AF65-F5344CB8AC3E}">
        <p14:creationId xmlns:p14="http://schemas.microsoft.com/office/powerpoint/2010/main" val="2433995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If at the last diagnostic visit the patient is not diagnosed as hypertensive and has no evidence of macrovascular target organ damage, the patient’s BP should be assessed at yearly intervals (Grade D)</a:t>
            </a:r>
          </a:p>
          <a:p>
            <a:pPr marL="228600" indent="-228600">
              <a:buFont typeface="+mj-lt"/>
              <a:buAutoNum type="arabicPeriod"/>
            </a:pPr>
            <a:r>
              <a:rPr lang="en-US" dirty="0"/>
              <a:t>Hypertensive patients actively modifying their health </a:t>
            </a:r>
            <a:r>
              <a:rPr lang="en-US" dirty="0" err="1"/>
              <a:t>behaviours</a:t>
            </a:r>
            <a:r>
              <a:rPr lang="en-US" dirty="0"/>
              <a:t> should be followed-up at 3- to 6-month intervals. Shorter intervals (every 1 or 2 months) are needed for patients with higher BP (Grade D).</a:t>
            </a:r>
          </a:p>
          <a:p>
            <a:pPr marL="228600" indent="-228600">
              <a:buFont typeface="+mj-lt"/>
              <a:buAutoNum type="arabicPeriod"/>
            </a:pPr>
            <a:r>
              <a:rPr lang="en-US" dirty="0"/>
              <a:t>Patients receiving antihypertensive drug treatment should be seen monthly or every 2 months, depending on the level of BP, until readings on 2 consecutive visits are below their target (Grade D). Shorter intervals between visits will be needed for symptomatic patients and those with severe hypertension, intolerance to antihypertensive drugs, or target organ damage (Grade D). When the target BP has been reached, patients should be seen at 3- to 6-month intervals (Grade D).</a:t>
            </a:r>
          </a:p>
          <a:p>
            <a:pPr marL="228600" indent="-228600">
              <a:buFont typeface="+mj-lt"/>
              <a:buAutoNum type="arabicPeriod"/>
            </a:pPr>
            <a:r>
              <a:rPr lang="en-US" dirty="0"/>
              <a:t>Standard OBPM should be used for follow-up. Measurement using electronic (</a:t>
            </a:r>
            <a:r>
              <a:rPr lang="en-US" dirty="0" err="1"/>
              <a:t>oscillometric</a:t>
            </a:r>
            <a:r>
              <a:rPr lang="en-US" dirty="0"/>
              <a:t>) upper arm devices is preferred over auscultation (Grade C).</a:t>
            </a:r>
          </a:p>
          <a:p>
            <a:pPr marL="228600" indent="-228600">
              <a:buFont typeface="+mj-lt"/>
              <a:buAutoNum type="arabicPeriod"/>
            </a:pPr>
            <a:r>
              <a:rPr lang="en-US" dirty="0"/>
              <a:t>ABPM or HBPM is recommended for follow-up of patients with demonstrated white coat effect (Grade D).</a:t>
            </a: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23</a:t>
            </a:fld>
            <a:endParaRPr lang="en-US"/>
          </a:p>
        </p:txBody>
      </p:sp>
    </p:spTree>
    <p:extLst>
      <p:ext uri="{BB962C8B-B14F-4D97-AF65-F5344CB8AC3E}">
        <p14:creationId xmlns:p14="http://schemas.microsoft.com/office/powerpoint/2010/main" val="3911970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recommendation for the use of low-dose ASA in the primary prevention of cardiovascular disease has been removed.</a:t>
            </a:r>
          </a:p>
          <a:p>
            <a:pPr marL="742950" lvl="1" indent="-285750" algn="l">
              <a:buFont typeface="Arial" panose="020B0604020202020204" pitchFamily="34" charset="0"/>
              <a:buChar char="•"/>
            </a:pPr>
            <a:r>
              <a:rPr lang="en-US" sz="1800" b="0" i="0" u="none" strike="noStrike" baseline="0" dirty="0">
                <a:latin typeface="AdvOT35fdff1a"/>
              </a:rPr>
              <a:t>Hypertension Canada guidelines previously recommended that low-dose ASA be considered in all adults with hypertension who are 50 years of age or older for the primary prevention of cardiovascular disease. In light of emerging evidence on the balance of risks and bene</a:t>
            </a:r>
            <a:r>
              <a:rPr lang="en-US" sz="1800" b="0" i="0" u="none" strike="noStrike" baseline="0" dirty="0">
                <a:latin typeface="AdvOT35fdff1a+fb"/>
              </a:rPr>
              <a:t>fi</a:t>
            </a:r>
            <a:r>
              <a:rPr lang="en-US" sz="1800" b="0" i="0" u="none" strike="noStrike" baseline="0" dirty="0">
                <a:latin typeface="AdvOT35fdff1a"/>
              </a:rPr>
              <a:t>ts of low-dose ASA in this population, the HCGC voted to remove this recommendation </a:t>
            </a:r>
            <a:r>
              <a:rPr lang="en-CA" sz="1800" b="0" i="0" u="none" strike="noStrike" baseline="0" dirty="0">
                <a:latin typeface="AdvOT35fdff1a"/>
              </a:rPr>
              <a:t>for 2020.</a:t>
            </a:r>
            <a:endParaRPr lang="en-US" dirty="0"/>
          </a:p>
          <a:p>
            <a:pPr marL="285750" indent="-285750" algn="l">
              <a:buFont typeface="Arial" panose="020B0604020202020204" pitchFamily="34" charset="0"/>
              <a:buChar char="•"/>
            </a:pPr>
            <a:r>
              <a:rPr lang="en-US" sz="1800" b="0" i="0" u="none" strike="noStrike" baseline="0" dirty="0">
                <a:solidFill>
                  <a:srgbClr val="000000"/>
                </a:solidFill>
                <a:latin typeface="AdvOT35fdff1a"/>
              </a:rPr>
              <a:t>Statin therapy is recommended in hypertensive patients with 3 cardiovascular risk factors (Grade A in patients older than 40 years) or with established atherosclerotic disease.</a:t>
            </a:r>
          </a:p>
          <a:p>
            <a:pPr marL="285750" indent="-285750" algn="l">
              <a:buFont typeface="Arial" panose="020B0604020202020204" pitchFamily="34" charset="0"/>
              <a:buChar char="•"/>
            </a:pPr>
            <a:r>
              <a:rPr lang="en-US" sz="1800" b="0" i="0" u="none" strike="noStrike" baseline="0" dirty="0">
                <a:solidFill>
                  <a:srgbClr val="000000"/>
                </a:solidFill>
                <a:latin typeface="AdvOT35fdff1a"/>
              </a:rPr>
              <a:t>Tobacco use status of all patients should be updated on a regular basis and health care providers should clearly advise patients to quit smoking (Grade C).</a:t>
            </a:r>
          </a:p>
          <a:p>
            <a:pPr marL="285750" indent="-285750" algn="l">
              <a:buFont typeface="Arial" panose="020B0604020202020204" pitchFamily="34" charset="0"/>
              <a:buChar char="•"/>
            </a:pPr>
            <a:r>
              <a:rPr lang="en-US" sz="1800" b="0" i="0" u="none" strike="noStrike" baseline="0" dirty="0">
                <a:solidFill>
                  <a:srgbClr val="000000"/>
                </a:solidFill>
                <a:latin typeface="AdvOT35fdff1a"/>
              </a:rPr>
              <a:t>Advice in </a:t>
            </a:r>
            <a:r>
              <a:rPr lang="en-US" sz="1800" b="0" i="0" u="none" strike="noStrike" baseline="0" dirty="0" err="1">
                <a:solidFill>
                  <a:srgbClr val="000000"/>
                </a:solidFill>
                <a:latin typeface="AdvOT35fdff1a"/>
              </a:rPr>
              <a:t>combinationwith</a:t>
            </a:r>
            <a:r>
              <a:rPr lang="en-US" sz="1800" b="0" i="0" u="none" strike="noStrike" baseline="0" dirty="0">
                <a:solidFill>
                  <a:srgbClr val="000000"/>
                </a:solidFill>
                <a:latin typeface="AdvOT35fdff1a"/>
              </a:rPr>
              <a:t> pharmacotherapy (</a:t>
            </a:r>
            <a:r>
              <a:rPr lang="en-US" sz="1800" b="0" i="0" u="none" strike="noStrike" baseline="0" dirty="0" err="1">
                <a:solidFill>
                  <a:srgbClr val="000000"/>
                </a:solidFill>
                <a:latin typeface="AdvOT35fdff1a"/>
              </a:rPr>
              <a:t>eg</a:t>
            </a:r>
            <a:r>
              <a:rPr lang="en-US" sz="1800" b="0" i="0" u="none" strike="noStrike" baseline="0" dirty="0">
                <a:solidFill>
                  <a:srgbClr val="000000"/>
                </a:solidFill>
                <a:latin typeface="AdvOT35fdff1a"/>
              </a:rPr>
              <a:t>, varenicline, bupropion, nicotine replacement therapy) should be offered to all smokers with a goal of smoking cessation (Grade C).</a:t>
            </a:r>
          </a:p>
          <a:p>
            <a:pPr marL="285750" indent="-285750" algn="l">
              <a:buFont typeface="Arial" panose="020B0604020202020204" pitchFamily="34" charset="0"/>
              <a:buChar char="•"/>
            </a:pPr>
            <a:endParaRPr lang="en-US" sz="1800" b="0" i="0" u="none" strike="noStrike" baseline="0" dirty="0">
              <a:solidFill>
                <a:srgbClr val="000000"/>
              </a:solidFill>
              <a:latin typeface="AdvOT35fdff1a"/>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0" u="none" strike="noStrike" baseline="0" dirty="0">
                <a:solidFill>
                  <a:srgbClr val="000000"/>
                </a:solidFill>
                <a:latin typeface="AdvOT35fdff1a"/>
              </a:rPr>
              <a:t>Reference: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marL="0" indent="0" algn="l">
              <a:buFont typeface="Arial" panose="020B0604020202020204" pitchFamily="34" charset="0"/>
              <a:buNone/>
            </a:pPr>
            <a:endParaRPr lang="en-CA" b="1" dirty="0"/>
          </a:p>
        </p:txBody>
      </p:sp>
      <p:sp>
        <p:nvSpPr>
          <p:cNvPr id="4" name="Slide Number Placeholder 3"/>
          <p:cNvSpPr>
            <a:spLocks noGrp="1"/>
          </p:cNvSpPr>
          <p:nvPr>
            <p:ph type="sldNum" sz="quarter" idx="5"/>
          </p:nvPr>
        </p:nvSpPr>
        <p:spPr/>
        <p:txBody>
          <a:bodyPr/>
          <a:lstStyle/>
          <a:p>
            <a:fld id="{E0DAFB86-E9BC-A04A-BD29-7ECBFF04B708}" type="slidenum">
              <a:rPr lang="en-US" smtClean="0"/>
              <a:t>26</a:t>
            </a:fld>
            <a:endParaRPr lang="en-US"/>
          </a:p>
        </p:txBody>
      </p:sp>
    </p:spTree>
    <p:extLst>
      <p:ext uri="{BB962C8B-B14F-4D97-AF65-F5344CB8AC3E}">
        <p14:creationId xmlns:p14="http://schemas.microsoft.com/office/powerpoint/2010/main" val="2022380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27</a:t>
            </a:fld>
            <a:endParaRPr lang="en-US"/>
          </a:p>
        </p:txBody>
      </p:sp>
    </p:spTree>
    <p:extLst>
      <p:ext uri="{BB962C8B-B14F-4D97-AF65-F5344CB8AC3E}">
        <p14:creationId xmlns:p14="http://schemas.microsoft.com/office/powerpoint/2010/main" val="2288796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800" b="1" i="0" u="none" strike="noStrike" baseline="0" dirty="0">
                <a:latin typeface="AdvOT99a826ed.B"/>
              </a:rPr>
              <a:t>Diet</a:t>
            </a:r>
          </a:p>
          <a:p>
            <a:pPr algn="l"/>
            <a:r>
              <a:rPr lang="en-US" sz="1800" b="0" i="0" u="none" strike="noStrike" baseline="0" dirty="0">
                <a:latin typeface="AdvOT35fdff1a"/>
              </a:rPr>
              <a:t>It is recommended that hypertensive patients and normotensive individuals at increased risk of developing hypertension consume a diet that emphasizes </a:t>
            </a:r>
            <a:r>
              <a:rPr lang="en-US" sz="1800" b="0" i="0" u="none" strike="noStrike" baseline="0" dirty="0">
                <a:solidFill>
                  <a:srgbClr val="000000"/>
                </a:solidFill>
                <a:latin typeface="AdvOT35fdff1a"/>
              </a:rPr>
              <a:t>fruits, vegetables, low-fat dairy products, whole grain foods rich in dietary </a:t>
            </a:r>
            <a:r>
              <a:rPr lang="en-US" sz="1800" b="0" i="0" u="none" strike="noStrike" baseline="0" dirty="0" err="1">
                <a:solidFill>
                  <a:srgbClr val="000000"/>
                </a:solidFill>
                <a:latin typeface="AdvOT35fdff1a+fb"/>
              </a:rPr>
              <a:t>fi</a:t>
            </a:r>
            <a:r>
              <a:rPr lang="en-US" sz="1800" b="0" i="0" u="none" strike="noStrike" baseline="0" dirty="0" err="1">
                <a:solidFill>
                  <a:srgbClr val="000000"/>
                </a:solidFill>
                <a:latin typeface="AdvOT35fdff1a"/>
              </a:rPr>
              <a:t>bre</a:t>
            </a:r>
            <a:r>
              <a:rPr lang="en-US" sz="1800" b="0" i="0" u="none" strike="noStrike" baseline="0" dirty="0">
                <a:solidFill>
                  <a:srgbClr val="000000"/>
                </a:solidFill>
                <a:latin typeface="AdvOT35fdff1a"/>
              </a:rPr>
              <a:t>, and protein from plant sources that is reduced in saturated fat and cholesterol</a:t>
            </a:r>
          </a:p>
          <a:p>
            <a:pPr algn="l"/>
            <a:r>
              <a:rPr lang="en-US" sz="1800" b="0" i="0" u="none" strike="noStrike" baseline="0" dirty="0">
                <a:solidFill>
                  <a:srgbClr val="000000"/>
                </a:solidFill>
                <a:latin typeface="AdvOT35fdff1a"/>
              </a:rPr>
              <a:t>(Dietary Approaches to Stop Hypertension [DASH] </a:t>
            </a:r>
            <a:r>
              <a:rPr lang="en-CA" sz="1800" b="0" i="0" u="none" strike="noStrike" baseline="0" dirty="0">
                <a:solidFill>
                  <a:srgbClr val="000000"/>
                </a:solidFill>
                <a:latin typeface="AdvOT35fdff1a"/>
              </a:rPr>
              <a:t>diet).</a:t>
            </a:r>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99a826ed.B"/>
              </a:rPr>
              <a:t>Sodium intake</a:t>
            </a:r>
          </a:p>
          <a:p>
            <a:pPr algn="l"/>
            <a:r>
              <a:rPr lang="en-US" sz="1800" b="0" i="0" u="none" strike="noStrike" baseline="0" dirty="0">
                <a:solidFill>
                  <a:srgbClr val="000000"/>
                </a:solidFill>
                <a:latin typeface="AdvOT35fdff1a"/>
              </a:rPr>
              <a:t>To prevent hypertension and reduce BP in hypertensive adults, consider reducing sodium intake toward 2000mg (5 g of salt or 87 mmol of sodium) per day (Grade A).</a:t>
            </a:r>
          </a:p>
          <a:p>
            <a:pPr algn="l"/>
            <a:endParaRPr lang="en-US" sz="1800" b="0" i="0" u="none" strike="noStrike" baseline="0" dirty="0">
              <a:solidFill>
                <a:srgbClr val="000000"/>
              </a:solidFill>
              <a:latin typeface="AdvOT99a826ed.B"/>
            </a:endParaRPr>
          </a:p>
          <a:p>
            <a:pPr algn="l"/>
            <a:r>
              <a:rPr lang="en-US" sz="1800" b="1" i="0" u="none" strike="noStrike" baseline="0" dirty="0">
                <a:solidFill>
                  <a:srgbClr val="000000"/>
                </a:solidFill>
                <a:latin typeface="AdvOT99a826ed.B"/>
              </a:rPr>
              <a:t>Calcium and magnesium intake</a:t>
            </a:r>
          </a:p>
          <a:p>
            <a:pPr algn="l"/>
            <a:r>
              <a:rPr lang="en-US" sz="1800" b="0" i="0" u="none" strike="noStrike" baseline="0" dirty="0">
                <a:solidFill>
                  <a:srgbClr val="000000"/>
                </a:solidFill>
                <a:latin typeface="AdvOT35fdff1a"/>
              </a:rPr>
              <a:t>Supplementation of calcium and magnesium is not recommended for the prevention or treatment of hypertension </a:t>
            </a:r>
            <a:r>
              <a:rPr lang="en-CA" sz="1800" b="0" i="0" u="none" strike="noStrike" baseline="0" dirty="0">
                <a:solidFill>
                  <a:srgbClr val="000000"/>
                </a:solidFill>
                <a:latin typeface="AdvOT35fdff1a"/>
              </a:rPr>
              <a:t>(Grade B).</a:t>
            </a:r>
          </a:p>
          <a:p>
            <a:pPr algn="l"/>
            <a:endParaRPr lang="en-CA" sz="1800" b="0" i="0" u="none" strike="noStrike" baseline="0" dirty="0">
              <a:solidFill>
                <a:srgbClr val="000000"/>
              </a:solidFill>
              <a:latin typeface="AdvOT99a826ed.B"/>
            </a:endParaRPr>
          </a:p>
          <a:p>
            <a:pPr algn="l"/>
            <a:r>
              <a:rPr lang="en-CA" sz="1800" b="1" i="0" u="none" strike="noStrike" baseline="0" dirty="0">
                <a:solidFill>
                  <a:srgbClr val="000000"/>
                </a:solidFill>
                <a:latin typeface="AdvOT99a826ed.B"/>
              </a:rPr>
              <a:t>Potassium intake</a:t>
            </a:r>
          </a:p>
          <a:p>
            <a:pPr algn="l"/>
            <a:r>
              <a:rPr lang="en-US" sz="1800" b="0" i="0" u="none" strike="noStrike" baseline="0" dirty="0">
                <a:solidFill>
                  <a:srgbClr val="000000"/>
                </a:solidFill>
                <a:latin typeface="AdvOT35fdff1a"/>
              </a:rPr>
              <a:t>In patients not at risk of hyperkalemia, increase dietary potassium intake to reduce BP (Grade A).</a:t>
            </a:r>
          </a:p>
          <a:p>
            <a:pPr algn="l"/>
            <a:endParaRPr lang="en-CA" sz="1800" b="0" i="0" u="none" strike="noStrike" baseline="0" dirty="0">
              <a:solidFill>
                <a:srgbClr val="000000"/>
              </a:solidFill>
              <a:latin typeface="AdvOT99a826ed.B"/>
            </a:endParaRPr>
          </a:p>
          <a:p>
            <a:pPr algn="l"/>
            <a:r>
              <a:rPr lang="en-CA" sz="1800" b="1" i="0" u="none" strike="noStrike" baseline="0" dirty="0">
                <a:solidFill>
                  <a:srgbClr val="000000"/>
                </a:solidFill>
                <a:latin typeface="AdvOT99a826ed.B"/>
              </a:rPr>
              <a:t>Stress management</a:t>
            </a:r>
          </a:p>
          <a:p>
            <a:pPr algn="l"/>
            <a:r>
              <a:rPr lang="en-US" sz="1800" b="0" i="0" u="none" strike="noStrike" baseline="0" dirty="0">
                <a:solidFill>
                  <a:srgbClr val="000000"/>
                </a:solidFill>
                <a:latin typeface="AdvOT35fdff1a"/>
              </a:rPr>
              <a:t>In hypertensive patients in whom stress might be contributing to high BP, stress management should be considered as an intervention (Grade D).</a:t>
            </a:r>
          </a:p>
          <a:p>
            <a:pPr algn="l"/>
            <a:r>
              <a:rPr lang="en-US" sz="1800" b="0" i="0" u="none" strike="noStrike" baseline="0" dirty="0">
                <a:solidFill>
                  <a:srgbClr val="000000"/>
                </a:solidFill>
                <a:latin typeface="AdvOT35fdff1a"/>
              </a:rPr>
              <a:t>Individualized cognitive-</a:t>
            </a:r>
            <a:r>
              <a:rPr lang="en-US" sz="1800" b="0" i="0" u="none" strike="noStrike" baseline="0" dirty="0" err="1">
                <a:solidFill>
                  <a:srgbClr val="000000"/>
                </a:solidFill>
                <a:latin typeface="AdvOT35fdff1a"/>
              </a:rPr>
              <a:t>behavioural</a:t>
            </a:r>
            <a:r>
              <a:rPr lang="en-US" sz="1800" b="0" i="0" u="none" strike="noStrike" baseline="0" dirty="0">
                <a:solidFill>
                  <a:srgbClr val="000000"/>
                </a:solidFill>
                <a:latin typeface="AdvOT35fdff1a"/>
              </a:rPr>
              <a:t> interventions are more likely to be effective when relaxation techniques </a:t>
            </a:r>
            <a:r>
              <a:rPr lang="en-CA" sz="1800" b="0" i="0" u="none" strike="noStrike" baseline="0" dirty="0">
                <a:solidFill>
                  <a:srgbClr val="000000"/>
                </a:solidFill>
                <a:latin typeface="AdvOT35fdff1a"/>
              </a:rPr>
              <a:t>are used (Grade B).</a:t>
            </a:r>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b="1" dirty="0"/>
          </a:p>
        </p:txBody>
      </p:sp>
      <p:sp>
        <p:nvSpPr>
          <p:cNvPr id="4" name="Slide Number Placeholder 3"/>
          <p:cNvSpPr>
            <a:spLocks noGrp="1"/>
          </p:cNvSpPr>
          <p:nvPr>
            <p:ph type="sldNum" sz="quarter" idx="5"/>
          </p:nvPr>
        </p:nvSpPr>
        <p:spPr/>
        <p:txBody>
          <a:bodyPr/>
          <a:lstStyle/>
          <a:p>
            <a:fld id="{E0DAFB86-E9BC-A04A-BD29-7ECBFF04B708}" type="slidenum">
              <a:rPr lang="en-US" smtClean="0"/>
              <a:t>28</a:t>
            </a:fld>
            <a:endParaRPr lang="en-US"/>
          </a:p>
        </p:txBody>
      </p:sp>
    </p:spTree>
    <p:extLst>
      <p:ext uri="{BB962C8B-B14F-4D97-AF65-F5344CB8AC3E}">
        <p14:creationId xmlns:p14="http://schemas.microsoft.com/office/powerpoint/2010/main" val="31882732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r>
              <a:rPr lang="en-US" b="0" i="0" u="none" strike="noStrike" baseline="0" dirty="0">
                <a:latin typeface="AdvOT35fdff1a"/>
              </a:rPr>
              <a:t>Before advising an increase in potassium intake, the following types of patients, who are at high risk of developing hyperkalemia, should be assessed for suitability, and monitored closely:</a:t>
            </a:r>
          </a:p>
          <a:p>
            <a:pPr marL="171450" indent="-171450">
              <a:buFont typeface="Arial" panose="020B0604020202020204" pitchFamily="34" charset="0"/>
              <a:buChar char="•"/>
            </a:pPr>
            <a:r>
              <a:rPr lang="en-CA" b="0" i="0" u="none" strike="noStrike" baseline="0" dirty="0">
                <a:latin typeface="AdvOT35fdff1a"/>
              </a:rPr>
              <a:t>Patients taking renin-angiotensin-aldosterone inhibitors</a:t>
            </a:r>
          </a:p>
          <a:p>
            <a:pPr marL="171450" indent="-171450">
              <a:buFont typeface="Arial" panose="020B0604020202020204" pitchFamily="34" charset="0"/>
              <a:buChar char="•"/>
            </a:pPr>
            <a:r>
              <a:rPr lang="en-US" b="0" i="0" u="none" strike="noStrike" baseline="0" dirty="0">
                <a:latin typeface="AdvOT35fdff1a"/>
              </a:rPr>
              <a:t>Patients taking other drugs that can cause hyperkalemia (</a:t>
            </a:r>
            <a:r>
              <a:rPr lang="en-US" b="0" i="0" u="none" strike="noStrike" baseline="0" dirty="0" err="1">
                <a:latin typeface="AdvOT35fdff1a"/>
              </a:rPr>
              <a:t>eg</a:t>
            </a:r>
            <a:r>
              <a:rPr lang="en-US" b="0" i="0" u="none" strike="noStrike" baseline="0" dirty="0">
                <a:latin typeface="AdvOT35fdff1a"/>
              </a:rPr>
              <a:t>, trimethoprim </a:t>
            </a:r>
            <a:r>
              <a:rPr lang="en-CA" b="0" i="0" u="none" strike="noStrike" baseline="0" dirty="0">
                <a:latin typeface="AdvOT35fdff1a"/>
              </a:rPr>
              <a:t>and sulfamethoxazole, amiloride, triamterene)</a:t>
            </a:r>
          </a:p>
          <a:p>
            <a:pPr marL="171450" indent="-171450">
              <a:buFont typeface="Arial" panose="020B0604020202020204" pitchFamily="34" charset="0"/>
              <a:buChar char="•"/>
            </a:pPr>
            <a:r>
              <a:rPr lang="en-US" b="0" i="0" u="none" strike="noStrike" baseline="0" dirty="0">
                <a:latin typeface="AdvOT35fdff1a"/>
              </a:rPr>
              <a:t>Chronic kidney disease (glomerular </a:t>
            </a:r>
            <a:r>
              <a:rPr lang="en-US" b="0" i="0" u="none" strike="noStrike" baseline="0" dirty="0">
                <a:latin typeface="AdvOT35fdff1a+fb"/>
              </a:rPr>
              <a:t>fi</a:t>
            </a:r>
            <a:r>
              <a:rPr lang="en-US" b="0" i="0" u="none" strike="noStrike" baseline="0" dirty="0">
                <a:latin typeface="AdvOT35fdff1a"/>
              </a:rPr>
              <a:t>ltration rate </a:t>
            </a:r>
            <a:r>
              <a:rPr lang="en-US" b="0" i="0" u="none" strike="noStrike" baseline="0" dirty="0">
                <a:latin typeface="AdvP4C4E51"/>
              </a:rPr>
              <a:t>&lt; </a:t>
            </a:r>
            <a:r>
              <a:rPr lang="en-US" b="0" i="0" u="none" strike="noStrike" baseline="0" dirty="0">
                <a:latin typeface="AdvOT35fdff1a"/>
              </a:rPr>
              <a:t>45 mL/min/1.73 m</a:t>
            </a:r>
            <a:r>
              <a:rPr lang="en-US" b="0" i="0" u="none" strike="noStrike" baseline="30000" dirty="0">
                <a:latin typeface="AdvOT35fdff1a"/>
              </a:rPr>
              <a:t>2</a:t>
            </a:r>
            <a:r>
              <a:rPr lang="en-US" b="0" i="0" u="none" strike="noStrike" baseline="0" dirty="0">
                <a:latin typeface="AdvOT35fdff1a"/>
              </a:rPr>
              <a:t>) </a:t>
            </a:r>
          </a:p>
          <a:p>
            <a:pPr marL="171450" indent="-171450">
              <a:buFont typeface="Arial" panose="020B0604020202020204" pitchFamily="34" charset="0"/>
              <a:buChar char="•"/>
            </a:pPr>
            <a:r>
              <a:rPr lang="en-CA" b="0" i="0" u="none" strike="noStrike" baseline="0" dirty="0">
                <a:latin typeface="AdvOT35fdff1a"/>
              </a:rPr>
              <a:t>Baseline serum potassium </a:t>
            </a:r>
            <a:r>
              <a:rPr lang="en-CA" b="0" i="0" u="none" strike="noStrike" baseline="0" dirty="0">
                <a:latin typeface="AdvP4C4E51"/>
              </a:rPr>
              <a:t>&gt; </a:t>
            </a:r>
            <a:r>
              <a:rPr lang="en-CA" b="0" i="0" u="none" strike="noStrike" baseline="0" dirty="0">
                <a:latin typeface="AdvOT35fdff1a"/>
              </a:rPr>
              <a:t>4.5 mmol/L</a:t>
            </a:r>
            <a:endParaRPr lang="en-CA" sz="1800" dirty="0"/>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29</a:t>
            </a:fld>
            <a:endParaRPr lang="en-US"/>
          </a:p>
        </p:txBody>
      </p:sp>
    </p:spTree>
    <p:extLst>
      <p:ext uri="{BB962C8B-B14F-4D97-AF65-F5344CB8AC3E}">
        <p14:creationId xmlns:p14="http://schemas.microsoft.com/office/powerpoint/2010/main" val="3980218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23% of Canadian adults have hypertension</a:t>
            </a:r>
          </a:p>
          <a:p>
            <a:r>
              <a:rPr lang="en-US" dirty="0"/>
              <a:t>More patients visit primary care physicians and receive prescriptions for the treatment of hypertension than for any other medical disorder</a:t>
            </a:r>
          </a:p>
          <a:p>
            <a:r>
              <a:rPr lang="en-US" dirty="0"/>
              <a:t>4 million prescriptions for antihypertensive medications are written every month in Canada</a:t>
            </a:r>
          </a:p>
          <a:p>
            <a:r>
              <a:rPr lang="en-US" dirty="0"/>
              <a:t>Cost to manage patients with hypertension and related complications approaches 10% of all health care spending</a:t>
            </a:r>
          </a:p>
          <a:p>
            <a:pPr lvl="1"/>
            <a:r>
              <a:rPr lang="en-US" dirty="0"/>
              <a:t>In 2010, through direct and indirect costs, hypertension cost the Canadian health care system over 13 billion dollars annually.</a:t>
            </a:r>
          </a:p>
          <a:p>
            <a:endParaRPr lang="en-CA" dirty="0"/>
          </a:p>
          <a:p>
            <a:pPr marL="457188" lvl="0" indent="-457188" algn="l" rtl="0">
              <a:lnSpc>
                <a:spcPct val="100000"/>
              </a:lnSpc>
              <a:spcBef>
                <a:spcPts val="0"/>
              </a:spcBef>
              <a:spcAft>
                <a:spcPts val="0"/>
              </a:spcAft>
              <a:buClr>
                <a:schemeClr val="dk1"/>
              </a:buClr>
              <a:buSzPts val="1200"/>
              <a:buFont typeface="Calibri"/>
              <a:buAutoNum type="arabicPeriod"/>
            </a:pPr>
            <a:r>
              <a:rPr lang="en-CA" sz="1200" dirty="0">
                <a:solidFill>
                  <a:schemeClr val="dk1"/>
                </a:solidFill>
                <a:latin typeface="Calibri"/>
                <a:ea typeface="Calibri"/>
                <a:cs typeface="Calibri"/>
                <a:sym typeface="Calibri"/>
              </a:rPr>
              <a:t>Robitaille C, et al. CMAJ 2012;184:E49-56</a:t>
            </a:r>
            <a:endParaRPr lang="en-CA" sz="1600" dirty="0"/>
          </a:p>
          <a:p>
            <a:pPr marL="457188" lvl="0" indent="-457188" algn="l" rtl="0">
              <a:lnSpc>
                <a:spcPct val="100000"/>
              </a:lnSpc>
              <a:spcBef>
                <a:spcPts val="0"/>
              </a:spcBef>
              <a:spcAft>
                <a:spcPts val="0"/>
              </a:spcAft>
              <a:buClr>
                <a:schemeClr val="dk1"/>
              </a:buClr>
              <a:buSzPts val="1200"/>
              <a:buFont typeface="Calibri"/>
              <a:buAutoNum type="arabicPeriod"/>
            </a:pPr>
            <a:r>
              <a:rPr lang="en-CA" sz="1200" dirty="0">
                <a:solidFill>
                  <a:schemeClr val="dk1"/>
                </a:solidFill>
                <a:latin typeface="Calibri"/>
                <a:ea typeface="Calibri"/>
                <a:cs typeface="Calibri"/>
                <a:sym typeface="Calibri"/>
              </a:rPr>
              <a:t>Morgan S. Med Care 2004;42:635-42.</a:t>
            </a:r>
            <a:endParaRPr lang="en-CA" sz="1600" dirty="0"/>
          </a:p>
          <a:p>
            <a:pPr marL="457188" lvl="0" indent="-457188" algn="l" rtl="0">
              <a:lnSpc>
                <a:spcPct val="100000"/>
              </a:lnSpc>
              <a:spcBef>
                <a:spcPts val="0"/>
              </a:spcBef>
              <a:spcAft>
                <a:spcPts val="0"/>
              </a:spcAft>
              <a:buClr>
                <a:schemeClr val="dk1"/>
              </a:buClr>
              <a:buSzPts val="1200"/>
              <a:buFont typeface="Calibri"/>
              <a:buAutoNum type="arabicPeriod"/>
            </a:pPr>
            <a:r>
              <a:rPr lang="en-CA" sz="1200" dirty="0">
                <a:solidFill>
                  <a:schemeClr val="dk1"/>
                </a:solidFill>
                <a:latin typeface="Calibri"/>
                <a:ea typeface="Calibri"/>
                <a:cs typeface="Calibri"/>
                <a:sym typeface="Calibri"/>
              </a:rPr>
              <a:t>Campbell NR, et al.. J </a:t>
            </a:r>
            <a:r>
              <a:rPr lang="en-CA" sz="1200" dirty="0" err="1">
                <a:solidFill>
                  <a:schemeClr val="dk1"/>
                </a:solidFill>
                <a:latin typeface="Calibri"/>
                <a:ea typeface="Calibri"/>
                <a:cs typeface="Calibri"/>
                <a:sym typeface="Calibri"/>
              </a:rPr>
              <a:t>Hypertens</a:t>
            </a:r>
            <a:r>
              <a:rPr lang="en-CA" sz="1200" dirty="0">
                <a:solidFill>
                  <a:schemeClr val="dk1"/>
                </a:solidFill>
                <a:latin typeface="Calibri"/>
                <a:ea typeface="Calibri"/>
                <a:cs typeface="Calibri"/>
                <a:sym typeface="Calibri"/>
              </a:rPr>
              <a:t> 2003;21: 1591-7. </a:t>
            </a:r>
            <a:endParaRPr lang="en-CA" sz="1600" dirty="0"/>
          </a:p>
          <a:p>
            <a:pPr marL="457188" lvl="0" indent="-457188" algn="l" rtl="0">
              <a:lnSpc>
                <a:spcPct val="100000"/>
              </a:lnSpc>
              <a:spcBef>
                <a:spcPts val="0"/>
              </a:spcBef>
              <a:spcAft>
                <a:spcPts val="0"/>
              </a:spcAft>
              <a:buClr>
                <a:schemeClr val="dk1"/>
              </a:buClr>
              <a:buSzPts val="1200"/>
              <a:buFont typeface="Calibri"/>
              <a:buAutoNum type="arabicPeriod"/>
            </a:pPr>
            <a:r>
              <a:rPr lang="en-CA" sz="1200" dirty="0">
                <a:solidFill>
                  <a:schemeClr val="dk1"/>
                </a:solidFill>
                <a:latin typeface="Calibri"/>
                <a:ea typeface="Calibri"/>
                <a:cs typeface="Calibri"/>
                <a:sym typeface="Calibri"/>
              </a:rPr>
              <a:t>World Health Organization. 2008-2013 action plan for global strategy for the prevention and control of noncommunicable diseases, 2008. Available at: </a:t>
            </a:r>
            <a:r>
              <a:rPr lang="en-CA" sz="1200" u="sng"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http://www.who.int/nmh/publications/9789241597418/en/</a:t>
            </a:r>
            <a:r>
              <a:rPr lang="en-CA" sz="1200" dirty="0">
                <a:solidFill>
                  <a:schemeClr val="dk1"/>
                </a:solidFill>
                <a:latin typeface="Calibri"/>
                <a:ea typeface="Calibri"/>
                <a:cs typeface="Calibri"/>
                <a:sym typeface="Calibri"/>
              </a:rPr>
              <a:t>.  Accessed Sep 30, 2017</a:t>
            </a:r>
            <a:endParaRPr lang="en-CA" sz="1600" dirty="0"/>
          </a:p>
          <a:p>
            <a:pPr marL="0" lvl="0" indent="0" algn="l" rtl="0">
              <a:lnSpc>
                <a:spcPct val="100000"/>
              </a:lnSpc>
              <a:spcBef>
                <a:spcPts val="0"/>
              </a:spcBef>
              <a:spcAft>
                <a:spcPts val="0"/>
              </a:spcAft>
              <a:buSzPts val="1400"/>
              <a:buNone/>
            </a:pPr>
            <a:r>
              <a:rPr lang="en-CA" dirty="0"/>
              <a:t>5.  Weaver CG et. al, Hypertension. 2015;66:502-508.</a:t>
            </a: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6</a:t>
            </a:fld>
            <a:endParaRPr lang="en-US"/>
          </a:p>
        </p:txBody>
      </p:sp>
    </p:spTree>
    <p:extLst>
      <p:ext uri="{BB962C8B-B14F-4D97-AF65-F5344CB8AC3E}">
        <p14:creationId xmlns:p14="http://schemas.microsoft.com/office/powerpoint/2010/main" val="15086233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r>
              <a:rPr lang="en-US" dirty="0"/>
              <a:t>Hypertension Canada continues to promote a risk-based approach to treatment thresholds and targets</a:t>
            </a:r>
          </a:p>
          <a:p>
            <a:pPr marL="514350" indent="-514350">
              <a:buFont typeface="+mj-lt"/>
              <a:buAutoNum type="arabicPeriod"/>
            </a:pPr>
            <a:r>
              <a:rPr lang="en-US" dirty="0"/>
              <a:t>Hypertension Canada continues to encourage the use of clinical judgement and shared decision making when identifying BP targets to ensure feasibility in the patient’s broader clinical, social, and economic context.</a:t>
            </a:r>
          </a:p>
          <a:p>
            <a:pPr marL="514350" indent="-514350">
              <a:buFont typeface="+mj-lt"/>
              <a:buAutoNum type="arabicPeriod"/>
            </a:pPr>
            <a:r>
              <a:rPr lang="en-US" dirty="0"/>
              <a:t>Patients with existing cardiovascular disease or with elevated cardiovascular risk should be considered for intensive SBP targets (</a:t>
            </a:r>
            <a:r>
              <a:rPr lang="en-US" dirty="0" err="1"/>
              <a:t>ie</a:t>
            </a:r>
            <a:r>
              <a:rPr lang="en-US" dirty="0"/>
              <a:t>, SBP ≤ 120 mm Hg).</a:t>
            </a:r>
          </a:p>
          <a:p>
            <a:pPr marL="514350" indent="-514350">
              <a:buFont typeface="+mj-lt"/>
              <a:buAutoNum type="arabicPeriod"/>
            </a:pPr>
            <a:r>
              <a:rPr lang="en-US" dirty="0"/>
              <a:t>Angiotensin converting enzyme (ACE) inhibitors, angiotensin receptor blockers (ARBs), calcium channel blockers (CCBs), and longer-acting thiazide-like diuretics continue to be recommended as effective first-line treatment in all adults with uncomplicated hypertension.</a:t>
            </a:r>
          </a:p>
          <a:p>
            <a:pPr marL="514350" indent="-514350">
              <a:buFont typeface="+mj-lt"/>
              <a:buAutoNum type="arabicPeriod"/>
            </a:pPr>
            <a:r>
              <a:rPr lang="en-US" dirty="0"/>
              <a:t>ß-Blockers can be used safely as first-line therapy in younger patients only with uncomplicated hypertension.</a:t>
            </a:r>
            <a:endParaRPr lang="en-CA" dirty="0"/>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31</a:t>
            </a:fld>
            <a:endParaRPr lang="en-US"/>
          </a:p>
        </p:txBody>
      </p:sp>
    </p:spTree>
    <p:extLst>
      <p:ext uri="{BB962C8B-B14F-4D97-AF65-F5344CB8AC3E}">
        <p14:creationId xmlns:p14="http://schemas.microsoft.com/office/powerpoint/2010/main" val="2898123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AdvOT35fdff1a"/>
              </a:rPr>
              <a:t>For high-risk patients, aged 50 years or older, with SBP levels </a:t>
            </a:r>
            <a:r>
              <a:rPr lang="en-US" sz="1800" b="0" i="0" u="none" strike="noStrike" baseline="0" dirty="0">
                <a:solidFill>
                  <a:srgbClr val="000000"/>
                </a:solidFill>
                <a:latin typeface="Calibri" panose="020F0502020204030204" pitchFamily="34" charset="0"/>
                <a:cs typeface="Calibri" panose="020F0502020204030204" pitchFamily="34" charset="0"/>
              </a:rPr>
              <a:t>≥</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130 mm Hg, intensive management to target a </a:t>
            </a:r>
            <a:r>
              <a:rPr lang="en-US" sz="1800" b="0" i="0" u="none" strike="noStrike" baseline="0" dirty="0">
                <a:latin typeface="AdvOT35fdff1a"/>
              </a:rPr>
              <a:t>SBP </a:t>
            </a:r>
            <a:r>
              <a:rPr lang="en-US" sz="1800" b="0" i="0" u="none" strike="noStrike" baseline="0" dirty="0">
                <a:latin typeface="AdvP4C4E51"/>
              </a:rPr>
              <a:t>&lt; </a:t>
            </a:r>
            <a:r>
              <a:rPr lang="en-US" sz="1800" b="0" i="0" u="none" strike="noStrike" baseline="0" dirty="0">
                <a:latin typeface="AdvOT35fdff1a"/>
              </a:rPr>
              <a:t>120 mm Hg should be considered. Intensive management should be guided by AOBP measurements. </a:t>
            </a:r>
            <a:r>
              <a:rPr lang="en-CA" sz="1800" b="0" i="0" u="none" strike="noStrike" baseline="0" dirty="0">
                <a:latin typeface="AdvOT35fdff1a"/>
              </a:rPr>
              <a:t>Patient selection for intensive</a:t>
            </a:r>
          </a:p>
          <a:p>
            <a:pPr algn="l"/>
            <a:r>
              <a:rPr lang="en-US" sz="1800" b="0" i="0" u="none" strike="noStrike" baseline="0" dirty="0">
                <a:latin typeface="AdvOT35fdff1a"/>
              </a:rPr>
              <a:t>management is recommended and caution should be taken </a:t>
            </a:r>
            <a:r>
              <a:rPr lang="en-CA" sz="1800" b="0" i="0" u="none" strike="noStrike" baseline="0" dirty="0">
                <a:latin typeface="AdvOT35fdff1a"/>
              </a:rPr>
              <a:t>in certain high-risk groups:</a:t>
            </a:r>
          </a:p>
          <a:p>
            <a:pPr algn="l"/>
            <a:endParaRPr lang="en-CA" sz="1800" b="0" i="0" u="none" strike="noStrike" baseline="0" dirty="0">
              <a:latin typeface="AdvOT35fdff1a"/>
            </a:endParaRPr>
          </a:p>
          <a:p>
            <a:pPr algn="l"/>
            <a:r>
              <a:rPr lang="en-CA" sz="1800" b="0" i="0" u="none" strike="noStrike" baseline="0" dirty="0">
                <a:latin typeface="AdvOT35fdff1a"/>
              </a:rPr>
              <a:t>Limited or no evidence</a:t>
            </a:r>
          </a:p>
          <a:p>
            <a:pPr marL="285750" indent="-285750" algn="l">
              <a:buFont typeface="Arial" panose="020B0604020202020204" pitchFamily="34" charset="0"/>
              <a:buChar char="•"/>
            </a:pPr>
            <a:r>
              <a:rPr lang="en-US" sz="1800" b="0" i="0" u="none" strike="noStrike" baseline="0" dirty="0">
                <a:latin typeface="AdvOT35fdff1a"/>
              </a:rPr>
              <a:t>Heart failure (left ventricular ejection fraction </a:t>
            </a:r>
            <a:r>
              <a:rPr lang="en-US" sz="1800" b="0" i="0" u="none" strike="noStrike" baseline="0" dirty="0">
                <a:latin typeface="AdvP4C4E51"/>
              </a:rPr>
              <a:t>&lt; </a:t>
            </a:r>
            <a:r>
              <a:rPr lang="en-US" sz="1800" b="0" i="0" u="none" strike="noStrike" baseline="0" dirty="0">
                <a:latin typeface="AdvOT35fdff1a"/>
              </a:rPr>
              <a:t>35%) or recent myocardial</a:t>
            </a:r>
          </a:p>
          <a:p>
            <a:pPr marL="285750" indent="-285750" algn="l">
              <a:buFont typeface="Arial" panose="020B0604020202020204" pitchFamily="34" charset="0"/>
              <a:buChar char="•"/>
            </a:pPr>
            <a:r>
              <a:rPr lang="en-US" sz="1800" b="0" i="0" u="none" strike="noStrike" baseline="0" dirty="0">
                <a:latin typeface="AdvOT35fdff1a"/>
              </a:rPr>
              <a:t>infarction (within past 3 months)</a:t>
            </a:r>
          </a:p>
          <a:p>
            <a:pPr marL="285750" indent="-285750" algn="l">
              <a:buFont typeface="Arial" panose="020B0604020202020204" pitchFamily="34" charset="0"/>
              <a:buChar char="•"/>
            </a:pPr>
            <a:r>
              <a:rPr lang="en-US" sz="1800" b="0" i="0" u="none" strike="noStrike" baseline="0" dirty="0">
                <a:latin typeface="AdvOT35fdff1a"/>
              </a:rPr>
              <a:t>Indication for, but not currently receiving, a </a:t>
            </a:r>
            <a:r>
              <a:rPr lang="en-US" sz="1800" b="0" i="0" u="none" strike="noStrike" baseline="0" dirty="0">
                <a:latin typeface="AdvPS3F4C13"/>
              </a:rPr>
              <a:t>b</a:t>
            </a:r>
            <a:r>
              <a:rPr lang="en-US" sz="1800" b="0" i="0" u="none" strike="noStrike" baseline="0" dirty="0">
                <a:latin typeface="AdvOT35fdff1a"/>
              </a:rPr>
              <a:t>-blocker</a:t>
            </a:r>
          </a:p>
          <a:p>
            <a:pPr marL="285750" indent="-285750" algn="l">
              <a:buFont typeface="Arial" panose="020B0604020202020204" pitchFamily="34" charset="0"/>
              <a:buChar char="•"/>
            </a:pPr>
            <a:r>
              <a:rPr lang="en-CA" sz="1800" b="0" i="0" u="none" strike="noStrike" baseline="0" dirty="0">
                <a:latin typeface="AdvOT35fdff1a"/>
              </a:rPr>
              <a:t>Institutionalized elderly individuals</a:t>
            </a:r>
          </a:p>
          <a:p>
            <a:pPr marL="0" indent="0" algn="l">
              <a:buFont typeface="Arial" panose="020B0604020202020204" pitchFamily="34" charset="0"/>
              <a:buNone/>
            </a:pPr>
            <a:r>
              <a:rPr lang="en-CA" sz="1800" b="0" i="0" u="none" strike="noStrike" baseline="0" dirty="0">
                <a:latin typeface="AdvOT35fdff1a"/>
              </a:rPr>
              <a:t>Inconclusive evidence</a:t>
            </a:r>
          </a:p>
          <a:p>
            <a:pPr marL="285750" indent="-285750" algn="l">
              <a:buFont typeface="Arial" panose="020B0604020202020204" pitchFamily="34" charset="0"/>
              <a:buChar char="•"/>
            </a:pPr>
            <a:r>
              <a:rPr lang="en-CA" sz="1800" b="0" i="0" u="none" strike="noStrike" baseline="0" dirty="0">
                <a:latin typeface="AdvOT35fdff1a"/>
              </a:rPr>
              <a:t>Diabetes mellitus</a:t>
            </a:r>
          </a:p>
          <a:p>
            <a:pPr marL="285750" indent="-285750" algn="l">
              <a:buFont typeface="Arial" panose="020B0604020202020204" pitchFamily="34" charset="0"/>
              <a:buChar char="•"/>
            </a:pPr>
            <a:r>
              <a:rPr lang="en-CA" sz="1800" b="0" i="0" u="none" strike="noStrike" baseline="0" dirty="0">
                <a:latin typeface="AdvOT35fdff1a"/>
              </a:rPr>
              <a:t>Previous stroke</a:t>
            </a:r>
          </a:p>
          <a:p>
            <a:pPr marL="285750" indent="-285750" algn="l">
              <a:buFont typeface="Arial" panose="020B0604020202020204" pitchFamily="34" charset="0"/>
              <a:buChar char="•"/>
            </a:pPr>
            <a:r>
              <a:rPr lang="en-CA" sz="1800" b="0" i="0" u="none" strike="noStrike" baseline="0" dirty="0">
                <a:latin typeface="AdvOT35fdff1a"/>
              </a:rPr>
              <a:t>eGFR </a:t>
            </a:r>
            <a:r>
              <a:rPr lang="en-CA" sz="1800" b="0" i="0" u="none" strike="noStrike" baseline="0" dirty="0">
                <a:latin typeface="AdvP4C4E51"/>
              </a:rPr>
              <a:t>&lt; </a:t>
            </a:r>
            <a:r>
              <a:rPr lang="en-CA" sz="1800" b="0" i="0" u="none" strike="noStrike" baseline="0" dirty="0">
                <a:latin typeface="AdvOT35fdff1a"/>
              </a:rPr>
              <a:t>20 mL/min/1.73 m2</a:t>
            </a:r>
          </a:p>
          <a:p>
            <a:pPr algn="l"/>
            <a:r>
              <a:rPr lang="en-CA" sz="1800" b="0" i="0" u="none" strike="noStrike" baseline="0" dirty="0">
                <a:latin typeface="AdvOT35fdff1a"/>
              </a:rPr>
              <a:t>Contraindications</a:t>
            </a:r>
          </a:p>
          <a:p>
            <a:pPr marL="285750" indent="-285750" algn="l">
              <a:buFont typeface="Arial" panose="020B0604020202020204" pitchFamily="34" charset="0"/>
              <a:buChar char="•"/>
            </a:pPr>
            <a:r>
              <a:rPr lang="en-US" sz="1800" b="0" i="0" u="none" strike="noStrike" baseline="0" dirty="0">
                <a:latin typeface="AdvOT35fdff1a"/>
              </a:rPr>
              <a:t>Patient unwilling or unable to adhere to multiple medications</a:t>
            </a:r>
          </a:p>
          <a:p>
            <a:pPr marL="285750" indent="-285750" algn="l">
              <a:buFont typeface="Arial" panose="020B0604020202020204" pitchFamily="34" charset="0"/>
              <a:buChar char="•"/>
            </a:pPr>
            <a:r>
              <a:rPr lang="en-CA" sz="1800" b="0" i="0" u="none" strike="noStrike" baseline="0" dirty="0">
                <a:latin typeface="AdvOT35fdff1a"/>
              </a:rPr>
              <a:t>Standing SBP </a:t>
            </a:r>
            <a:r>
              <a:rPr lang="en-CA" sz="1800" b="0" i="0" u="none" strike="noStrike" baseline="0" dirty="0">
                <a:latin typeface="AdvP4C4E51"/>
              </a:rPr>
              <a:t>&lt; </a:t>
            </a:r>
            <a:r>
              <a:rPr lang="en-CA" sz="1800" b="0" i="0" u="none" strike="noStrike" baseline="0" dirty="0">
                <a:latin typeface="AdvOT35fdff1a"/>
              </a:rPr>
              <a:t>110 mm Hg</a:t>
            </a:r>
          </a:p>
          <a:p>
            <a:pPr marL="285750" indent="-285750" algn="l">
              <a:buFont typeface="Arial" panose="020B0604020202020204" pitchFamily="34" charset="0"/>
              <a:buChar char="•"/>
            </a:pPr>
            <a:r>
              <a:rPr lang="en-US" sz="1800" b="0" i="0" u="none" strike="noStrike" baseline="0" dirty="0">
                <a:latin typeface="AdvOT35fdff1a"/>
              </a:rPr>
              <a:t>Inability to measure SBP accurately</a:t>
            </a:r>
          </a:p>
          <a:p>
            <a:pPr marL="285750" indent="-285750" algn="l">
              <a:buFont typeface="Arial" panose="020B0604020202020204" pitchFamily="34" charset="0"/>
              <a:buChar char="•"/>
            </a:pPr>
            <a:r>
              <a:rPr lang="en-US" sz="1800" b="0" i="0" u="none" strike="noStrike" baseline="0" dirty="0">
                <a:latin typeface="AdvOT35fdff1a"/>
              </a:rPr>
              <a:t>Known secondary cause(s) of hypertension</a:t>
            </a:r>
          </a:p>
          <a:p>
            <a:pPr marL="0" indent="0" algn="l">
              <a:buFont typeface="Arial" panose="020B0604020202020204" pitchFamily="34" charset="0"/>
              <a:buNone/>
            </a:pPr>
            <a:endParaRPr lang="en-US" sz="1800" b="0" i="0" u="none" strike="noStrike" baseline="0" dirty="0">
              <a:latin typeface="AdvOT35fdff1a"/>
            </a:endParaRPr>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marL="0" indent="0" algn="l">
              <a:buFont typeface="Arial" panose="020B0604020202020204" pitchFamily="34" charset="0"/>
              <a:buNone/>
            </a:pP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33</a:t>
            </a:fld>
            <a:endParaRPr lang="en-US"/>
          </a:p>
        </p:txBody>
      </p:sp>
    </p:spTree>
    <p:extLst>
      <p:ext uri="{BB962C8B-B14F-4D97-AF65-F5344CB8AC3E}">
        <p14:creationId xmlns:p14="http://schemas.microsoft.com/office/powerpoint/2010/main" val="37751892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mj-lt"/>
              <a:buNone/>
            </a:pPr>
            <a:r>
              <a:rPr lang="en-US" sz="1800" b="1" i="0" u="none" strike="noStrike" baseline="0" dirty="0">
                <a:solidFill>
                  <a:srgbClr val="000000"/>
                </a:solidFill>
                <a:latin typeface="AdvOT35fdff1a"/>
              </a:rPr>
              <a:t>Indications for drug therapy for adults with diastolic hypertension with or without systolic hypertension</a:t>
            </a:r>
          </a:p>
          <a:p>
            <a:pPr marL="342900" indent="-342900" algn="l">
              <a:buFont typeface="+mj-lt"/>
              <a:buAutoNum type="arabicPeriod"/>
            </a:pPr>
            <a:r>
              <a:rPr lang="en-US" sz="1800" b="0" i="0" u="none" strike="noStrike" baseline="0" dirty="0">
                <a:solidFill>
                  <a:srgbClr val="000000"/>
                </a:solidFill>
                <a:latin typeface="AdvOT35fdff1a"/>
              </a:rPr>
              <a:t>Initial therapy should be with either monotherapy or SPC.</a:t>
            </a:r>
          </a:p>
          <a:p>
            <a:pPr marL="857250" lvl="1" indent="-400050" algn="l">
              <a:buFont typeface="+mj-lt"/>
              <a:buAutoNum type="romanLcPeriod"/>
            </a:pPr>
            <a:r>
              <a:rPr lang="en-US" sz="1800" b="0" i="0" u="none" strike="noStrike" baseline="0" dirty="0">
                <a:solidFill>
                  <a:srgbClr val="000000"/>
                </a:solidFill>
                <a:latin typeface="AdvOT35fdff1a"/>
              </a:rPr>
              <a:t>Recommended monotherapy choices are:</a:t>
            </a:r>
          </a:p>
          <a:p>
            <a:pPr marL="1257300" lvl="2" indent="-342900" algn="l">
              <a:buFont typeface="+mj-lt"/>
              <a:buAutoNum type="alphaLcPeriod"/>
            </a:pPr>
            <a:r>
              <a:rPr lang="en-US" sz="1800" b="0" i="0" u="none" strike="noStrike" baseline="0" dirty="0">
                <a:solidFill>
                  <a:srgbClr val="000000"/>
                </a:solidFill>
                <a:latin typeface="AdvOT35fdff1a"/>
              </a:rPr>
              <a:t>a thiazide/thiazide-like diuretic (Grade A), with longer-acting diuretics preferred (Grade B);</a:t>
            </a:r>
          </a:p>
          <a:p>
            <a:pPr marL="1257300" lvl="2" indent="-342900" algn="l">
              <a:buFont typeface="+mj-lt"/>
              <a:buAutoNum type="alphaLcPeriod"/>
            </a:pPr>
            <a:r>
              <a:rPr lang="en-US" sz="1800" b="0" i="0" u="none" strike="noStrike" baseline="0" dirty="0">
                <a:solidFill>
                  <a:srgbClr val="000000"/>
                </a:solidFill>
                <a:latin typeface="AdvOT35fdff1a"/>
              </a:rPr>
              <a:t>a </a:t>
            </a:r>
            <a:r>
              <a:rPr lang="en-US" sz="1800" b="0" i="0" u="none" strike="noStrike" baseline="0" dirty="0">
                <a:solidFill>
                  <a:srgbClr val="000000"/>
                </a:solidFill>
                <a:latin typeface="AdvPS3F4C13"/>
              </a:rPr>
              <a:t>b</a:t>
            </a:r>
            <a:r>
              <a:rPr lang="en-US" sz="1800" b="0" i="0" u="none" strike="noStrike" baseline="0" dirty="0">
                <a:solidFill>
                  <a:srgbClr val="000000"/>
                </a:solidFill>
                <a:latin typeface="AdvOT35fdff1a"/>
              </a:rPr>
              <a:t>-blocker (in patients younger than 60 years; </a:t>
            </a:r>
            <a:r>
              <a:rPr lang="en-CA" sz="1800" b="0" i="0" u="none" strike="noStrike" baseline="0" dirty="0">
                <a:solidFill>
                  <a:srgbClr val="000000"/>
                </a:solidFill>
                <a:latin typeface="AdvOT35fdff1a"/>
              </a:rPr>
              <a:t>Grade B);</a:t>
            </a:r>
          </a:p>
          <a:p>
            <a:pPr marL="1257300" lvl="2" indent="-342900" algn="l">
              <a:buFont typeface="+mj-lt"/>
              <a:buAutoNum type="alphaLcPeriod"/>
            </a:pPr>
            <a:r>
              <a:rPr lang="en-US" sz="1800" b="0" i="0" u="none" strike="noStrike" baseline="0" dirty="0">
                <a:solidFill>
                  <a:srgbClr val="000000"/>
                </a:solidFill>
                <a:latin typeface="AdvOT35fdff1a"/>
              </a:rPr>
              <a:t>an ACE inhibitor (in nonblack patients; Grade B);</a:t>
            </a:r>
          </a:p>
          <a:p>
            <a:pPr marL="1257300" lvl="2" indent="-342900" algn="l">
              <a:buFont typeface="+mj-lt"/>
              <a:buAutoNum type="alphaLcPeriod"/>
            </a:pPr>
            <a:r>
              <a:rPr lang="en-US" sz="1800" b="0" i="0" u="none" strike="noStrike" baseline="0" dirty="0">
                <a:solidFill>
                  <a:srgbClr val="000000"/>
                </a:solidFill>
                <a:latin typeface="AdvOT35fdff1a"/>
              </a:rPr>
              <a:t>an ARB (Grade B); or</a:t>
            </a:r>
          </a:p>
          <a:p>
            <a:pPr marL="1257300" lvl="2" indent="-342900" algn="l">
              <a:buFont typeface="+mj-lt"/>
              <a:buAutoNum type="alphaLcPeriod"/>
            </a:pPr>
            <a:r>
              <a:rPr lang="en-US" sz="1800" b="0" i="0" u="none" strike="noStrike" baseline="0" dirty="0">
                <a:solidFill>
                  <a:srgbClr val="000000"/>
                </a:solidFill>
                <a:latin typeface="AdvOT35fdff1a"/>
              </a:rPr>
              <a:t>a long-acting CCB (Grade B).</a:t>
            </a:r>
          </a:p>
          <a:p>
            <a:pPr marL="857250" lvl="1" indent="-400050" algn="l">
              <a:buFont typeface="+mj-lt"/>
              <a:buAutoNum type="romanLcPeriod"/>
            </a:pPr>
            <a:r>
              <a:rPr lang="en-US" sz="1800" b="0" i="0" u="none" strike="noStrike" baseline="0" dirty="0">
                <a:solidFill>
                  <a:srgbClr val="000000"/>
                </a:solidFill>
                <a:latin typeface="AdvOT35fdff1a"/>
              </a:rPr>
              <a:t>Recommended SPC choices are those in which an ACE inhibitor is used with a CCB (Grade A), an ARB is used with a CCB (Grade B), or an ACE inhibitor or ARB is used with a diuretic (Grade B).</a:t>
            </a:r>
          </a:p>
          <a:p>
            <a:pPr marL="857250" lvl="1" indent="-400050" algn="l">
              <a:buFont typeface="+mj-lt"/>
              <a:buAutoNum type="romanLcPeriod"/>
            </a:pPr>
            <a:r>
              <a:rPr lang="en-US" sz="1800" b="0" i="0" u="none" strike="noStrike" baseline="0" dirty="0">
                <a:solidFill>
                  <a:srgbClr val="000000"/>
                </a:solidFill>
                <a:latin typeface="AdvOT35fdff1a"/>
              </a:rPr>
              <a:t>Hypokalemia should be avoided in patients treated with thiazide/thiazide-like diuretic monotherapy (Grade C).</a:t>
            </a:r>
          </a:p>
          <a:p>
            <a:pPr marL="342900" indent="-342900" algn="l">
              <a:buFont typeface="+mj-lt"/>
              <a:buAutoNum type="arabicPeriod"/>
            </a:pPr>
            <a:r>
              <a:rPr lang="en-US" sz="1800" b="0" i="0" u="none" strike="noStrike" baseline="0" dirty="0">
                <a:solidFill>
                  <a:srgbClr val="000000"/>
                </a:solidFill>
                <a:latin typeface="AdvOT35fdff1a"/>
              </a:rPr>
              <a:t>Additional antihypertensive drugs should be used if target BP levels are not achieved with standard-dose monotherapy (Grade B). Add-on drugs should be chosen from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choices. Useful choices include a thiazide/thiazide-like diuretic or CCB with either: ACE inhibitor, ARB, or </a:t>
            </a:r>
            <a:r>
              <a:rPr lang="en-US" sz="1800" b="0" i="0" u="none" strike="noStrike" baseline="0" dirty="0">
                <a:solidFill>
                  <a:srgbClr val="000000"/>
                </a:solidFill>
                <a:latin typeface="AdvPS3F4C13"/>
              </a:rPr>
              <a:t>b-</a:t>
            </a:r>
            <a:r>
              <a:rPr lang="en-US" sz="1800" b="0" i="0" u="none" strike="noStrike" baseline="0" dirty="0">
                <a:solidFill>
                  <a:srgbClr val="000000"/>
                </a:solidFill>
                <a:latin typeface="AdvOT35fdff1a"/>
              </a:rPr>
              <a:t>blocker (Grade B for the combination of thiazide/thiazide-like diuretic and a dihydropyridine CCB; Grade A for the combination of dihydropyridine CCB and ACE inhibitor; and Grade D for all other combinations). Caution should be exercised in combining a non-dihydropyridine CCB and a </a:t>
            </a:r>
            <a:r>
              <a:rPr lang="en-US" sz="1800" b="0" i="0" u="none" strike="noStrike" baseline="0" dirty="0">
                <a:solidFill>
                  <a:srgbClr val="000000"/>
                </a:solidFill>
                <a:latin typeface="AdvPS3F4C13"/>
              </a:rPr>
              <a:t>b-</a:t>
            </a:r>
            <a:r>
              <a:rPr lang="en-US" sz="1800" b="0" i="0" u="none" strike="noStrike" baseline="0" dirty="0">
                <a:solidFill>
                  <a:srgbClr val="000000"/>
                </a:solidFill>
                <a:latin typeface="AdvOT35fdff1a"/>
              </a:rPr>
              <a:t>blocker (Grade D). The combination of an ACE inhibitor and an ARB is not recommended (Grade A).</a:t>
            </a:r>
          </a:p>
          <a:p>
            <a:pPr marL="342900" indent="-342900" algn="l">
              <a:buFont typeface="+mj-lt"/>
              <a:buAutoNum type="arabicPeriod"/>
            </a:pPr>
            <a:r>
              <a:rPr lang="en-US" sz="1800" b="0" i="0" u="none" strike="noStrike" baseline="0" dirty="0">
                <a:solidFill>
                  <a:srgbClr val="000000"/>
                </a:solidFill>
                <a:latin typeface="AdvOT35fdff1a"/>
              </a:rPr>
              <a:t>If BP is still not controlled with a combination of 2 or more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agents, or there are adverse effects, other antihypertensive drugs may be added (Grade D).</a:t>
            </a:r>
          </a:p>
          <a:p>
            <a:pPr marL="342900" indent="-342900" algn="l">
              <a:buFont typeface="+mj-lt"/>
              <a:buAutoNum type="arabicPeriod"/>
            </a:pPr>
            <a:r>
              <a:rPr lang="en-US" sz="1800" b="0" i="0" u="none" strike="noStrike" baseline="0" dirty="0">
                <a:solidFill>
                  <a:srgbClr val="000000"/>
                </a:solidFill>
                <a:latin typeface="AdvOT35fdff1a"/>
              </a:rPr>
              <a:t>Possible reasons for poor response to therapy should be considered (Grade D).</a:t>
            </a:r>
          </a:p>
          <a:p>
            <a:pPr marL="342900" indent="-342900" algn="l">
              <a:buFont typeface="+mj-lt"/>
              <a:buAutoNum type="arabicPeriod"/>
            </a:pPr>
            <a:r>
              <a:rPr lang="en-US" sz="1800" b="0" i="0" u="none" strike="noStrike" baseline="0" dirty="0">
                <a:solidFill>
                  <a:srgbClr val="000000"/>
                </a:solidFill>
                <a:latin typeface="AdvPS3F4C13"/>
              </a:rPr>
              <a:t>Alpha</a:t>
            </a:r>
            <a:r>
              <a:rPr lang="en-US" sz="1800" b="0" i="0" u="none" strike="noStrike" baseline="0" dirty="0">
                <a:solidFill>
                  <a:srgbClr val="000000"/>
                </a:solidFill>
                <a:latin typeface="AdvOT35fdff1a"/>
              </a:rPr>
              <a:t>-Blockers are not recommended as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agents for uncomplicated hypertension (Grade A); </a:t>
            </a:r>
            <a:r>
              <a:rPr lang="en-US" sz="1800" b="0" i="0" u="none" strike="noStrike" baseline="0" dirty="0">
                <a:solidFill>
                  <a:srgbClr val="000000"/>
                </a:solidFill>
                <a:latin typeface="AdvPS3F4C13"/>
              </a:rPr>
              <a:t>b</a:t>
            </a:r>
            <a:r>
              <a:rPr lang="en-US" sz="1800" b="0" i="0" u="none" strike="noStrike" baseline="0" dirty="0">
                <a:solidFill>
                  <a:srgbClr val="000000"/>
                </a:solidFill>
                <a:latin typeface="AdvOT35fdff1a"/>
              </a:rPr>
              <a:t>-blockers are not recommended as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therapy for uncomplicated hypertension in patients 60 years of age or older (Grade A); and ACE inhibitors are not recommended as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therapy for uncomplicated hypertension in black patients (Grade A). However, these agents may be used in patients with certain comorbid conditions or in combination therapy.</a:t>
            </a:r>
          </a:p>
          <a:p>
            <a:pPr algn="l"/>
            <a:endParaRPr lang="en-CA" dirty="0"/>
          </a:p>
          <a:p>
            <a:pPr algn="l"/>
            <a:r>
              <a:rPr lang="en-US" sz="1800" b="1" i="0" u="none" strike="noStrike" baseline="0" dirty="0">
                <a:latin typeface="AdvOT99a826ed.B"/>
              </a:rPr>
              <a:t>Indications for drug therapy for adults with isolated </a:t>
            </a:r>
            <a:r>
              <a:rPr lang="en-CA" sz="1800" b="1" i="0" u="none" strike="noStrike" baseline="0" dirty="0">
                <a:latin typeface="AdvOT99a826ed.B"/>
              </a:rPr>
              <a:t>systolic hypertension</a:t>
            </a:r>
          </a:p>
          <a:p>
            <a:pPr marL="342900" indent="-342900" algn="l">
              <a:buFont typeface="+mj-lt"/>
              <a:buAutoNum type="arabicPeriod"/>
            </a:pPr>
            <a:r>
              <a:rPr lang="en-US" sz="1800" b="0" i="0" u="none" strike="noStrike" baseline="0" dirty="0">
                <a:solidFill>
                  <a:srgbClr val="000000"/>
                </a:solidFill>
                <a:latin typeface="AdvOT35fdff1a"/>
              </a:rPr>
              <a:t>Initial therapy should be single-agent therapy with a thiazide/thiazide-like diuretic (Grade A), a long-acting dihydropyridine CCB (Grade A), or an ARB (Grade B). If there are adverse effects, another drug from this group should be substituted. Hypokalemia should be avoided in patients treated with thiazide/thiazide-like diuretic monotherapy </a:t>
            </a:r>
            <a:r>
              <a:rPr lang="en-CA" sz="1800" b="0" i="0" u="none" strike="noStrike" baseline="0" dirty="0">
                <a:solidFill>
                  <a:srgbClr val="000000"/>
                </a:solidFill>
                <a:latin typeface="AdvOT35fdff1a"/>
              </a:rPr>
              <a:t>(Grade C).</a:t>
            </a:r>
          </a:p>
          <a:p>
            <a:pPr marL="342900" indent="-342900" algn="l">
              <a:buFont typeface="+mj-lt"/>
              <a:buAutoNum type="arabicPeriod"/>
            </a:pPr>
            <a:r>
              <a:rPr lang="en-US" sz="1800" b="0" i="0" u="none" strike="noStrike" baseline="0" dirty="0">
                <a:solidFill>
                  <a:srgbClr val="000000"/>
                </a:solidFill>
                <a:latin typeface="AdvOT35fdff1a"/>
              </a:rPr>
              <a:t>Additional antihypertensive drugs should be used if target BP levels are not achieved with standard-dose monotherapy (Grade B). Add-on drugs should be chosen from </a:t>
            </a:r>
            <a:r>
              <a:rPr lang="en-CA" sz="1800" b="0" i="0" u="none" strike="noStrike" baseline="0" dirty="0">
                <a:solidFill>
                  <a:srgbClr val="000000"/>
                </a:solidFill>
                <a:latin typeface="AdvOT35fdff1a+fb"/>
              </a:rPr>
              <a:t>fi</a:t>
            </a:r>
            <a:r>
              <a:rPr lang="en-CA" sz="1800" b="0" i="0" u="none" strike="noStrike" baseline="0" dirty="0">
                <a:solidFill>
                  <a:srgbClr val="000000"/>
                </a:solidFill>
                <a:latin typeface="AdvOT35fdff1a"/>
              </a:rPr>
              <a:t>rst-line options (Grade D).</a:t>
            </a:r>
          </a:p>
          <a:p>
            <a:pPr marL="342900" indent="-342900" algn="l">
              <a:buFont typeface="+mj-lt"/>
              <a:buAutoNum type="arabicPeriod"/>
            </a:pPr>
            <a:r>
              <a:rPr lang="en-US" sz="1800" b="0" i="0" u="none" strike="noStrike" baseline="0" dirty="0">
                <a:solidFill>
                  <a:srgbClr val="000000"/>
                </a:solidFill>
                <a:latin typeface="AdvOT35fdff1a"/>
              </a:rPr>
              <a:t>If BP is still not controlled with a combination of 2 or more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agents, or there are adverse effects, other classes of drugs (such as </a:t>
            </a:r>
            <a:r>
              <a:rPr lang="en-US" sz="1800" b="0" i="0" u="none" strike="noStrike" baseline="0" dirty="0">
                <a:solidFill>
                  <a:srgbClr val="000000"/>
                </a:solidFill>
                <a:latin typeface="AdvPS3F4C13"/>
              </a:rPr>
              <a:t>a</a:t>
            </a:r>
            <a:r>
              <a:rPr lang="en-US" sz="1800" b="0" i="0" u="none" strike="noStrike" baseline="0" dirty="0">
                <a:solidFill>
                  <a:srgbClr val="000000"/>
                </a:solidFill>
                <a:latin typeface="AdvOT35fdff1a"/>
              </a:rPr>
              <a:t>-blockers, ACE inhibitors, centrally acting agents, or non-dihydropyridine CCBs) may be combined or substituted (Grade D).</a:t>
            </a:r>
          </a:p>
          <a:p>
            <a:pPr marL="342900" indent="-342900" algn="l">
              <a:buFont typeface="+mj-lt"/>
              <a:buAutoNum type="arabicPeriod"/>
            </a:pPr>
            <a:r>
              <a:rPr lang="en-US" sz="1800" b="0" i="0" u="none" strike="noStrike" baseline="0" dirty="0">
                <a:solidFill>
                  <a:srgbClr val="000000"/>
                </a:solidFill>
                <a:latin typeface="AdvOT35fdff1a"/>
              </a:rPr>
              <a:t>Possible reasons for poor response to therapy should be considered (Grade D). </a:t>
            </a:r>
          </a:p>
          <a:p>
            <a:pPr marL="342900" indent="-342900" algn="l">
              <a:buFont typeface="+mj-lt"/>
              <a:buAutoNum type="arabicPeriod"/>
            </a:pPr>
            <a:r>
              <a:rPr lang="en-US" sz="1800" b="0" i="0" u="none" strike="noStrike" baseline="0" dirty="0">
                <a:solidFill>
                  <a:srgbClr val="000000"/>
                </a:solidFill>
                <a:latin typeface="AdvOT35fdff1a"/>
              </a:rPr>
              <a:t>Alpha-Blockers are not recommended as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agents for uncomplicated isolated systolic hypertension (Grade A); and </a:t>
            </a:r>
            <a:r>
              <a:rPr lang="en-US" sz="1800" b="0" i="0" u="none" strike="noStrike" baseline="0" dirty="0">
                <a:solidFill>
                  <a:srgbClr val="000000"/>
                </a:solidFill>
                <a:latin typeface="AdvPS3F4C13"/>
              </a:rPr>
              <a:t>b</a:t>
            </a:r>
            <a:r>
              <a:rPr lang="en-US" sz="1800" b="0" i="0" u="none" strike="noStrike" baseline="0" dirty="0">
                <a:solidFill>
                  <a:srgbClr val="000000"/>
                </a:solidFill>
                <a:latin typeface="AdvOT35fdff1a"/>
              </a:rPr>
              <a:t>-blockers are not recommended as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rst-line therapy for isolated systolic hypertension in patients aged 60 years or older. However, both agents may be used in patients with certain comorbid conditions or in combination therapy.</a:t>
            </a:r>
            <a:endParaRPr lang="en-CA" sz="1800" b="1" i="0" u="none" strike="noStrike" baseline="0" dirty="0">
              <a:latin typeface="AdvOT99a826ed.B"/>
            </a:endParaRPr>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b="0" dirty="0"/>
          </a:p>
          <a:p>
            <a:pPr algn="l"/>
            <a:endParaRPr lang="en-CA" b="0" dirty="0"/>
          </a:p>
        </p:txBody>
      </p:sp>
      <p:sp>
        <p:nvSpPr>
          <p:cNvPr id="4" name="Slide Number Placeholder 3"/>
          <p:cNvSpPr>
            <a:spLocks noGrp="1"/>
          </p:cNvSpPr>
          <p:nvPr>
            <p:ph type="sldNum" sz="quarter" idx="5"/>
          </p:nvPr>
        </p:nvSpPr>
        <p:spPr/>
        <p:txBody>
          <a:bodyPr/>
          <a:lstStyle/>
          <a:p>
            <a:fld id="{E0DAFB86-E9BC-A04A-BD29-7ECBFF04B708}" type="slidenum">
              <a:rPr lang="en-US" smtClean="0"/>
              <a:t>34</a:t>
            </a:fld>
            <a:endParaRPr lang="en-US"/>
          </a:p>
        </p:txBody>
      </p:sp>
    </p:spTree>
    <p:extLst>
      <p:ext uri="{BB962C8B-B14F-4D97-AF65-F5344CB8AC3E}">
        <p14:creationId xmlns:p14="http://schemas.microsoft.com/office/powerpoint/2010/main" val="4075058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gn="l">
              <a:buFont typeface="+mj-lt"/>
              <a:buAutoNum type="arabicPeriod"/>
            </a:pPr>
            <a:r>
              <a:rPr lang="en-US" sz="1800" b="0" i="0" u="none" strike="noStrike" baseline="0" dirty="0">
                <a:latin typeface="AdvOT35fdff1a"/>
              </a:rPr>
              <a:t>Persons with diabetes mellitus should be treated to attain SBP of </a:t>
            </a:r>
            <a:r>
              <a:rPr lang="en-US" sz="1800" b="0" i="0" u="none" strike="noStrike" baseline="0" dirty="0">
                <a:latin typeface="AdvP4C4E51"/>
              </a:rPr>
              <a:t>&lt; </a:t>
            </a:r>
            <a:r>
              <a:rPr lang="en-US" sz="1800" b="0" i="0" u="none" strike="noStrike" baseline="0" dirty="0">
                <a:latin typeface="AdvOT35fdff1a"/>
              </a:rPr>
              <a:t>130 mm Hg (Grade C) and DBP of </a:t>
            </a:r>
            <a:r>
              <a:rPr lang="en-US" sz="1800" b="0" i="0" u="none" strike="noStrike" baseline="0" dirty="0">
                <a:latin typeface="AdvP4C4E51"/>
              </a:rPr>
              <a:t>&lt; </a:t>
            </a:r>
            <a:r>
              <a:rPr lang="en-US" sz="1800" b="0" i="0" u="none" strike="noStrike" baseline="0" dirty="0">
                <a:latin typeface="AdvOT35fdff1a"/>
              </a:rPr>
              <a:t>80 mm Hg (Grade A; these target BP levels are the same as the BP </a:t>
            </a:r>
            <a:r>
              <a:rPr lang="en-CA" sz="1800" b="0" i="0" u="none" strike="noStrike" baseline="0" dirty="0">
                <a:latin typeface="AdvOT35fdff1a"/>
              </a:rPr>
              <a:t>treatment thresholds).</a:t>
            </a:r>
          </a:p>
          <a:p>
            <a:pPr marL="342900" indent="-342900" algn="l">
              <a:buFont typeface="+mj-lt"/>
              <a:buAutoNum type="arabicPeriod"/>
            </a:pPr>
            <a:r>
              <a:rPr lang="en-US" sz="1800" b="0" i="0" u="none" strike="noStrike" baseline="0" dirty="0">
                <a:latin typeface="AdvOT35fdff1a"/>
              </a:rPr>
              <a:t>For persons with cardiovascular or kidney disease, including microalbuminuria, or with cardiovascular risk factors in addition to diabetes and hypertension, an ACE inhibitor or an ARB is recommended as initial therapy </a:t>
            </a:r>
            <a:r>
              <a:rPr lang="en-CA" sz="1800" b="0" i="0" u="none" strike="noStrike" baseline="0" dirty="0">
                <a:latin typeface="AdvOT35fdff1a"/>
              </a:rPr>
              <a:t>(Grade A).</a:t>
            </a:r>
          </a:p>
          <a:p>
            <a:pPr marL="342900" indent="-342900" algn="l">
              <a:buFont typeface="+mj-lt"/>
              <a:buAutoNum type="arabicPeriod"/>
            </a:pPr>
            <a:r>
              <a:rPr lang="en-US" sz="1800" b="0" i="0" u="none" strike="noStrike" baseline="0" dirty="0">
                <a:latin typeface="AdvOT35fdff1a"/>
              </a:rPr>
              <a:t>For persons with diabetes and hypertension not included in other recommendations in this section, appropriate choices include (in alphabetical order): ACE inhibitors (Grade A), </a:t>
            </a:r>
            <a:r>
              <a:rPr lang="en-CA" sz="1800" b="0" i="0" u="none" strike="noStrike" baseline="0" dirty="0">
                <a:latin typeface="AdvOT35fdff1a"/>
              </a:rPr>
              <a:t>ARBs (Grade B), dihydropyridine CCBs (Grade A), and </a:t>
            </a:r>
            <a:r>
              <a:rPr lang="en-US" sz="1800" b="0" i="0" u="none" strike="noStrike" baseline="0" dirty="0">
                <a:latin typeface="AdvOT35fdff1a"/>
              </a:rPr>
              <a:t>thiazide/thiazide-like diuretics (Grade A).</a:t>
            </a:r>
          </a:p>
          <a:p>
            <a:pPr marL="342900" indent="-342900" algn="l">
              <a:buFont typeface="+mj-lt"/>
              <a:buAutoNum type="arabicPeriod"/>
            </a:pPr>
            <a:r>
              <a:rPr lang="en-US" sz="1800" b="0" i="0" u="none" strike="noStrike" baseline="0" dirty="0">
                <a:latin typeface="AdvOT35fdff1a"/>
              </a:rPr>
              <a:t>If target BP levels are not achieved with standard-dose monotherapy, additional antihypertensive therapy should be used. For persons in whom combination therapy with an ACE inhibitor is being considered, a dihydropyridine CCB is preferable to a thiazide/thiazide-like diuretic (Grade A).</a:t>
            </a:r>
          </a:p>
          <a:p>
            <a:pPr marL="0" indent="0" algn="l">
              <a:buFont typeface="+mj-lt"/>
              <a:buNone/>
            </a:pPr>
            <a:endParaRPr lang="en-US" sz="1800" b="0" i="0" u="none" strike="noStrike" baseline="0" dirty="0">
              <a:latin typeface="AdvOT35fdff1a"/>
            </a:endParaRPr>
          </a:p>
          <a:p>
            <a:pPr algn="l"/>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b="0" dirty="0"/>
          </a:p>
          <a:p>
            <a:pPr marL="0" indent="0" algn="l">
              <a:buFont typeface="+mj-lt"/>
              <a:buNone/>
            </a:pP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37</a:t>
            </a:fld>
            <a:endParaRPr lang="en-US"/>
          </a:p>
        </p:txBody>
      </p:sp>
    </p:spTree>
    <p:extLst>
      <p:ext uri="{BB962C8B-B14F-4D97-AF65-F5344CB8AC3E}">
        <p14:creationId xmlns:p14="http://schemas.microsoft.com/office/powerpoint/2010/main" val="6124200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gn="l">
              <a:buFont typeface="+mj-lt"/>
              <a:buAutoNum type="arabicPeriod"/>
            </a:pPr>
            <a:r>
              <a:rPr lang="en-US" sz="1800" b="0" i="0" u="none" strike="noStrike" baseline="0" dirty="0">
                <a:solidFill>
                  <a:srgbClr val="000000"/>
                </a:solidFill>
                <a:latin typeface="AdvOT35fdff1a"/>
              </a:rPr>
              <a:t>For patients with hypertension and </a:t>
            </a:r>
            <a:r>
              <a:rPr lang="en-US" sz="1800" b="0" i="0" u="none" strike="noStrike" baseline="0" dirty="0" err="1">
                <a:solidFill>
                  <a:srgbClr val="000000"/>
                </a:solidFill>
                <a:latin typeface="AdvOT35fdff1a"/>
              </a:rPr>
              <a:t>proteinuric</a:t>
            </a:r>
            <a:r>
              <a:rPr lang="en-US" sz="1800" b="0" i="0" u="none" strike="noStrike" baseline="0" dirty="0">
                <a:solidFill>
                  <a:srgbClr val="000000"/>
                </a:solidFill>
                <a:latin typeface="AdvOT35fdff1a"/>
              </a:rPr>
              <a:t> chronic kidney disease (urinary protein level </a:t>
            </a:r>
            <a:r>
              <a:rPr lang="en-US" sz="1800" b="0" i="0" u="none" strike="noStrike" baseline="0" dirty="0">
                <a:solidFill>
                  <a:srgbClr val="000000"/>
                </a:solidFill>
                <a:latin typeface="AdvP4C4E51"/>
              </a:rPr>
              <a:t>&gt; </a:t>
            </a:r>
            <a:r>
              <a:rPr lang="en-US" sz="1800" b="0" i="0" u="none" strike="noStrike" baseline="0" dirty="0">
                <a:solidFill>
                  <a:srgbClr val="000000"/>
                </a:solidFill>
                <a:latin typeface="AdvOT35fdff1a"/>
              </a:rPr>
              <a:t>150 mg in 24 hours or albumin to creatinine ratio </a:t>
            </a:r>
            <a:r>
              <a:rPr lang="en-US" sz="1800" b="0" i="0" u="none" strike="noStrike" baseline="0" dirty="0">
                <a:solidFill>
                  <a:srgbClr val="000000"/>
                </a:solidFill>
                <a:latin typeface="AdvP4C4E51"/>
              </a:rPr>
              <a:t>&gt; </a:t>
            </a:r>
            <a:r>
              <a:rPr lang="en-US" sz="1800" b="0" i="0" u="none" strike="noStrike" baseline="0" dirty="0">
                <a:solidFill>
                  <a:srgbClr val="000000"/>
                </a:solidFill>
                <a:latin typeface="AdvOT35fdff1a"/>
              </a:rPr>
              <a:t>30 mg/mmol), initial therapy should be with an ACE inhibitor (Grade A) or an </a:t>
            </a:r>
            <a:r>
              <a:rPr lang="en-CA" sz="1800" b="0" i="0" u="none" strike="noStrike" baseline="0" dirty="0">
                <a:solidFill>
                  <a:srgbClr val="000000"/>
                </a:solidFill>
                <a:latin typeface="AdvOT35fdff1a"/>
              </a:rPr>
              <a:t>ARB (Grade B; </a:t>
            </a:r>
            <a:r>
              <a:rPr lang="en-CA" sz="1800" b="0" i="0" u="none" strike="noStrike" baseline="0" dirty="0">
                <a:solidFill>
                  <a:srgbClr val="000000"/>
                </a:solidFill>
                <a:latin typeface="AdvOT99a826ed.B"/>
              </a:rPr>
              <a:t>revised recommendation</a:t>
            </a:r>
            <a:r>
              <a:rPr lang="en-CA" sz="1800" b="0" i="0" u="none" strike="noStrike" baseline="0" dirty="0">
                <a:solidFill>
                  <a:srgbClr val="000000"/>
                </a:solidFill>
                <a:latin typeface="AdvOT35fdff1a"/>
              </a:rPr>
              <a:t>).</a:t>
            </a:r>
          </a:p>
          <a:p>
            <a:pPr marL="342900" indent="-342900" algn="l">
              <a:buFont typeface="+mj-lt"/>
              <a:buAutoNum type="arabicPeriod"/>
            </a:pPr>
            <a:r>
              <a:rPr lang="en-US" sz="1800" b="0" i="0" u="none" strike="noStrike" baseline="0" dirty="0">
                <a:solidFill>
                  <a:srgbClr val="000000"/>
                </a:solidFill>
                <a:latin typeface="AdvOT35fdff1a"/>
              </a:rPr>
              <a:t>In most cases, combination therapy with other antihypertensive agents might be needed to reach target BP levels </a:t>
            </a:r>
            <a:r>
              <a:rPr lang="en-CA" sz="1800" b="0" i="0" u="none" strike="noStrike" baseline="0" dirty="0">
                <a:solidFill>
                  <a:srgbClr val="000000"/>
                </a:solidFill>
                <a:latin typeface="AdvOT35fdff1a"/>
              </a:rPr>
              <a:t>(Grade D).</a:t>
            </a:r>
          </a:p>
          <a:p>
            <a:pPr marL="342900" indent="-342900" algn="l">
              <a:buFont typeface="+mj-lt"/>
              <a:buAutoNum type="arabicPeriod"/>
            </a:pPr>
            <a:r>
              <a:rPr lang="en-US" sz="1800" b="0" i="0" u="none" strike="noStrike" baseline="0" dirty="0">
                <a:solidFill>
                  <a:srgbClr val="000000"/>
                </a:solidFill>
                <a:latin typeface="AdvOT35fdff1a"/>
              </a:rPr>
              <a:t>The combination of an ACE inhibitor and ARB is not recommended for patients with chronic kidney disease </a:t>
            </a:r>
            <a:r>
              <a:rPr lang="en-CA" sz="1800" b="0" i="0" u="none" strike="noStrike" baseline="0" dirty="0">
                <a:solidFill>
                  <a:srgbClr val="000000"/>
                </a:solidFill>
                <a:latin typeface="AdvOT35fdff1a"/>
              </a:rPr>
              <a:t>(Grade B; </a:t>
            </a:r>
            <a:r>
              <a:rPr lang="en-CA" sz="1800" b="0" i="0" u="none" strike="noStrike" baseline="0" dirty="0">
                <a:solidFill>
                  <a:srgbClr val="000000"/>
                </a:solidFill>
                <a:latin typeface="AdvOT99a826ed.B"/>
              </a:rPr>
              <a:t>revised recommendation</a:t>
            </a:r>
            <a:r>
              <a:rPr lang="en-CA" sz="1800" b="0" i="0" u="none" strike="noStrike" baseline="0" dirty="0">
                <a:solidFill>
                  <a:srgbClr val="000000"/>
                </a:solidFill>
                <a:latin typeface="AdvOT35fdff1a"/>
              </a:rPr>
              <a:t>).</a:t>
            </a:r>
          </a:p>
          <a:p>
            <a:pPr marL="342900" indent="-342900" algn="l">
              <a:buFont typeface="+mj-lt"/>
              <a:buAutoNum type="arabicPeriod"/>
            </a:pPr>
            <a:endParaRPr lang="en-CA" sz="1800" b="0"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b="0" dirty="0"/>
          </a:p>
          <a:p>
            <a:pPr marL="0" indent="0" algn="l">
              <a:buFont typeface="+mj-lt"/>
              <a:buNone/>
            </a:pP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38</a:t>
            </a:fld>
            <a:endParaRPr lang="en-US"/>
          </a:p>
        </p:txBody>
      </p:sp>
    </p:spTree>
    <p:extLst>
      <p:ext uri="{BB962C8B-B14F-4D97-AF65-F5344CB8AC3E}">
        <p14:creationId xmlns:p14="http://schemas.microsoft.com/office/powerpoint/2010/main" val="15043438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lphaUcPeriod"/>
            </a:pPr>
            <a:r>
              <a:rPr lang="en-US" dirty="0">
                <a:effectLst/>
              </a:rPr>
              <a:t>BP management in acute ischemic stroke (onset to 72 hours) </a:t>
            </a:r>
          </a:p>
          <a:p>
            <a:pPr marL="742950" lvl="1" indent="-285750">
              <a:buFont typeface="+mj-lt"/>
              <a:buAutoNum type="arabicPeriod"/>
            </a:pPr>
            <a:r>
              <a:rPr lang="en-US" dirty="0">
                <a:effectLst/>
              </a:rPr>
              <a:t>For guidelines on BP management in acute ischemic stroke, refer to the current Canadian Stroke Best Practices recommendations (www.strokebestpractices. ca/recommendations).</a:t>
            </a:r>
          </a:p>
          <a:p>
            <a:pPr marL="228600" indent="-228600">
              <a:buFont typeface="+mj-lt"/>
              <a:buAutoNum type="alphaUcPeriod"/>
            </a:pPr>
            <a:r>
              <a:rPr lang="en-US" dirty="0">
                <a:effectLst/>
              </a:rPr>
              <a:t>BP management after acute ischemic stroke </a:t>
            </a:r>
          </a:p>
          <a:p>
            <a:pPr marL="742950" lvl="1" indent="-285750">
              <a:buFont typeface="+mj-lt"/>
              <a:buAutoNum type="arabicPeriod"/>
            </a:pPr>
            <a:r>
              <a:rPr lang="en-US" dirty="0">
                <a:effectLst/>
              </a:rPr>
              <a:t>Strong consideration should be given to the initiation of antihypertensive therapy after the acute phase of a stroke or transient ischemic attack (Grade A).</a:t>
            </a:r>
          </a:p>
          <a:p>
            <a:pPr marL="742950" lvl="1" indent="-285750">
              <a:buFont typeface="+mj-lt"/>
              <a:buAutoNum type="arabicPeriod"/>
            </a:pPr>
            <a:r>
              <a:rPr lang="en-US" dirty="0">
                <a:effectLst/>
              </a:rPr>
              <a:t>After the acute phase of a stroke, BP-lowering treatment is recommended to a target of consistently &lt; 140/90 mm Hg (Grade C).</a:t>
            </a:r>
          </a:p>
          <a:p>
            <a:pPr marL="742950" lvl="1" indent="-285750">
              <a:buFont typeface="+mj-lt"/>
              <a:buAutoNum type="arabicPeriod"/>
            </a:pPr>
            <a:r>
              <a:rPr lang="en-US" dirty="0">
                <a:effectLst/>
              </a:rPr>
              <a:t>Treatment with an ACE inhibitor and thiazide/thiazide-like diuretic combination is preferred (Grade A).</a:t>
            </a:r>
          </a:p>
          <a:p>
            <a:pPr marL="742950" lvl="1" indent="-285750">
              <a:buFont typeface="+mj-lt"/>
              <a:buAutoNum type="arabicPeriod"/>
            </a:pPr>
            <a:r>
              <a:rPr lang="en-US" dirty="0">
                <a:effectLst/>
              </a:rPr>
              <a:t>For patients with stroke, the use of an ACE inhibitor with an ARB is not recommended (Grade B). </a:t>
            </a:r>
          </a:p>
          <a:p>
            <a:pPr marL="228600" indent="-228600">
              <a:buFont typeface="+mj-lt"/>
              <a:buAutoNum type="alphaUcPeriod"/>
            </a:pPr>
            <a:r>
              <a:rPr lang="en-US" dirty="0">
                <a:effectLst/>
              </a:rPr>
              <a:t>BP management in hemorrhagic stroke (onset to 72 hours) </a:t>
            </a:r>
          </a:p>
          <a:p>
            <a:pPr marL="742950" lvl="1" indent="-285750">
              <a:buFont typeface="+mj-lt"/>
              <a:buAutoNum type="arabicPeriod"/>
            </a:pPr>
            <a:r>
              <a:rPr lang="en-US" dirty="0">
                <a:effectLst/>
              </a:rPr>
              <a:t>For guidelines on BP management in acute hemorrhagic stroke, refer to the current Canadian Stroke Best Practices recommendations (www.strokebestpractices. ca/recommendations).</a:t>
            </a:r>
          </a:p>
          <a:p>
            <a:pPr algn="l"/>
            <a:endParaRPr lang="en-CA" sz="1800" b="1" i="0" u="none" strike="noStrike" baseline="0" dirty="0">
              <a:solidFill>
                <a:srgbClr val="000000"/>
              </a:solidFill>
              <a:latin typeface="AdvOT35fdff1a"/>
            </a:endParaRPr>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40</a:t>
            </a:fld>
            <a:endParaRPr lang="en-US"/>
          </a:p>
        </p:txBody>
      </p:sp>
    </p:spTree>
    <p:extLst>
      <p:ext uri="{BB962C8B-B14F-4D97-AF65-F5344CB8AC3E}">
        <p14:creationId xmlns:p14="http://schemas.microsoft.com/office/powerpoint/2010/main" val="17991900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35fdff1a"/>
              </a:rPr>
              <a:t>1. For most hypertensive patients with CAD, an ACE inhibitor or ARB is recommended (Grade A).</a:t>
            </a:r>
          </a:p>
          <a:p>
            <a:pPr algn="l"/>
            <a:r>
              <a:rPr lang="en-US" sz="1800" b="0" i="0" u="none" strike="noStrike" baseline="0" dirty="0">
                <a:latin typeface="AdvOT35fdff1a"/>
              </a:rPr>
              <a:t>2. For hypertensive patients with CAD, but without coexisting systolic heart failure, the combination of an ACE inhibitor and ARB is not recommended (Grade B).</a:t>
            </a:r>
          </a:p>
          <a:p>
            <a:pPr algn="l"/>
            <a:r>
              <a:rPr lang="en-US" sz="1800" b="0" i="0" u="none" strike="noStrike" baseline="0" dirty="0">
                <a:latin typeface="AdvOT35fdff1a"/>
              </a:rPr>
              <a:t>3. For high-risk hypertensive patients, when combination therapy is being used, choices should be individualized. The combination of an ACE inhibitor and a dihydropyridine CCB is preferable to an ACE inhibitor and a thiazide/thiazide-like diuretic in selected patients (Grade A).</a:t>
            </a:r>
          </a:p>
          <a:p>
            <a:pPr algn="l"/>
            <a:r>
              <a:rPr lang="en-US" sz="1800" b="0" i="0" u="none" strike="noStrike" baseline="0" dirty="0">
                <a:latin typeface="AdvOT35fdff1a"/>
              </a:rPr>
              <a:t>4. For patients with stable angina pectoris but without previous heart failure, myocardial infarction, or coronary artery bypass surgery, either a </a:t>
            </a:r>
            <a:r>
              <a:rPr lang="en-US" sz="1800" b="0" i="0" u="none" strike="noStrike" baseline="0" dirty="0">
                <a:latin typeface="AdvPS3F4C13"/>
              </a:rPr>
              <a:t>b</a:t>
            </a:r>
            <a:r>
              <a:rPr lang="en-US" sz="1800" b="0" i="0" u="none" strike="noStrike" baseline="0" dirty="0">
                <a:latin typeface="AdvOT35fdff1a"/>
              </a:rPr>
              <a:t>-blocker or CCB can be used as initial therapy  </a:t>
            </a:r>
          </a:p>
          <a:p>
            <a:pPr algn="l"/>
            <a:r>
              <a:rPr lang="en-US" sz="1800" b="0" i="0" u="none" strike="noStrike" baseline="0" dirty="0">
                <a:latin typeface="AdvOT35fdff1a"/>
              </a:rPr>
              <a:t>5. Short-acting nifedipine should not be used (Grade D).</a:t>
            </a:r>
          </a:p>
          <a:p>
            <a:pPr algn="l"/>
            <a:r>
              <a:rPr lang="en-US" sz="1800" b="0" i="0" u="none" strike="noStrike" baseline="0" dirty="0">
                <a:latin typeface="AdvOT35fdff1a"/>
              </a:rPr>
              <a:t>6. When decreasing SBP to target levels in patients with established CAD (especially if isolated systolic hypertension is present), be cautious when the DBP is </a:t>
            </a:r>
            <a:r>
              <a:rPr lang="en-US" sz="1800" b="0" i="0" u="none" strike="noStrike" baseline="0" dirty="0">
                <a:latin typeface="AdvP4C4E74"/>
              </a:rPr>
              <a:t> </a:t>
            </a:r>
            <a:r>
              <a:rPr lang="en-US" sz="1800" b="0" i="0" u="none" strike="noStrike" baseline="0" dirty="0">
                <a:latin typeface="AdvOT35fdff1a"/>
              </a:rPr>
              <a:t>60 mm Hg because of concerns that myocardial ischemia might be exacerbated, especially in patients with left ventricular </a:t>
            </a:r>
            <a:r>
              <a:rPr lang="en-CA" sz="1800" b="0" i="0" u="none" strike="noStrike" baseline="0" dirty="0">
                <a:latin typeface="AdvOT35fdff1a"/>
              </a:rPr>
              <a:t>hypertrophy (Grade D).</a:t>
            </a:r>
          </a:p>
          <a:p>
            <a:pPr algn="l"/>
            <a:endParaRPr lang="en-CA" sz="1800" b="0" i="0" u="none" strike="noStrike" baseline="0" dirty="0">
              <a:latin typeface="AdvOT35fdff1a"/>
            </a:endParaRPr>
          </a:p>
          <a:p>
            <a:pPr algn="l"/>
            <a:r>
              <a:rPr lang="en-CA" sz="2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800" dirty="0">
                <a:effectLst/>
              </a:rPr>
              <a:t>Rabi DM, </a:t>
            </a:r>
            <a:r>
              <a:rPr lang="en-CA" sz="1800" dirty="0" err="1">
                <a:effectLst/>
              </a:rPr>
              <a:t>McBrien</a:t>
            </a:r>
            <a:r>
              <a:rPr lang="en-CA" sz="1800" dirty="0">
                <a:effectLst/>
              </a:rPr>
              <a:t> KA, Sapir-</a:t>
            </a:r>
            <a:r>
              <a:rPr lang="en-CA" sz="1800" dirty="0" err="1">
                <a:effectLst/>
              </a:rPr>
              <a:t>Pichhadze</a:t>
            </a:r>
            <a:r>
              <a:rPr lang="en-CA" sz="1800" dirty="0">
                <a:effectLst/>
              </a:rPr>
              <a:t> R, et al. Hypertension Canada’s 2020 Comprehensive Guidelines for the Prevention, Diagnosis, Risk Assessment, and Treatment of Hypertension in Adults and Children. </a:t>
            </a:r>
            <a:r>
              <a:rPr lang="en-CA" sz="1800" i="1" dirty="0">
                <a:effectLst/>
              </a:rPr>
              <a:t>Canadian Journal of Cardiology</a:t>
            </a:r>
            <a:r>
              <a:rPr lang="en-CA" sz="1800" dirty="0">
                <a:effectLst/>
              </a:rPr>
              <a:t>. 2020;36(5):596-624. doi:</a:t>
            </a:r>
            <a:r>
              <a:rPr lang="en-CA" sz="1800" dirty="0">
                <a:effectLst/>
                <a:hlinkClick r:id="rId3"/>
              </a:rPr>
              <a:t>10.1016/j.cjca.2020.02.086</a:t>
            </a:r>
            <a:endParaRPr lang="en-CA" sz="1800" dirty="0">
              <a:effectLst/>
            </a:endParaRPr>
          </a:p>
          <a:p>
            <a:pPr algn="l"/>
            <a:endParaRPr lang="en-CA" sz="1800" b="0" i="0" u="none" strike="noStrike" baseline="0" dirty="0">
              <a:latin typeface="AdvOT35fdff1a"/>
            </a:endParaRPr>
          </a:p>
          <a:p>
            <a:pPr algn="l"/>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41</a:t>
            </a:fld>
            <a:endParaRPr lang="en-US"/>
          </a:p>
        </p:txBody>
      </p:sp>
    </p:spTree>
    <p:extLst>
      <p:ext uri="{BB962C8B-B14F-4D97-AF65-F5344CB8AC3E}">
        <p14:creationId xmlns:p14="http://schemas.microsoft.com/office/powerpoint/2010/main" val="1585344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dirty="0"/>
              <a:t>Initial therapy should include a b-blocker as well as an ACE inhibitor (Grade A).</a:t>
            </a:r>
          </a:p>
          <a:p>
            <a:pPr>
              <a:buFont typeface="+mj-lt"/>
              <a:buAutoNum type="arabicPeriod"/>
            </a:pPr>
            <a:r>
              <a:rPr lang="en-US" dirty="0"/>
              <a:t>An ARB can be used if the patient is intolerant of an ACE inhibitor (Grade A in patients with left ventricular systolic dysfunction).</a:t>
            </a:r>
          </a:p>
          <a:p>
            <a:pPr>
              <a:buFont typeface="+mj-lt"/>
              <a:buAutoNum type="arabicPeriod"/>
            </a:pPr>
            <a:r>
              <a:rPr lang="en-US" dirty="0"/>
              <a:t>CCBs may be used in patients after myocardial infarction when b-blockers are contraindicated or not effective. </a:t>
            </a:r>
            <a:r>
              <a:rPr lang="en-US" dirty="0" err="1"/>
              <a:t>Nondihydropyridine</a:t>
            </a:r>
            <a:r>
              <a:rPr lang="en-US" dirty="0"/>
              <a:t> CCBs should not be used when there is heart failure, evidenced by pulmonary congestion on examination or radiography (Grade D).</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42</a:t>
            </a:fld>
            <a:endParaRPr lang="en-US"/>
          </a:p>
        </p:txBody>
      </p:sp>
    </p:spTree>
    <p:extLst>
      <p:ext uri="{BB962C8B-B14F-4D97-AF65-F5344CB8AC3E}">
        <p14:creationId xmlns:p14="http://schemas.microsoft.com/office/powerpoint/2010/main" val="28339733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In patients with systolic dysfunction (ejection fraction &lt; 40%), ACE inhibitors (Grade A) and b-blockers (Grade A) are recommended for initial therapy. Aldosterone antagonists (mineralocorticoid receptor antagonists) may be combined for patients with a recent cardiovascular hospitalization, acute myocardial infarction, elevated B-type natriuretic peptide or N-terminal pro-B-type natriuretic peptide level, or New York Heart Association class II-IV symptoms (Grade A). Careful monitoring for hyperkalemia is recommended when an aldosterone antagonist is used with an ACE inhibitor or ARB. Other diuretics are recommended as additional therapy if needed (Grade B for thiazide/thiazide-like diuretics for BP control, Grade D for loop diuretics for volume control). Beyond considerations of BP control, doses of ACE inhibitors or ARBs should be titrated to those found to be effective in trials unless adverse effects become manifest (Grade B).</a:t>
            </a:r>
          </a:p>
          <a:p>
            <a:pPr marL="228600" indent="-228600">
              <a:buFont typeface="+mj-lt"/>
              <a:buAutoNum type="arabicPeriod"/>
            </a:pPr>
            <a:r>
              <a:rPr lang="en-US" dirty="0"/>
              <a:t>An ARB is recommended if ACE inhibitors are not tolerated (Grade A).</a:t>
            </a:r>
          </a:p>
          <a:p>
            <a:pPr marL="228600" indent="-228600">
              <a:buFont typeface="+mj-lt"/>
              <a:buAutoNum type="arabicPeriod"/>
            </a:pPr>
            <a:r>
              <a:rPr lang="en-US" dirty="0"/>
              <a:t>A combination of hydralazine and isosorbide dinitrate is recommended if ACE inhibitors and ARBs are contra-indicated or not tolerated (Grade B).</a:t>
            </a:r>
          </a:p>
          <a:p>
            <a:pPr marL="228600" indent="-228600">
              <a:buFont typeface="+mj-lt"/>
              <a:buAutoNum type="arabicPeriod"/>
            </a:pPr>
            <a:r>
              <a:rPr lang="en-US" dirty="0"/>
              <a:t>For hypertensive patients whose BP is not controlled, an ARB may be used with an ACE inhibitor and other anti-hypertensive drug treatment (Grade A). Careful </a:t>
            </a:r>
            <a:r>
              <a:rPr lang="en-US" dirty="0" err="1"/>
              <a:t>moni-toring</a:t>
            </a:r>
            <a:r>
              <a:rPr lang="en-US" dirty="0"/>
              <a:t> should be used if an ACE inhibitor and an ARB are used together because of potential adverse effects such as hypotension, hyperkalemia, and worsening renal function (Grade C). Additional therapies may also include </a:t>
            </a:r>
            <a:r>
              <a:rPr lang="en-US" dirty="0" err="1"/>
              <a:t>dihy-dropyridine</a:t>
            </a:r>
            <a:r>
              <a:rPr lang="en-US" dirty="0"/>
              <a:t> CCBs (Grade C).</a:t>
            </a:r>
          </a:p>
          <a:p>
            <a:pPr marL="228600" indent="-228600">
              <a:buFont typeface="+mj-lt"/>
              <a:buAutoNum type="arabicPeriod"/>
            </a:pPr>
            <a:r>
              <a:rPr lang="en-US" dirty="0"/>
              <a:t>An angiotensin receptor-</a:t>
            </a:r>
            <a:r>
              <a:rPr lang="en-US" dirty="0" err="1"/>
              <a:t>neprilysin</a:t>
            </a:r>
            <a:r>
              <a:rPr lang="en-US" dirty="0"/>
              <a:t> inhibitor combination should be used in place of an ACE inhibitor or ARB for patients with heart failure with reduced ejection fraction (</a:t>
            </a:r>
            <a:r>
              <a:rPr lang="en-US" dirty="0" err="1"/>
              <a:t>HFrEF</a:t>
            </a:r>
            <a:r>
              <a:rPr lang="en-US" dirty="0"/>
              <a:t>) (ejection fraction &lt; 40%) who remain </a:t>
            </a:r>
            <a:r>
              <a:rPr lang="en-US" dirty="0" err="1"/>
              <a:t>symp-tomatic</a:t>
            </a:r>
            <a:r>
              <a:rPr lang="en-US" dirty="0"/>
              <a:t> despite treatment with an appropriate dose of guideline-directed heart failure therapy (usually a b-blocker, an ACE inhibitor or ARB, and where appropriate, a mineralocorticoid receptor antagonist; Grade A). Eligible patients must have a serum potassium level &lt; 5.2 mmol/L, an estimated GFR (eGFR) 30 mL/min/1.73 m2, and close surveillance of serum potassium and creatinine (Grade A).</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43</a:t>
            </a:fld>
            <a:endParaRPr lang="en-US"/>
          </a:p>
        </p:txBody>
      </p:sp>
    </p:spTree>
    <p:extLst>
      <p:ext uri="{BB962C8B-B14F-4D97-AF65-F5344CB8AC3E}">
        <p14:creationId xmlns:p14="http://schemas.microsoft.com/office/powerpoint/2010/main" val="414378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Hypertensive patients with left ventricular hypertrophy should be treated with antihypertensive therapy to decrease the rate of subsequent cardiovascular events (Grade C).</a:t>
            </a:r>
          </a:p>
          <a:p>
            <a:pPr marL="228600" indent="-228600">
              <a:buFont typeface="+mj-lt"/>
              <a:buAutoNum type="arabicPeriod"/>
            </a:pPr>
            <a:r>
              <a:rPr lang="en-US" dirty="0"/>
              <a:t>The choice of initial therapy can be influenced by the presence of left ventricular hypertrophy (Grade D). Initial therapy can be drug treatment using ACE inhibitors, ARBs, long-acting CCBs, or thiazide/thiazide-like diuretics. Direct arterial vasodilators such as hydralazine or minoxidil should not be used.</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pPr marL="0" indent="0">
              <a:buFont typeface="+mj-lt"/>
              <a:buNone/>
            </a:pP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44</a:t>
            </a:fld>
            <a:endParaRPr lang="en-US"/>
          </a:p>
        </p:txBody>
      </p:sp>
    </p:spTree>
    <p:extLst>
      <p:ext uri="{BB962C8B-B14F-4D97-AF65-F5344CB8AC3E}">
        <p14:creationId xmlns:p14="http://schemas.microsoft.com/office/powerpoint/2010/main" val="1934073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2300"/>
              </a:lnSpc>
            </a:pPr>
            <a:r>
              <a:rPr lang="en-CA" sz="1800" b="1" dirty="0">
                <a:effectLst/>
                <a:latin typeface="Times New Roman" panose="02020603050405020304" pitchFamily="18" charset="0"/>
                <a:ea typeface="Lucida Grande"/>
                <a:cs typeface="Times New Roman" panose="02020603050405020304" pitchFamily="18" charset="0"/>
              </a:rPr>
              <a:t>Recommended Technique for Automated Office Blood Pressure (AOBP)</a:t>
            </a:r>
            <a:endParaRPr lang="en-CA" sz="1800" dirty="0">
              <a:effectLst/>
              <a:latin typeface="Lucida Grande"/>
              <a:ea typeface="Lucida Grande"/>
              <a:cs typeface="Times New Roman" panose="02020603050405020304" pitchFamily="18" charset="0"/>
            </a:endParaRPr>
          </a:p>
          <a:p>
            <a:pPr marL="346075" indent="-342900" algn="just">
              <a:lnSpc>
                <a:spcPts val="2300"/>
              </a:lnSpc>
              <a:buFont typeface="+mj-lt"/>
              <a:buAutoNum type="arabicPeriod"/>
            </a:pPr>
            <a:r>
              <a:rPr lang="en-CA" sz="1800" dirty="0">
                <a:solidFill>
                  <a:srgbClr val="000000"/>
                </a:solidFill>
                <a:effectLst/>
                <a:latin typeface="Times New Roman" panose="02020603050405020304" pitchFamily="18" charset="0"/>
                <a:ea typeface="Lucida Grande"/>
              </a:rPr>
              <a:t>Measurements should be taken with a validated sphygmomanometer known to be accurate.</a:t>
            </a:r>
          </a:p>
          <a:p>
            <a:pPr marL="342900" indent="-342900">
              <a:lnSpc>
                <a:spcPts val="2300"/>
              </a:lnSpc>
              <a:buFont typeface="+mj-lt"/>
              <a:buAutoNum type="arabicPeriod"/>
            </a:pPr>
            <a:r>
              <a:rPr lang="en-CA" sz="1800" dirty="0">
                <a:solidFill>
                  <a:srgbClr val="000000"/>
                </a:solidFill>
                <a:effectLst/>
                <a:latin typeface="Times New Roman" panose="02020603050405020304" pitchFamily="18" charset="0"/>
                <a:ea typeface="Lucida Grande"/>
              </a:rPr>
              <a:t>Choose a cuff with an appropriate bladder size matched to the size of the arm. Select the cuff size as recommended by its manufacturer. </a:t>
            </a:r>
          </a:p>
          <a:p>
            <a:pPr marL="342900" indent="-342900" algn="just">
              <a:lnSpc>
                <a:spcPts val="2300"/>
              </a:lnSpc>
              <a:buFont typeface="+mj-lt"/>
              <a:buAutoNum type="arabicPeriod"/>
            </a:pPr>
            <a:r>
              <a:rPr lang="en-CA" sz="1800" dirty="0">
                <a:solidFill>
                  <a:srgbClr val="000000"/>
                </a:solidFill>
                <a:effectLst/>
                <a:latin typeface="Times New Roman" panose="02020603050405020304" pitchFamily="18" charset="0"/>
                <a:ea typeface="Lucida Grande"/>
              </a:rPr>
              <a:t>Place the cuff so that the lower edge is 3 cm above the elbow crease and the bladder is centered over the brachial artery. There is no rest period needed before measurement. The arm should be bare and supported with the BP cuff at heart level, as a lower position will result in an erroneously higher SBP and DBP. There should be no talking, and patients’ legs should not be crossed.</a:t>
            </a:r>
          </a:p>
          <a:p>
            <a:pPr marL="342900" indent="-342900">
              <a:lnSpc>
                <a:spcPts val="2300"/>
              </a:lnSpc>
              <a:buFont typeface="+mj-lt"/>
              <a:buAutoNum type="arabicPeriod"/>
            </a:pPr>
            <a:r>
              <a:rPr lang="en-CA" sz="1800" dirty="0">
                <a:solidFill>
                  <a:srgbClr val="000000"/>
                </a:solidFill>
                <a:effectLst/>
                <a:latin typeface="Times New Roman" panose="02020603050405020304" pitchFamily="18" charset="0"/>
                <a:ea typeface="Lucida Grande"/>
              </a:rPr>
              <a:t>When using automated office </a:t>
            </a:r>
            <a:r>
              <a:rPr lang="en-CA" sz="1800" dirty="0" err="1">
                <a:solidFill>
                  <a:srgbClr val="000000"/>
                </a:solidFill>
                <a:effectLst/>
                <a:latin typeface="Times New Roman" panose="02020603050405020304" pitchFamily="18" charset="0"/>
                <a:ea typeface="Lucida Grande"/>
              </a:rPr>
              <a:t>oscillometric</a:t>
            </a:r>
            <a:r>
              <a:rPr lang="en-CA" sz="1800" dirty="0">
                <a:solidFill>
                  <a:srgbClr val="000000"/>
                </a:solidFill>
                <a:effectLst/>
                <a:latin typeface="Times New Roman" panose="02020603050405020304" pitchFamily="18" charset="0"/>
                <a:ea typeface="Lucida Grande"/>
              </a:rPr>
              <a:t> devices, the patient should be seated in a quiet room (no specified period of rest). With the device set to take measures at 1- or 2-minute intervals. The first measurement is taken by a health professional to verify cuff position and validity of the measurement. The patient is left alone after the first measurement while the device automatically takes subsequent readings. </a:t>
            </a:r>
          </a:p>
          <a:p>
            <a:pPr marL="342900" indent="-342900" algn="just">
              <a:lnSpc>
                <a:spcPts val="2300"/>
              </a:lnSpc>
              <a:buFont typeface="+mj-lt"/>
              <a:buAutoNum type="arabicPeriod"/>
            </a:pPr>
            <a:r>
              <a:rPr lang="en-CA" sz="1800" dirty="0">
                <a:solidFill>
                  <a:srgbClr val="000000"/>
                </a:solidFill>
                <a:effectLst/>
                <a:latin typeface="Times New Roman" panose="02020603050405020304" pitchFamily="18" charset="0"/>
                <a:ea typeface="Lucida Grande"/>
              </a:rPr>
              <a:t>Record the average BP as displayed on the electronic device as well as the arm used and whether the patient was supine, sitting or standing. Record the heart rate.</a:t>
            </a:r>
          </a:p>
          <a:p>
            <a:pPr>
              <a:lnSpc>
                <a:spcPts val="2300"/>
              </a:lnSpc>
            </a:pPr>
            <a:r>
              <a:rPr lang="en-CA" sz="1800" dirty="0">
                <a:effectLst/>
                <a:latin typeface="Times New Roman" panose="02020603050405020304" pitchFamily="18" charset="0"/>
                <a:ea typeface="Lucida Grande"/>
                <a:cs typeface="Times New Roman" panose="02020603050405020304" pitchFamily="18" charset="0"/>
              </a:rPr>
              <a:t> </a:t>
            </a:r>
            <a:endParaRPr lang="en-CA" sz="1800" dirty="0">
              <a:effectLst/>
              <a:latin typeface="Lucida Grande"/>
              <a:ea typeface="Lucida Grande"/>
              <a:cs typeface="Times New Roman" panose="02020603050405020304" pitchFamily="18" charset="0"/>
            </a:endParaRPr>
          </a:p>
          <a:p>
            <a:pPr>
              <a:lnSpc>
                <a:spcPts val="2300"/>
              </a:lnSpc>
            </a:pPr>
            <a:r>
              <a:rPr lang="en-CA" sz="1800" dirty="0">
                <a:effectLst/>
                <a:latin typeface="Times New Roman" panose="02020603050405020304" pitchFamily="18" charset="0"/>
                <a:ea typeface="Lucida Grande"/>
                <a:cs typeface="Times New Roman" panose="02020603050405020304" pitchFamily="18" charset="0"/>
              </a:rPr>
              <a:t> </a:t>
            </a:r>
            <a:r>
              <a:rPr lang="en-CA" sz="1800" b="1" dirty="0">
                <a:effectLst/>
                <a:latin typeface="Times New Roman" panose="02020603050405020304" pitchFamily="18" charset="0"/>
                <a:ea typeface="Lucida Grande"/>
                <a:cs typeface="Times New Roman" panose="02020603050405020304" pitchFamily="18" charset="0"/>
              </a:rPr>
              <a:t>Recommended Technique for Office Blood Pressure Measurement (OBPM)</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Measurements should be taken with a sphygmomanometer known to be accurate. A validated electronic device should be used. If not available, a recently calibrated aneroid device can be used. Aneroid devices or mercury columns need to be clearly visible at eye level.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Choose a cuff with an appropriate bladder size matched to the size of the arm.  For measurements taken by auscultation, bladder width should be close to 40% of arm circumference and bladder length should cover 80 – 100% of arm circumference.  When using an automated device, select the cuff size as recommended by its manufacturer.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Place the cuff so that the lower edge is 3 cm above the elbow crease and the bladder is centered over the brachial artery. The patient should be resting comfortably for 5 minutes in the seated position with back support. The arm should be bare and supported with the BP cuff at heart level, as a lower position will result in an erroneously higher SBP and DBP. There should be no talking, and patients’ legs should not be crossed. The first reading should be discarded and the latter two averaged.  BP should also be assessed after 2 minutes standing (with arm supported) and at times when patients report symptoms suggestive of postural hypotension. Supine BP measurements may also be helpful in the assessment of elderly and diabetic patients.  When using automated office </a:t>
            </a:r>
            <a:r>
              <a:rPr lang="en-CA" sz="1800" dirty="0" err="1">
                <a:effectLst/>
                <a:latin typeface="Times New Roman" panose="02020603050405020304" pitchFamily="18" charset="0"/>
                <a:ea typeface="Lucida Grande"/>
                <a:cs typeface="Times New Roman" panose="02020603050405020304" pitchFamily="18" charset="0"/>
              </a:rPr>
              <a:t>oscillometric</a:t>
            </a:r>
            <a:r>
              <a:rPr lang="en-CA" sz="1800" dirty="0">
                <a:effectLst/>
                <a:latin typeface="Times New Roman" panose="02020603050405020304" pitchFamily="18" charset="0"/>
                <a:ea typeface="Lucida Grande"/>
                <a:cs typeface="Times New Roman" panose="02020603050405020304" pitchFamily="18" charset="0"/>
              </a:rPr>
              <a:t> devices such as the </a:t>
            </a:r>
            <a:r>
              <a:rPr lang="en-CA" sz="1800" dirty="0" err="1">
                <a:effectLst/>
                <a:latin typeface="Times New Roman" panose="02020603050405020304" pitchFamily="18" charset="0"/>
                <a:ea typeface="Lucida Grande"/>
                <a:cs typeface="Times New Roman" panose="02020603050405020304" pitchFamily="18" charset="0"/>
              </a:rPr>
              <a:t>BpTRU</a:t>
            </a:r>
            <a:r>
              <a:rPr lang="en-CA" sz="1800" dirty="0">
                <a:effectLst/>
                <a:latin typeface="Times New Roman" panose="02020603050405020304" pitchFamily="18" charset="0"/>
                <a:ea typeface="Lucida Grande"/>
                <a:cs typeface="Times New Roman" panose="02020603050405020304" pitchFamily="18" charset="0"/>
              </a:rPr>
              <a:t> (VSM MedTech Ltd, Vancouver, Canada), the patient should be seated in a quiet room (no specified period of rest). With the device set to take measures at 1- or 2-minute intervals, the first measurement is taken by a health professional to verify cuff position and validity of the measurement. The patient is left alone after the first measurement while the device automatically takes subsequent readings. The </a:t>
            </a:r>
            <a:r>
              <a:rPr lang="en-CA" sz="1800" dirty="0" err="1">
                <a:effectLst/>
                <a:latin typeface="Times New Roman" panose="02020603050405020304" pitchFamily="18" charset="0"/>
                <a:ea typeface="Lucida Grande"/>
                <a:cs typeface="Times New Roman" panose="02020603050405020304" pitchFamily="18" charset="0"/>
              </a:rPr>
              <a:t>BpTRU</a:t>
            </a:r>
            <a:r>
              <a:rPr lang="en-CA" sz="1800" dirty="0">
                <a:effectLst/>
                <a:latin typeface="Times New Roman" panose="02020603050405020304" pitchFamily="18" charset="0"/>
                <a:ea typeface="Lucida Grande"/>
                <a:cs typeface="Times New Roman" panose="02020603050405020304" pitchFamily="18" charset="0"/>
              </a:rPr>
              <a:t> automatically discards the first measure and averages the next 5 measures.  For auscultation, at least three measurements should be taken in the same arm with the patient in the same position.  The first reading should be discarded and the latter two averaged. Steps 4-7 are specific to auscultation.</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Increase the pressure rapidly to 30 mmHg above the level at which the radial pulse is extinguished (to exclude the possibility of a systolic auscultatory gap).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Place the bell or diaphragm of the stethoscope gently and steadily over the brachial artery.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Open the control valve so that the rate of deflation of the cuff is approximately 2 mmHg per heart beat. A cuff deflation rate of 2 mmHg per beat is necessary for accurate systolic and diastolic estimation.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Read the systolic level -the first appearance of a clear tapping sound (phase I Korotkoff) and the diastolic level- the point at which the sounds disappear (phase V Korotkoff).  If Korotkoff sounds persist as the level approaches 0 mmHg, then the point of muffling of the sound is used (phase IV) to indicate the diastolic pressure.  Leaving the cuff partially inflated for too long will fill the venous system and make the sounds difficult to hear.  To avoid venous congestion, it is recommended that at least one minute should elapse between readings.  </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Record the BP to the closest 2 mmHg on the manometer (or 1 mmHg on electronic devices) as well as the arm used and whether the patient was supine, sitting or standing.  Avoid digit preference by not rounding up or down.  Record the heart rate.  The seated BP is used to determine and monitor treatment decisions. The standing BP is used to examine for postural hypotension, if present, which may modify the treatment.</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In the case of arrhythmia, additional readings with auscultation may be required to estimate the average systolic and diastolic pressure. Isolated extra beats should be ignored. Note the rhythm and pulse rate.</a:t>
            </a:r>
            <a:endParaRPr lang="en-CA" sz="1800" dirty="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dirty="0">
                <a:effectLst/>
                <a:latin typeface="Times New Roman" panose="02020603050405020304" pitchFamily="18" charset="0"/>
                <a:ea typeface="Lucida Grande"/>
                <a:cs typeface="Times New Roman" panose="02020603050405020304" pitchFamily="18" charset="0"/>
              </a:rPr>
              <a:t>BP should be taken in both arms on at least one visit and if one arm has a consistently higher pressure, that arm should be subsequently used for BP measurement and interpretation.</a:t>
            </a:r>
            <a:endParaRPr lang="en-CA" sz="1800" dirty="0">
              <a:effectLst/>
              <a:latin typeface="Lucida Grande"/>
              <a:ea typeface="Lucida Grande"/>
              <a:cs typeface="Times New Roman" panose="02020603050405020304" pitchFamily="18" charset="0"/>
            </a:endParaRPr>
          </a:p>
          <a:p>
            <a:pPr>
              <a:lnSpc>
                <a:spcPts val="2300"/>
              </a:lnSpc>
            </a:pPr>
            <a:r>
              <a:rPr lang="en-CA" sz="1800" dirty="0">
                <a:effectLst/>
                <a:latin typeface="Times New Roman" panose="02020603050405020304" pitchFamily="18" charset="0"/>
                <a:ea typeface="Lucida Grande"/>
                <a:cs typeface="Times New Roman" panose="02020603050405020304" pitchFamily="18" charset="0"/>
              </a:rPr>
              <a:t> </a:t>
            </a:r>
            <a:endParaRPr lang="en-CA" sz="1800" dirty="0">
              <a:effectLst/>
              <a:latin typeface="Lucida Grande"/>
              <a:ea typeface="Lucida Grande"/>
              <a:cs typeface="Times New Roman" panose="02020603050405020304" pitchFamily="18" charset="0"/>
            </a:endParaRPr>
          </a:p>
          <a:p>
            <a:r>
              <a:rPr lang="en-CA" b="1" dirty="0"/>
              <a:t>Reference:</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endParaRPr lang="en-CA" b="1" dirty="0"/>
          </a:p>
        </p:txBody>
      </p:sp>
      <p:sp>
        <p:nvSpPr>
          <p:cNvPr id="4" name="Slide Number Placeholder 3"/>
          <p:cNvSpPr>
            <a:spLocks noGrp="1"/>
          </p:cNvSpPr>
          <p:nvPr>
            <p:ph type="sldNum" sz="quarter" idx="5"/>
          </p:nvPr>
        </p:nvSpPr>
        <p:spPr/>
        <p:txBody>
          <a:bodyPr/>
          <a:lstStyle/>
          <a:p>
            <a:fld id="{E0DAFB86-E9BC-A04A-BD29-7ECBFF04B708}" type="slidenum">
              <a:rPr lang="en-US" smtClean="0"/>
              <a:t>8</a:t>
            </a:fld>
            <a:endParaRPr lang="en-US"/>
          </a:p>
        </p:txBody>
      </p:sp>
    </p:spTree>
    <p:extLst>
      <p:ext uri="{BB962C8B-B14F-4D97-AF65-F5344CB8AC3E}">
        <p14:creationId xmlns:p14="http://schemas.microsoft.com/office/powerpoint/2010/main" val="1416040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recommend that patients with resistant hypertension, defined as BP above target despite 3 BP-lowering drugs at optimal doses, preferably including a diuretic, be referred to a provider with expertise in hypertension management for diagnosis and therapeutic purposes</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47</a:t>
            </a:fld>
            <a:endParaRPr lang="en-US"/>
          </a:p>
        </p:txBody>
      </p:sp>
    </p:spTree>
    <p:extLst>
      <p:ext uri="{BB962C8B-B14F-4D97-AF65-F5344CB8AC3E}">
        <p14:creationId xmlns:p14="http://schemas.microsoft.com/office/powerpoint/2010/main" val="26904017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Review and reiterate healthy lifestyle measures (sodium, potassium intake, stress, exercise, alcohol)</a:t>
            </a:r>
          </a:p>
          <a:p>
            <a:pPr marL="171450" indent="-171450">
              <a:buFont typeface="Arial" panose="020B0604020202020204" pitchFamily="34" charset="0"/>
              <a:buChar char="•"/>
            </a:pPr>
            <a:r>
              <a:rPr lang="en-CA" dirty="0"/>
              <a:t>Improve adherence</a:t>
            </a:r>
          </a:p>
          <a:p>
            <a:pPr marL="171450" indent="-171450">
              <a:buFont typeface="Arial" panose="020B0604020202020204" pitchFamily="34" charset="0"/>
              <a:buChar char="•"/>
            </a:pPr>
            <a:r>
              <a:rPr lang="en-CA" dirty="0"/>
              <a:t>When possible, eliminate drugs and substances that cause higher blood pressure, such as calcineurin inhibitors, licorice, erythropoietin, tyrosine kinase inhibitors, nonsteroidal anti-inflammatory drugs, cocaine, amphetamines, oral contraceptive agents, sympathomimetics, and corticosteroids</a:t>
            </a:r>
          </a:p>
          <a:p>
            <a:pPr marL="171450" indent="-171450">
              <a:buFont typeface="Arial" panose="020B0604020202020204" pitchFamily="34" charset="0"/>
              <a:buChar char="•"/>
            </a:pPr>
            <a:r>
              <a:rPr lang="en-CA" dirty="0"/>
              <a:t>Add pharmacotherapy</a:t>
            </a:r>
          </a:p>
          <a:p>
            <a:pPr marL="171450" indent="-171450">
              <a:buFont typeface="Arial" panose="020B0604020202020204" pitchFamily="34" charset="0"/>
              <a:buChar char="•"/>
            </a:pPr>
            <a:r>
              <a:rPr lang="en-CA" dirty="0"/>
              <a:t>Evidence of significant blood pressure-lowering exists for:</a:t>
            </a:r>
          </a:p>
          <a:p>
            <a:pPr marL="628650" lvl="1" indent="-171450">
              <a:buFont typeface="Arial" panose="020B0604020202020204" pitchFamily="34" charset="0"/>
              <a:buChar char="•"/>
            </a:pPr>
            <a:r>
              <a:rPr lang="en-CA" dirty="0"/>
              <a:t>Spironolactone, eplerenone, amiloride, a- and b-adrenergic antagonists, Clonidine</a:t>
            </a:r>
          </a:p>
          <a:p>
            <a:pPr marL="171450" indent="-171450">
              <a:buFont typeface="Arial" panose="020B0604020202020204" pitchFamily="34" charset="0"/>
              <a:buChar char="•"/>
            </a:pPr>
            <a:r>
              <a:rPr lang="en-CA" dirty="0"/>
              <a:t>Evaluate and refer if secondary hypertension suspected</a:t>
            </a:r>
          </a:p>
          <a:p>
            <a:pPr marL="171450" indent="-171450">
              <a:buFont typeface="Arial" panose="020B0604020202020204" pitchFamily="34" charset="0"/>
              <a:buChar char="•"/>
            </a:pPr>
            <a:r>
              <a:rPr lang="en-CA" dirty="0"/>
              <a:t>Primary aldosteronism</a:t>
            </a:r>
          </a:p>
          <a:p>
            <a:pPr marL="171450" indent="-171450">
              <a:buFont typeface="Arial" panose="020B0604020202020204" pitchFamily="34" charset="0"/>
              <a:buChar char="•"/>
            </a:pPr>
            <a:r>
              <a:rPr lang="en-CA" dirty="0"/>
              <a:t>Renovascular hypertension </a:t>
            </a:r>
          </a:p>
          <a:p>
            <a:pPr marL="171450" indent="-171450">
              <a:buFont typeface="Arial" panose="020B0604020202020204" pitchFamily="34" charset="0"/>
              <a:buChar char="•"/>
            </a:pPr>
            <a:r>
              <a:rPr lang="en-CA" dirty="0"/>
              <a:t>Pheochromocytoma and paraganglioma</a:t>
            </a:r>
          </a:p>
          <a:p>
            <a:pPr marL="171450" indent="-171450">
              <a:buFont typeface="Arial" panose="020B0604020202020204" pitchFamily="34" charset="0"/>
              <a:buChar char="•"/>
            </a:pPr>
            <a:r>
              <a:rPr lang="en-CA" dirty="0"/>
              <a:t>Other causes of secondary hypertension</a:t>
            </a:r>
          </a:p>
          <a:p>
            <a:pPr marL="171450" indent="-171450">
              <a:buFont typeface="Arial" panose="020B0604020202020204" pitchFamily="34" charset="0"/>
              <a:buChar char="•"/>
            </a:pPr>
            <a:endParaRPr lang="en-CA" dirty="0"/>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a:p>
            <a:pPr marL="0" indent="0">
              <a:buFont typeface="Arial" panose="020B0604020202020204" pitchFamily="34" charset="0"/>
              <a:buNone/>
            </a:pPr>
            <a:endParaRPr lang="en-CA" dirty="0"/>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49</a:t>
            </a:fld>
            <a:endParaRPr lang="en-US"/>
          </a:p>
        </p:txBody>
      </p:sp>
    </p:spTree>
    <p:extLst>
      <p:ext uri="{BB962C8B-B14F-4D97-AF65-F5344CB8AC3E}">
        <p14:creationId xmlns:p14="http://schemas.microsoft.com/office/powerpoint/2010/main" val="16467113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dirty="0"/>
              <a:t>Patients who present with 2 or more of the following clinical clues, which suggest renovascular hypertension, should be investigated (Grade D): </a:t>
            </a:r>
          </a:p>
          <a:p>
            <a:pPr marL="742950" lvl="1" indent="-285750">
              <a:buFont typeface="+mj-lt"/>
              <a:buAutoNum type="romanLcPeriod"/>
            </a:pPr>
            <a:r>
              <a:rPr lang="en-US" dirty="0"/>
              <a:t>Sudden onset or worsening of hypertension and age older than 55 or younger than 30 years;</a:t>
            </a:r>
          </a:p>
          <a:p>
            <a:pPr marL="742950" lvl="1" indent="-285750">
              <a:buFont typeface="+mj-lt"/>
              <a:buAutoNum type="romanLcPeriod"/>
            </a:pPr>
            <a:r>
              <a:rPr lang="en-US" dirty="0"/>
              <a:t>Presence of an abdominal bruit;</a:t>
            </a:r>
          </a:p>
          <a:p>
            <a:pPr marL="742950" lvl="1" indent="-285750">
              <a:buFont typeface="+mj-lt"/>
              <a:buAutoNum type="romanLcPeriod"/>
            </a:pPr>
            <a:r>
              <a:rPr lang="en-US" dirty="0"/>
              <a:t>Hypertension resistant to 3 drugs;</a:t>
            </a:r>
          </a:p>
          <a:p>
            <a:pPr marL="742950" lvl="1" indent="-285750">
              <a:buFont typeface="+mj-lt"/>
              <a:buAutoNum type="romanLcPeriod"/>
            </a:pPr>
            <a:r>
              <a:rPr lang="en-US" dirty="0"/>
              <a:t>Increase in serum creatinine level 30% associated with use of an ACE inhibitor or ARB;</a:t>
            </a:r>
          </a:p>
          <a:p>
            <a:pPr marL="742950" lvl="1" indent="-285750">
              <a:buFont typeface="+mj-lt"/>
              <a:buAutoNum type="romanLcPeriod"/>
            </a:pPr>
            <a:r>
              <a:rPr lang="en-US" dirty="0"/>
              <a:t>Other atherosclerotic vascular disease, particularly in patients who smoke or have dyslipidemia;</a:t>
            </a:r>
          </a:p>
          <a:p>
            <a:pPr marL="742950" lvl="1" indent="-285750">
              <a:buFont typeface="+mj-lt"/>
              <a:buAutoNum type="romanLcPeriod"/>
            </a:pPr>
            <a:r>
              <a:rPr lang="en-US" dirty="0"/>
              <a:t>Recurrent pulmonary edema associated with hyper-tensive surges.</a:t>
            </a:r>
          </a:p>
          <a:p>
            <a:pPr marL="228600" indent="-228600">
              <a:buFont typeface="+mj-lt"/>
              <a:buAutoNum type="arabicPeriod"/>
            </a:pPr>
            <a:r>
              <a:rPr lang="en-US" dirty="0"/>
              <a:t>The following tests are recommended for screening for atherosclerotic renal vascular disease: captopril-enhanced radioisotope renal scan (for patients with eGFR &gt; 60 mL/min/1.73 m2), Doppler sonography, computed tomography angiography, and magnetic resonance angiography (for patients with eGFR &gt; 30 mL/min/1.73 m2; Grade D; revised recommendation). </a:t>
            </a:r>
          </a:p>
          <a:p>
            <a:pPr marL="228600" indent="-228600">
              <a:buFont typeface="+mj-lt"/>
              <a:buAutoNum type="arabicPeriod"/>
            </a:pPr>
            <a:r>
              <a:rPr lang="en-US" dirty="0"/>
              <a:t>Patients with hypertension who present with at least 1 of the following clinical clues should be investigated for fibromuscular dysplasia (FMD)-related renal artery stenosis (Grade D):</a:t>
            </a:r>
          </a:p>
          <a:p>
            <a:pPr marL="742950" lvl="1" indent="-285750">
              <a:buFont typeface="+mj-lt"/>
              <a:buAutoNum type="romanLcPeriod"/>
            </a:pPr>
            <a:r>
              <a:rPr lang="en-US" dirty="0"/>
              <a:t>Significant (&gt; 1.5 cm), unexplained asymmetry in kidney sizes;</a:t>
            </a:r>
          </a:p>
          <a:p>
            <a:pPr marL="742950" lvl="1" indent="-285750">
              <a:buFont typeface="+mj-lt"/>
              <a:buAutoNum type="romanLcPeriod"/>
            </a:pPr>
            <a:r>
              <a:rPr lang="en-US" dirty="0"/>
              <a:t>Abdominal bruit without apparent atherosclerosis;</a:t>
            </a:r>
          </a:p>
          <a:p>
            <a:pPr marL="742950" lvl="1" indent="-285750">
              <a:buFont typeface="+mj-lt"/>
              <a:buAutoNum type="romanLcPeriod"/>
            </a:pPr>
            <a:r>
              <a:rPr lang="en-US" dirty="0"/>
              <a:t>FMD in another vascular territory;</a:t>
            </a:r>
          </a:p>
          <a:p>
            <a:pPr marL="742950" lvl="1" indent="-285750">
              <a:buFont typeface="+mj-lt"/>
              <a:buAutoNum type="romanLcPeriod"/>
            </a:pPr>
            <a:r>
              <a:rPr lang="en-US" dirty="0"/>
              <a:t>Family history of FMD.</a:t>
            </a:r>
          </a:p>
          <a:p>
            <a:pPr>
              <a:buFont typeface="+mj-lt"/>
              <a:buAutoNum type="arabicPeriod"/>
            </a:pPr>
            <a:r>
              <a:rPr lang="en-US" dirty="0"/>
              <a:t> In patients with confirmed renal FMD (Grade D): </a:t>
            </a:r>
          </a:p>
          <a:p>
            <a:pPr marL="742950" lvl="1" indent="-285750">
              <a:buFont typeface="+mj-lt"/>
              <a:buAutoNum type="romanLcPeriod"/>
            </a:pPr>
            <a:r>
              <a:rPr lang="en-US" dirty="0"/>
              <a:t>Screening for </a:t>
            </a:r>
            <a:r>
              <a:rPr lang="en-US" dirty="0" err="1"/>
              <a:t>cervicocephalic</a:t>
            </a:r>
            <a:r>
              <a:rPr lang="en-US" dirty="0"/>
              <a:t> lesions and intracranial aneurysm is recommended;</a:t>
            </a:r>
          </a:p>
          <a:p>
            <a:pPr marL="742950" lvl="1" indent="-285750">
              <a:buFont typeface="+mj-lt"/>
              <a:buAutoNum type="romanLcPeriod"/>
            </a:pPr>
            <a:r>
              <a:rPr lang="en-US" dirty="0"/>
              <a:t>Screening for FMD in other vascular beds in the presence of suggestive symptoms is recommended.</a:t>
            </a:r>
          </a:p>
          <a:p>
            <a:pPr marL="228600" indent="-228600">
              <a:buFont typeface="+mj-lt"/>
              <a:buAutoNum type="arabicPeriod"/>
            </a:pPr>
            <a:r>
              <a:rPr lang="en-US" dirty="0"/>
              <a:t>The following tests are recommended to screen for renal FMD (both with similar sensitivity and specificity; Grade D): magnetic resonance angiography and computed tomography angiography</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a:p>
            <a:pPr marL="0" indent="0">
              <a:buFont typeface="Arial" panose="020B0604020202020204" pitchFamily="34" charset="0"/>
              <a:buNone/>
            </a:pPr>
            <a:endParaRPr lang="en-CA" dirty="0"/>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50</a:t>
            </a:fld>
            <a:endParaRPr lang="en-US"/>
          </a:p>
        </p:txBody>
      </p:sp>
    </p:spTree>
    <p:extLst>
      <p:ext uri="{BB962C8B-B14F-4D97-AF65-F5344CB8AC3E}">
        <p14:creationId xmlns:p14="http://schemas.microsoft.com/office/powerpoint/2010/main" val="30374492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Patients with hypertension attributable to atherosclerotic renal artery stenosis should be primarily medically managed because renal angioplasty and stenting offers no benefit over optimal medical therapy alone (Grade B).</a:t>
            </a:r>
          </a:p>
          <a:p>
            <a:pPr marL="228600" indent="-228600">
              <a:buFont typeface="+mj-lt"/>
              <a:buAutoNum type="arabicPeriod"/>
            </a:pPr>
            <a:r>
              <a:rPr lang="en-US" dirty="0"/>
              <a:t>Renal artery angioplasty and stenting for atherosclerotic hemodynamically significant renal artery stenosis could be considered for patients with any of the following (Grade D; revised recommendation):</a:t>
            </a:r>
          </a:p>
          <a:p>
            <a:pPr marL="742950" lvl="1" indent="-285750">
              <a:buFont typeface="+mj-lt"/>
              <a:buAutoNum type="romanLcPeriod"/>
            </a:pPr>
            <a:r>
              <a:rPr lang="en-US" dirty="0"/>
              <a:t>Uncontrolled hypertension resistant to maximally tolerated pharmacotherapy,</a:t>
            </a:r>
          </a:p>
          <a:p>
            <a:pPr marL="742950" lvl="1" indent="-285750">
              <a:buFont typeface="+mj-lt"/>
              <a:buAutoNum type="romanLcPeriod"/>
            </a:pPr>
            <a:r>
              <a:rPr lang="en-US" dirty="0"/>
              <a:t>Progressive renal function loss,</a:t>
            </a:r>
          </a:p>
          <a:p>
            <a:pPr marL="742950" lvl="1" indent="-285750">
              <a:buFont typeface="+mj-lt"/>
              <a:buAutoNum type="romanLcPeriod"/>
            </a:pPr>
            <a:r>
              <a:rPr lang="en-US" dirty="0"/>
              <a:t>Acute pulmonary edema.</a:t>
            </a:r>
          </a:p>
          <a:p>
            <a:pPr marL="228600" indent="-228600">
              <a:buFont typeface="+mj-lt"/>
              <a:buAutoNum type="arabicPeriod"/>
            </a:pPr>
            <a:r>
              <a:rPr lang="en-US" dirty="0"/>
              <a:t>Patients with confirmed renal FMD should be referred to a hypertension specialist (Grade D).</a:t>
            </a:r>
          </a:p>
          <a:p>
            <a:pPr marL="228600" indent="-228600">
              <a:buFont typeface="+mj-lt"/>
              <a:buAutoNum type="arabicPeriod"/>
            </a:pPr>
            <a:r>
              <a:rPr lang="en-US" dirty="0"/>
              <a:t>Renal artery angioplasty without stenting is recommended for treatment of FMD-related renal artery stenosis. Stenting is not recommended unless needed because of a periprocedural dissection. Surgical revascularization should be considered in case of complex lesions less amendable to angioplasty, stenosis associated with complex aneurysm, and restenosis despite 2 unsuccessful attempts of angioplasty (Grade D)</a:t>
            </a:r>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51</a:t>
            </a:fld>
            <a:endParaRPr lang="en-US"/>
          </a:p>
        </p:txBody>
      </p:sp>
    </p:spTree>
    <p:extLst>
      <p:ext uri="{BB962C8B-B14F-4D97-AF65-F5344CB8AC3E}">
        <p14:creationId xmlns:p14="http://schemas.microsoft.com/office/powerpoint/2010/main" val="38924138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Tailoring pill-taking to fit patient’s daily habits (Grade D)</a:t>
            </a:r>
          </a:p>
          <a:p>
            <a:pPr marL="171450" indent="-171450">
              <a:buFont typeface="Arial" panose="020B0604020202020204" pitchFamily="34" charset="0"/>
              <a:buChar char="•"/>
            </a:pPr>
            <a:r>
              <a:rPr lang="en-US" dirty="0"/>
              <a:t>Simplifying medication regimens to once-daily dosing (Grade D)</a:t>
            </a:r>
          </a:p>
          <a:p>
            <a:pPr marL="171450" indent="-171450">
              <a:buFont typeface="Arial" panose="020B0604020202020204" pitchFamily="34" charset="0"/>
              <a:buChar char="•"/>
            </a:pPr>
            <a:r>
              <a:rPr lang="en-US" dirty="0"/>
              <a:t>Replacing multiple pill antihypertensive combinations with single-pill combinations (Grade C)</a:t>
            </a:r>
          </a:p>
          <a:p>
            <a:pPr marL="171450" indent="-171450">
              <a:buFont typeface="Arial" panose="020B0604020202020204" pitchFamily="34" charset="0"/>
              <a:buChar char="•"/>
            </a:pPr>
            <a:r>
              <a:rPr lang="en-US" dirty="0"/>
              <a:t>Using unit-of-use packaging (of several medications to be taken together) (Grade D)</a:t>
            </a:r>
          </a:p>
          <a:p>
            <a:pPr marL="171450" indent="-171450">
              <a:buFont typeface="Arial" panose="020B0604020202020204" pitchFamily="34" charset="0"/>
              <a:buChar char="•"/>
            </a:pPr>
            <a:r>
              <a:rPr lang="en-US" dirty="0"/>
              <a:t>Using a multidisciplinary team approach to improve adherence to an antihypertensive prescription (Grade B)</a:t>
            </a:r>
          </a:p>
          <a:p>
            <a:pPr marL="171450" indent="-171450">
              <a:buFont typeface="Arial" panose="020B0604020202020204" pitchFamily="34" charset="0"/>
              <a:buChar char="•"/>
            </a:pPr>
            <a:r>
              <a:rPr lang="en-US" dirty="0"/>
              <a:t>Assist your patient in getting more involved in their treatment by:</a:t>
            </a:r>
          </a:p>
          <a:p>
            <a:pPr marL="628650" lvl="1" indent="-171450">
              <a:buFont typeface="Arial" panose="020B0604020202020204" pitchFamily="34" charset="0"/>
              <a:buChar char="•"/>
            </a:pPr>
            <a:r>
              <a:rPr lang="en-US" dirty="0"/>
              <a:t>Encouraging greater patient responsibility/autonomy in monitoring their blood pressure and adjusting their prescriptions (Grade C)</a:t>
            </a:r>
          </a:p>
          <a:p>
            <a:pPr marL="628650" lvl="1" indent="-171450">
              <a:buFont typeface="Arial" panose="020B0604020202020204" pitchFamily="34" charset="0"/>
              <a:buChar char="•"/>
            </a:pPr>
            <a:r>
              <a:rPr lang="en-US" dirty="0"/>
              <a:t>Educating patients and their families about their disease and treatment regimens (Grade C)</a:t>
            </a:r>
          </a:p>
          <a:p>
            <a:pPr marL="171450" indent="-171450">
              <a:buFont typeface="Arial" panose="020B0604020202020204" pitchFamily="34" charset="0"/>
              <a:buChar char="•"/>
            </a:pPr>
            <a:r>
              <a:rPr lang="en-US" dirty="0"/>
              <a:t>Improve your management in the office and beyond by:</a:t>
            </a:r>
          </a:p>
          <a:p>
            <a:pPr marL="628650" lvl="1" indent="-171450">
              <a:buFont typeface="Arial" panose="020B0604020202020204" pitchFamily="34" charset="0"/>
              <a:buChar char="•"/>
            </a:pPr>
            <a:r>
              <a:rPr lang="en-US" dirty="0"/>
              <a:t>In patients with hypertension who are not at target, adherence to all health </a:t>
            </a:r>
            <a:r>
              <a:rPr lang="en-US" dirty="0" err="1"/>
              <a:t>behaviour</a:t>
            </a:r>
            <a:r>
              <a:rPr lang="en-US" dirty="0"/>
              <a:t> recommendations (including use of prescription medications) should be reviewed before adjustment in therapy is considered (Grade D; revised recommendation)</a:t>
            </a:r>
          </a:p>
          <a:p>
            <a:pPr marL="628650" lvl="1" indent="-171450">
              <a:buFont typeface="Arial" panose="020B0604020202020204" pitchFamily="34" charset="0"/>
              <a:buChar char="•"/>
            </a:pPr>
            <a:r>
              <a:rPr lang="en-US" dirty="0"/>
              <a:t>Encouraging adherence with therapy using out-of-office contact (either phone or mail), particularly during the first 3 months of therapy (Grade D)</a:t>
            </a:r>
          </a:p>
          <a:p>
            <a:pPr marL="628650" lvl="1" indent="-171450">
              <a:buFont typeface="Arial" panose="020B0604020202020204" pitchFamily="34" charset="0"/>
              <a:buChar char="•"/>
            </a:pPr>
            <a:r>
              <a:rPr lang="en-US" dirty="0"/>
              <a:t>Coordinating with pharmacists and work-site health caregivers to improve monitoring of adherence with pharmacological and health </a:t>
            </a:r>
            <a:r>
              <a:rPr lang="en-US" dirty="0" err="1"/>
              <a:t>behaviour</a:t>
            </a:r>
            <a:r>
              <a:rPr lang="en-US" dirty="0"/>
              <a:t> modification prescriptions (Grade D)</a:t>
            </a:r>
          </a:p>
          <a:p>
            <a:pPr marL="628650" lvl="1" indent="-171450">
              <a:buFont typeface="Arial" panose="020B0604020202020204" pitchFamily="34" charset="0"/>
              <a:buChar char="•"/>
            </a:pPr>
            <a:r>
              <a:rPr lang="en-US" dirty="0"/>
              <a:t>Using electronic medication compliance aids (Grade D)</a:t>
            </a:r>
            <a:endParaRPr lang="en-CA" dirty="0"/>
          </a:p>
          <a:p>
            <a:endParaRPr lang="en-CA" dirty="0"/>
          </a:p>
          <a:p>
            <a:pPr algn="l"/>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algn="l"/>
            <a:endParaRPr lang="en-CA" sz="1200" b="0" i="0" u="none" strike="noStrike" baseline="0" dirty="0">
              <a:latin typeface="AdvOT35fdff1a"/>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55</a:t>
            </a:fld>
            <a:endParaRPr lang="en-US"/>
          </a:p>
        </p:txBody>
      </p:sp>
    </p:spTree>
    <p:extLst>
      <p:ext uri="{BB962C8B-B14F-4D97-AF65-F5344CB8AC3E}">
        <p14:creationId xmlns:p14="http://schemas.microsoft.com/office/powerpoint/2010/main" val="24775912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Shape 761"/>
          <p:cNvSpPr>
            <a:spLocks noGrp="1" noRot="1" noChangeAspect="1"/>
          </p:cNvSpPr>
          <p:nvPr>
            <p:ph type="sldImg"/>
          </p:nvPr>
        </p:nvSpPr>
        <p:spPr>
          <a:xfrm>
            <a:off x="381000" y="685800"/>
            <a:ext cx="6096000" cy="3429000"/>
          </a:xfrm>
          <a:prstGeom prst="rect">
            <a:avLst/>
          </a:prstGeom>
        </p:spPr>
        <p:txBody>
          <a:bodyPr/>
          <a:lstStyle/>
          <a:p>
            <a:endParaRPr/>
          </a:p>
        </p:txBody>
      </p:sp>
      <p:sp>
        <p:nvSpPr>
          <p:cNvPr id="762" name="Shape 762"/>
          <p:cNvSpPr>
            <a:spLocks noGrp="1"/>
          </p:cNvSpPr>
          <p:nvPr>
            <p:ph type="body" sz="quarter" idx="1"/>
          </p:nvPr>
        </p:nvSpPr>
        <p:spPr>
          <a:prstGeom prst="rect">
            <a:avLst/>
          </a:prstGeom>
        </p:spPr>
        <p:txBody>
          <a:bodyPr/>
          <a:lstStyle/>
          <a:p>
            <a:pPr>
              <a:defRPr sz="1000"/>
            </a:pPr>
            <a:r>
              <a:rPr dirty="0"/>
              <a:t>Ask your patients to visit the public section of the website for free access to the latest information and resources.</a:t>
            </a:r>
          </a:p>
          <a:p>
            <a:pPr>
              <a:defRPr sz="1000"/>
            </a:pPr>
            <a:endParaRPr dirty="0"/>
          </a:p>
          <a:p>
            <a:pPr>
              <a:defRPr sz="1000"/>
            </a:pPr>
            <a:r>
              <a:rPr dirty="0"/>
              <a:t>Special efforts are being made for health care professionals to have greater accessibility to hypertension resources.  Health care professionals can enroll at </a:t>
            </a:r>
            <a:r>
              <a:rPr u="sng" dirty="0">
                <a:solidFill>
                  <a:srgbClr val="0000FF"/>
                </a:solidFill>
                <a:uFill>
                  <a:solidFill>
                    <a:srgbClr val="0000FF"/>
                  </a:solidFill>
                </a:uFill>
                <a:hlinkClick r:id="rId3"/>
              </a:rPr>
              <a:t>www.hypertension.ca</a:t>
            </a:r>
            <a:r>
              <a:rPr dirty="0"/>
              <a:t> to get automated email notices when new or updated hypertension resources are available for you and for your patients.  </a:t>
            </a:r>
          </a:p>
          <a:p>
            <a:pPr>
              <a:defRPr sz="1000"/>
            </a:pPr>
            <a:endParaRPr dirty="0"/>
          </a:p>
          <a:p>
            <a:pPr>
              <a:defRPr sz="1000"/>
            </a:pPr>
            <a:r>
              <a:rPr dirty="0"/>
              <a:t>A case-based interactive lecture series on clinically important hypertension topics is available on the internet to provide additional learning opportunities, and for you to interact with national hypertension experts.   The lecture series will feature important clinical topics provided by national experts, with case presentations and an opportunity to ask questions and make comments.</a:t>
            </a:r>
          </a:p>
          <a:p>
            <a:pPr>
              <a:defRPr sz="1000"/>
            </a:pPr>
            <a:endParaRPr dirty="0"/>
          </a:p>
          <a:p>
            <a:pPr>
              <a:defRPr sz="1000"/>
            </a:pPr>
            <a:r>
              <a:rPr dirty="0"/>
              <a:t>We will also continue and expand our programs to train community leaders in hypertension.  </a:t>
            </a:r>
          </a:p>
        </p:txBody>
      </p:sp>
    </p:spTree>
    <p:extLst>
      <p:ext uri="{BB962C8B-B14F-4D97-AF65-F5344CB8AC3E}">
        <p14:creationId xmlns:p14="http://schemas.microsoft.com/office/powerpoint/2010/main" val="4274195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2300"/>
              </a:lnSpc>
            </a:pPr>
            <a:r>
              <a:rPr lang="en-CA" sz="1200" b="1" dirty="0">
                <a:effectLst/>
                <a:latin typeface="Times New Roman" panose="02020603050405020304" pitchFamily="18" charset="0"/>
                <a:ea typeface="Lucida Grande"/>
                <a:cs typeface="Times New Roman" panose="02020603050405020304" pitchFamily="18" charset="0"/>
              </a:rPr>
              <a:t>Recommended Technique for Ambulatory Blood Pressure Monitoring (ABPM)</a:t>
            </a:r>
            <a:endParaRPr lang="en-CA" sz="1200" dirty="0">
              <a:effectLst/>
              <a:latin typeface="Lucida Grande"/>
              <a:ea typeface="Lucida Grande"/>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The appropriate sized cuff should be applied to the non-dominant arm unless the SBP difference between arms is &gt;10 mm Hg, in which case the arm with the highest value obtained should be used.</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The device should be set to record for a duration of at least 24 hours with the measurement frequency set at 20-30 minute intervals (</a:t>
            </a:r>
            <a:r>
              <a:rPr lang="en-CA" sz="1100" b="1" dirty="0">
                <a:effectLst/>
                <a:latin typeface="Times New Roman" panose="02020603050405020304" pitchFamily="18" charset="0"/>
                <a:ea typeface="Times New Roman" panose="02020603050405020304" pitchFamily="18" charset="0"/>
                <a:cs typeface="Times New Roman" panose="02020603050405020304" pitchFamily="18" charset="0"/>
              </a:rPr>
              <a:t>revised guideline</a:t>
            </a: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A patient-reported diary to define daytime (awake), night-time (sleep), activities, symptoms and medication administration is useful for study interpretation.</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Daytime and night-time should preferentially be defined using the patient’s diary.  Alternatively, pre-defined thresholds can be used (e.g. 8 AM to 10 PM for awake and 10 PM and 8 AM for night-time). </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The ambulatory BP monitoring report should include all of the individual BP readings (both numerically and graphically), the percentage of successful readings, the averages for each time frame (daytime, night-time, 24 hours) and the “dipping” percentage (the percentage the average BP changed from daytime to night-time).</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Criteria for a successful ambulatory BP monitoring study are:</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ts val="2300"/>
              </a:lnSpc>
              <a:buFont typeface="+mj-lt"/>
              <a:buAutoNum type="romanL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At least 70% of the readings are successful AND </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ts val="2300"/>
              </a:lnSpc>
              <a:spcAft>
                <a:spcPts val="1000"/>
              </a:spcAft>
              <a:buFont typeface="+mj-lt"/>
              <a:buAutoNum type="romanL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At least 20 daytime readings and 7 night-time readings are successful.</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2300"/>
              </a:lnSpc>
            </a:pPr>
            <a:r>
              <a:rPr lang="en-CA" sz="1200" dirty="0">
                <a:effectLst/>
                <a:latin typeface="Times New Roman" panose="02020603050405020304" pitchFamily="18" charset="0"/>
                <a:ea typeface="Lucida Grande"/>
                <a:cs typeface="Times New Roman" panose="02020603050405020304" pitchFamily="18" charset="0"/>
              </a:rPr>
              <a:t> </a:t>
            </a:r>
            <a:endParaRPr lang="en-CA" sz="1200" dirty="0">
              <a:effectLst/>
              <a:latin typeface="Lucida Grande"/>
              <a:ea typeface="Lucida Grande"/>
              <a:cs typeface="Times New Roman" panose="02020603050405020304" pitchFamily="18" charset="0"/>
            </a:endParaRPr>
          </a:p>
          <a:p>
            <a:pPr>
              <a:lnSpc>
                <a:spcPts val="2300"/>
              </a:lnSpc>
            </a:pPr>
            <a:r>
              <a:rPr lang="en-CA" sz="1200" b="1" dirty="0">
                <a:effectLst/>
                <a:latin typeface="Times New Roman" panose="02020603050405020304" pitchFamily="18" charset="0"/>
                <a:ea typeface="Lucida Grande"/>
                <a:cs typeface="Times New Roman" panose="02020603050405020304" pitchFamily="18" charset="0"/>
              </a:rPr>
              <a:t>Recommended Technique for Home Blood Pressure Measurement (HBPM)</a:t>
            </a:r>
            <a:endParaRPr lang="en-CA" sz="1200" dirty="0">
              <a:effectLst/>
              <a:latin typeface="Lucida Grande"/>
              <a:ea typeface="Lucida Grande"/>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Measurements should be taken with a validated electronic device.</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Choose a cuff with an appropriate bladder size matched to the size of the arm. Bladder width should be close to 40% of arm circumference and bladder length should cover 80 – 100% of arm circumference.  Select the cuff size as recommended by its manufacturer.</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Cuff should be applied to the non-dominant arm unless the SBP difference between arms is &gt;10 mmHg, in which case the arm with the highest value obtained should be used.</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The patient should be resting comfortably for 5 minutes in the seated position with back support.</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The arm should be bare and supported with the BP cuff at heart level.</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Measurement should be performed before breakfast and 2 hours after dinner, before taking medication.</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No caffeine or tobacco in the hour and no exercise 30 minutes preceding the measurement.</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Duplicate measurement should be done in the morning and in the evening for seven days (i.e., 28 measurements in total).</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spcAft>
                <a:spcPts val="1000"/>
              </a:spcAft>
              <a:buFont typeface="+mj-lt"/>
              <a:buAutoNum type="arabicPeriod"/>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Average the results excluding the first day’s readings.</a:t>
            </a:r>
            <a:endParaRPr lang="en-CA"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2300"/>
              </a:lnSpc>
            </a:pPr>
            <a:endParaRPr lang="en-CA" sz="1800" dirty="0">
              <a:effectLst/>
              <a:latin typeface="Lucida Grande"/>
              <a:ea typeface="Lucida Grande"/>
              <a:cs typeface="Times New Roman" panose="02020603050405020304" pitchFamily="18" charset="0"/>
            </a:endParaRPr>
          </a:p>
          <a:p>
            <a:r>
              <a:rPr lang="en-CA" b="1" dirty="0"/>
              <a:t>Reference:</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9</a:t>
            </a:fld>
            <a:endParaRPr lang="en-US"/>
          </a:p>
        </p:txBody>
      </p:sp>
    </p:spTree>
    <p:extLst>
      <p:ext uri="{BB962C8B-B14F-4D97-AF65-F5344CB8AC3E}">
        <p14:creationId xmlns:p14="http://schemas.microsoft.com/office/powerpoint/2010/main" val="74254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AdvOT35fdff1a"/>
              </a:rPr>
              <a:t>Four approaches can be used to assess BP:</a:t>
            </a:r>
          </a:p>
          <a:p>
            <a:pPr marL="342900" indent="-342900" algn="l">
              <a:buFont typeface="+mj-lt"/>
              <a:buAutoNum type="arabicPeriod"/>
            </a:pPr>
            <a:r>
              <a:rPr lang="en-US" sz="1800" b="0" i="0" u="none" strike="noStrike" baseline="0" dirty="0">
                <a:solidFill>
                  <a:srgbClr val="000000"/>
                </a:solidFill>
                <a:latin typeface="AdvOT35fdff1a"/>
              </a:rPr>
              <a:t>AOBP is the preferred method of performing OBPM (Grade D). The BP value calculated and displayed by the device should be used. When using AOBP, displayed mean SBP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135 mm Hg or DBP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85 mm Hg is high (Grade D). </a:t>
            </a:r>
          </a:p>
          <a:p>
            <a:pPr marL="342900" indent="-342900" algn="l">
              <a:buFont typeface="+mj-lt"/>
              <a:buAutoNum type="arabicPeriod"/>
            </a:pPr>
            <a:r>
              <a:rPr lang="en-US" sz="1800" b="0" i="0" u="none" strike="noStrike" baseline="0" dirty="0">
                <a:solidFill>
                  <a:srgbClr val="000000"/>
                </a:solidFill>
                <a:latin typeface="AdvOT35fdff1a"/>
              </a:rPr>
              <a:t>When using OBPM, the </a:t>
            </a:r>
            <a:r>
              <a:rPr lang="en-US" sz="1800" b="0" i="0" u="none" strike="noStrike" baseline="0" dirty="0">
                <a:solidFill>
                  <a:srgbClr val="000000"/>
                </a:solidFill>
                <a:latin typeface="AdvOT35fdff1a+fb"/>
              </a:rPr>
              <a:t>fi</a:t>
            </a:r>
            <a:r>
              <a:rPr lang="en-US" sz="1800" b="0" i="0" u="none" strike="noStrike" baseline="0" dirty="0">
                <a:solidFill>
                  <a:srgbClr val="000000"/>
                </a:solidFill>
                <a:latin typeface="AdvOT35fdff1a"/>
              </a:rPr>
              <a:t>rst reading should be discarded and the latter readings averaged. Mean SBP between 130 and 139 mm Hg or mean DBP between 85 and 89 mm Hg is high-normal, and mean SBP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140 mm Hg or DBP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90 mm Hg is high (Grade C). </a:t>
            </a:r>
          </a:p>
          <a:p>
            <a:pPr marL="342900" indent="-342900" algn="l">
              <a:buFont typeface="+mj-lt"/>
              <a:buAutoNum type="arabicPeriod"/>
            </a:pPr>
            <a:r>
              <a:rPr lang="en-US" sz="1800" b="0" i="0" u="none" strike="noStrike" baseline="0" dirty="0">
                <a:solidFill>
                  <a:srgbClr val="000000"/>
                </a:solidFill>
                <a:latin typeface="AdvOT35fdff1a"/>
              </a:rPr>
              <a:t>Using ABPM, mean awake SBP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135 mm Hg or DBP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85 mm Hg or mean 24-hour SBP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130 mm Hg or DBP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80 mm Hg are high (Grade C). </a:t>
            </a:r>
          </a:p>
          <a:p>
            <a:pPr marL="342900" indent="-342900" algn="l">
              <a:buFont typeface="+mj-lt"/>
              <a:buAutoNum type="arabicPeriod"/>
            </a:pPr>
            <a:r>
              <a:rPr lang="en-US" sz="1800" b="0" i="0" u="none" strike="noStrike" baseline="0" dirty="0">
                <a:solidFill>
                  <a:srgbClr val="000000"/>
                </a:solidFill>
                <a:latin typeface="AdvOT35fdff1a"/>
              </a:rPr>
              <a:t>Using HBPM, mean SBP </a:t>
            </a:r>
            <a:r>
              <a:rPr lang="en-US" sz="1800" b="0" i="0" u="none" strike="noStrike" baseline="0" dirty="0">
                <a:solidFill>
                  <a:srgbClr val="000000"/>
                </a:solidFill>
                <a:latin typeface="AdvP4C4E74"/>
              </a:rPr>
              <a:t> </a:t>
            </a:r>
            <a:r>
              <a:rPr lang="en-US" sz="1800" b="0" i="0" u="none" strike="noStrike" baseline="0" dirty="0">
                <a:solidFill>
                  <a:srgbClr val="000000"/>
                </a:solidFill>
                <a:latin typeface="AdvOT35fdff1a"/>
              </a:rPr>
              <a:t>135 mm Hg or DBP  85 mm Hg are high and associated with an increased overall mortality risk (Grade C). HBPM values should be on the basis of a series comprised of the mean of duplicate measures, for morning and evening, for a 7-day period. First day home BP values should not be </a:t>
            </a:r>
            <a:r>
              <a:rPr lang="en-CA" sz="1800" b="0" i="0" u="none" strike="noStrike" baseline="0" dirty="0">
                <a:solidFill>
                  <a:srgbClr val="000000"/>
                </a:solidFill>
                <a:latin typeface="AdvOT35fdff1a"/>
              </a:rPr>
              <a:t>considered (Grade D)</a:t>
            </a:r>
          </a:p>
          <a:p>
            <a:pPr marL="0" indent="0" algn="l">
              <a:buFont typeface="+mj-lt"/>
              <a:buNone/>
            </a:pPr>
            <a:endParaRPr lang="en-CA" sz="1800" b="0" i="0" u="none" strike="noStrike" baseline="0" dirty="0">
              <a:solidFill>
                <a:srgbClr val="000000"/>
              </a:solidFill>
              <a:latin typeface="AdvOT35fdff1a"/>
            </a:endParaRPr>
          </a:p>
          <a:p>
            <a:pPr marL="0" indent="0" algn="l">
              <a:buFont typeface="+mj-lt"/>
              <a:buNone/>
            </a:pPr>
            <a:r>
              <a:rPr lang="en-CA" sz="1800" b="1" i="0" u="none" strike="noStrike" baseline="0" dirty="0">
                <a:solidFill>
                  <a:srgbClr val="000000"/>
                </a:solidFill>
                <a:latin typeface="AdvOT35fdff1a"/>
              </a:rPr>
              <a:t>References</a:t>
            </a:r>
          </a:p>
          <a:p>
            <a:pPr marL="0" marR="0" lvl="0" indent="0" algn="l" defTabSz="457200" rtl="0" eaLnBrk="1" fontAlgn="auto" latinLnBrk="0" hangingPunct="1">
              <a:lnSpc>
                <a:spcPct val="100000"/>
              </a:lnSpc>
              <a:spcBef>
                <a:spcPts val="0"/>
              </a:spcBef>
              <a:spcAft>
                <a:spcPts val="0"/>
              </a:spcAft>
              <a:buClrTx/>
              <a:buSzTx/>
              <a:buFont typeface="+mj-lt"/>
              <a:buNone/>
              <a:tabLst/>
              <a:defRPr/>
            </a:pPr>
            <a:r>
              <a:rPr lang="en-CA" sz="1200" dirty="0">
                <a:effectLst/>
              </a:rPr>
              <a:t>Rabi DM, </a:t>
            </a:r>
            <a:r>
              <a:rPr lang="en-CA" sz="1200" dirty="0" err="1">
                <a:effectLst/>
              </a:rPr>
              <a:t>McBrien</a:t>
            </a:r>
            <a:r>
              <a:rPr lang="en-CA" sz="1200" dirty="0">
                <a:effectLst/>
              </a:rPr>
              <a:t> KA, Sapir-</a:t>
            </a:r>
            <a:r>
              <a:rPr lang="en-CA" sz="1200" dirty="0" err="1">
                <a:effectLst/>
              </a:rPr>
              <a:t>Pichhadze</a:t>
            </a:r>
            <a:r>
              <a:rPr lang="en-CA" sz="1200" dirty="0">
                <a:effectLst/>
              </a:rPr>
              <a:t> R, et al. Hypertension Canada’s 2020 Comprehensive Guidelines for the Prevention, Diagnosis, Risk Assessment, and Treatment of Hypertension in Adults and Children. </a:t>
            </a:r>
            <a:r>
              <a:rPr lang="en-CA" sz="1200" i="1" dirty="0">
                <a:effectLst/>
              </a:rPr>
              <a:t>Canadian Journal of Cardiology</a:t>
            </a:r>
            <a:r>
              <a:rPr lang="en-CA" sz="1200" dirty="0">
                <a:effectLst/>
              </a:rPr>
              <a:t>. 2020;36(5):596-624. doi:</a:t>
            </a:r>
            <a:r>
              <a:rPr lang="en-CA" sz="1200" dirty="0">
                <a:effectLst/>
                <a:hlinkClick r:id="rId3"/>
              </a:rPr>
              <a:t>10.1016/j.cjca.2020.02.086</a:t>
            </a:r>
            <a:endParaRPr lang="en-CA" sz="1200" dirty="0">
              <a:effectLst/>
            </a:endParaRPr>
          </a:p>
          <a:p>
            <a:pPr marL="0" indent="0" algn="l">
              <a:buFont typeface="+mj-lt"/>
              <a:buNone/>
            </a:pPr>
            <a:endParaRPr lang="en-CA" b="1" dirty="0"/>
          </a:p>
        </p:txBody>
      </p:sp>
      <p:sp>
        <p:nvSpPr>
          <p:cNvPr id="4" name="Slide Number Placeholder 3"/>
          <p:cNvSpPr>
            <a:spLocks noGrp="1"/>
          </p:cNvSpPr>
          <p:nvPr>
            <p:ph type="sldNum" sz="quarter" idx="5"/>
          </p:nvPr>
        </p:nvSpPr>
        <p:spPr/>
        <p:txBody>
          <a:bodyPr/>
          <a:lstStyle/>
          <a:p>
            <a:fld id="{E0DAFB86-E9BC-A04A-BD29-7ECBFF04B708}" type="slidenum">
              <a:rPr lang="en-US" smtClean="0"/>
              <a:t>10</a:t>
            </a:fld>
            <a:endParaRPr lang="en-US"/>
          </a:p>
        </p:txBody>
      </p:sp>
    </p:spTree>
    <p:extLst>
      <p:ext uri="{BB962C8B-B14F-4D97-AF65-F5344CB8AC3E}">
        <p14:creationId xmlns:p14="http://schemas.microsoft.com/office/powerpoint/2010/main" val="2840946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c09f7cf3"/>
              </a:rPr>
              <a:t>the OBPM diagnostic threshold is different in patients with diabetes; evidence for de</a:t>
            </a:r>
            <a:r>
              <a:rPr lang="en-US" sz="1800" b="0" i="0" u="none" strike="noStrike" baseline="0" dirty="0">
                <a:latin typeface="AdvOTc09f7cf3+fb"/>
              </a:rPr>
              <a:t>fi</a:t>
            </a:r>
            <a:r>
              <a:rPr lang="en-US" sz="1800" b="0" i="0" u="none" strike="noStrike" baseline="0" dirty="0">
                <a:latin typeface="AdvOTc09f7cf3"/>
              </a:rPr>
              <a:t>ning AOBP and out-of-of</a:t>
            </a:r>
            <a:r>
              <a:rPr lang="en-US" sz="1800" b="0" i="0" u="none" strike="noStrike" baseline="0" dirty="0">
                <a:latin typeface="AdvOTc09f7cf3+fb"/>
              </a:rPr>
              <a:t>fi</a:t>
            </a:r>
            <a:r>
              <a:rPr lang="en-US" sz="1800" b="0" i="0" u="none" strike="noStrike" baseline="0" dirty="0">
                <a:latin typeface="AdvOTc09f7cf3"/>
              </a:rPr>
              <a:t>ce (ABPM and HBPM) diagnostic thresholds is lacking; and the potential prognostic value of out-of-of</a:t>
            </a:r>
            <a:r>
              <a:rPr lang="en-US" sz="1800" b="0" i="0" u="none" strike="noStrike" baseline="0" dirty="0">
                <a:latin typeface="AdvOTc09f7cf3+fb"/>
              </a:rPr>
              <a:t>fi</a:t>
            </a:r>
            <a:r>
              <a:rPr lang="en-US" sz="1800" b="0" i="0" u="none" strike="noStrike" baseline="0" dirty="0">
                <a:latin typeface="AdvOTc09f7cf3"/>
              </a:rPr>
              <a:t>ce measurements in patients with diabetes, including the identi</a:t>
            </a:r>
            <a:r>
              <a:rPr lang="en-US" sz="1800" b="0" i="0" u="none" strike="noStrike" baseline="0" dirty="0">
                <a:latin typeface="AdvOTc09f7cf3+fb"/>
              </a:rPr>
              <a:t>fi</a:t>
            </a:r>
            <a:r>
              <a:rPr lang="en-US" sz="1800" b="0" i="0" u="none" strike="noStrike" baseline="0" dirty="0">
                <a:latin typeface="AdvOTc09f7cf3"/>
              </a:rPr>
              <a:t>cation of white coat hypertension or masked hypertension, exists but de</a:t>
            </a:r>
            <a:r>
              <a:rPr lang="en-US" sz="1800" b="0" i="0" u="none" strike="noStrike" baseline="0" dirty="0">
                <a:latin typeface="AdvOTc09f7cf3+fb"/>
              </a:rPr>
              <a:t>fi</a:t>
            </a:r>
            <a:r>
              <a:rPr lang="en-US" sz="1800" b="0" i="0" u="none" strike="noStrike" baseline="0" dirty="0">
                <a:latin typeface="AdvOTc09f7cf3"/>
              </a:rPr>
              <a:t>nitions are </a:t>
            </a:r>
            <a:r>
              <a:rPr lang="en-CA" sz="1800" b="0" i="0" u="none" strike="noStrike" baseline="0" dirty="0">
                <a:latin typeface="AdvOTc09f7cf3"/>
              </a:rPr>
              <a:t>not established</a:t>
            </a:r>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14</a:t>
            </a:fld>
            <a:endParaRPr lang="en-US"/>
          </a:p>
        </p:txBody>
      </p:sp>
    </p:spTree>
    <p:extLst>
      <p:ext uri="{BB962C8B-B14F-4D97-AF65-F5344CB8AC3E}">
        <p14:creationId xmlns:p14="http://schemas.microsoft.com/office/powerpoint/2010/main" val="1257653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r>
              <a:rPr lang="en-US" dirty="0"/>
              <a:t>If the visit 1 mean AOBP SBP is 135-179 mm Hg or DBP is 85-109 mm Hg or the mean OBPM SBP is 140-179 mm Hg or DBP is 90-109 mm Hg out-of-office BP measurements should be performed before visit 2 (Grade C). ABPM is the recommended out-of-office measurement method (Grade D). Patients can be diagnosed with hypertension according to the following thresholds </a:t>
            </a:r>
          </a:p>
          <a:p>
            <a:pPr marL="742950" lvl="1" indent="-285750">
              <a:buFont typeface="+mj-lt"/>
              <a:buAutoNum type="arabicPeriod"/>
            </a:pPr>
            <a:r>
              <a:rPr lang="en-US" dirty="0"/>
              <a:t>if the mean awake SBP is 135 mm Hg or DBP is 85 mm Hg,</a:t>
            </a:r>
          </a:p>
          <a:p>
            <a:pPr marL="742950" lvl="1" indent="-285750">
              <a:buFont typeface="+mj-lt"/>
              <a:buAutoNum type="arabicPeriod"/>
            </a:pPr>
            <a:r>
              <a:rPr lang="en-US" dirty="0"/>
              <a:t>if the mean 24-hour SBP is 130 mm Hg or DBP is 80 mm Hg (Grade C).</a:t>
            </a:r>
          </a:p>
          <a:p>
            <a:pPr>
              <a:buFont typeface="+mj-lt"/>
              <a:buNone/>
            </a:pPr>
            <a:endParaRPr lang="en-US" dirty="0"/>
          </a:p>
          <a:p>
            <a:pPr>
              <a:buFont typeface="+mj-lt"/>
              <a:buNone/>
            </a:pPr>
            <a:r>
              <a:rPr lang="en-US" dirty="0"/>
              <a:t>HBPM (as outlined in section I. Accurate measurement of BP, Recommendation 4. iv) is recommended if ABPM is not tolerated, not readily available, or patient preference (Grade D). Patients can be diagnosed with hypertension if the mean SBP is 135 mm Hg or DBP is 85 mm Hg (Grade C).</a:t>
            </a:r>
          </a:p>
          <a:p>
            <a:pPr>
              <a:buFont typeface="+mj-lt"/>
              <a:buNone/>
            </a:pPr>
            <a:r>
              <a:rPr lang="en-US" dirty="0"/>
              <a:t>If the out-of-office ABPM or HBPM average is not elevated, white coat hypertension should be diagnosed and pharmacologic treatment should not be instituted (Grade C). If the mean HBPM is &lt; 135/85 mm Hg, before diagnosing white coat hypertension, it is advisable to either: (1) perform ABPM to confirm that the mean awake BP is &lt; 135/85 mm Hg and the mean 24-hour BP is &lt; 130/80 mm Hg (preferred); or (2) repeat a HBPM series to confirm the home BP is &lt; 135/85 mm Hg (Grade D).</a:t>
            </a: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15</a:t>
            </a:fld>
            <a:endParaRPr lang="en-US"/>
          </a:p>
        </p:txBody>
      </p:sp>
    </p:spTree>
    <p:extLst>
      <p:ext uri="{BB962C8B-B14F-4D97-AF65-F5344CB8AC3E}">
        <p14:creationId xmlns:p14="http://schemas.microsoft.com/office/powerpoint/2010/main" val="2949800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a:spLocks noGrp="1" noRot="1" noChangeAspect="1"/>
          </p:cNvSpPr>
          <p:nvPr>
            <p:ph type="sldImg"/>
          </p:nvPr>
        </p:nvSpPr>
        <p:spPr>
          <a:xfrm>
            <a:off x="381000" y="685800"/>
            <a:ext cx="6096000" cy="3429000"/>
          </a:xfrm>
          <a:prstGeom prst="rect">
            <a:avLst/>
          </a:prstGeom>
        </p:spPr>
        <p:txBody>
          <a:bodyPr/>
          <a:lstStyle/>
          <a:p>
            <a:endParaRPr/>
          </a:p>
        </p:txBody>
      </p:sp>
      <p:sp>
        <p:nvSpPr>
          <p:cNvPr id="288" name="Shape 288"/>
          <p:cNvSpPr>
            <a:spLocks noGrp="1"/>
          </p:cNvSpPr>
          <p:nvPr>
            <p:ph type="body" sz="quarter" idx="1"/>
          </p:nvPr>
        </p:nvSpPr>
        <p:spPr>
          <a:prstGeom prst="rect">
            <a:avLst/>
          </a:prstGeom>
        </p:spPr>
        <p:txBody>
          <a:bodyPr>
            <a:normAutofit fontScale="92500"/>
          </a:bodyPr>
          <a:lstStyle/>
          <a:p>
            <a:pPr lvl="0" indent="457200"/>
            <a:r>
              <a:rPr lang="en-CA" noProof="0" dirty="0"/>
              <a:t>The addition of ABPM to conventional OBPM for defining BP status in clinical practice has added a layer of complexity to the process because the separation of </a:t>
            </a:r>
            <a:r>
              <a:rPr lang="en-CA" noProof="0" dirty="0" err="1"/>
              <a:t>normotension</a:t>
            </a:r>
            <a:r>
              <a:rPr lang="en-CA" noProof="0" dirty="0"/>
              <a:t> and hypertension can be assessed independently by each of the two methods. Only relying on OBPM risks missing cases of white coat or masked hypertension.</a:t>
            </a:r>
            <a:r>
              <a:rPr lang="en-CA" baseline="30000" noProof="0" dirty="0"/>
              <a:t>1</a:t>
            </a:r>
          </a:p>
          <a:p>
            <a:pPr lvl="1" indent="457200"/>
            <a:endParaRPr lang="en-CA" noProof="0" dirty="0"/>
          </a:p>
          <a:p>
            <a:pPr lvl="0" indent="457200"/>
            <a:r>
              <a:rPr lang="en-CA" noProof="0" dirty="0"/>
              <a:t>This slide depicts the four potential groups of patients who are:</a:t>
            </a:r>
            <a:r>
              <a:rPr lang="en-CA" baseline="30000" noProof="0" dirty="0"/>
              <a:t>2</a:t>
            </a:r>
          </a:p>
          <a:p>
            <a:pPr marL="1143000" lvl="2" indent="-228600">
              <a:buFont typeface="+mj-lt"/>
              <a:buAutoNum type="arabicPeriod"/>
            </a:pPr>
            <a:r>
              <a:rPr lang="en-CA" noProof="0" dirty="0"/>
              <a:t>Normotensive by both methods (true normotensives)</a:t>
            </a:r>
          </a:p>
          <a:p>
            <a:pPr marL="1143000" lvl="2" indent="-228600">
              <a:buFont typeface="+mj-lt"/>
              <a:buAutoNum type="arabicPeriod"/>
            </a:pPr>
            <a:r>
              <a:rPr lang="en-CA" noProof="0" dirty="0"/>
              <a:t>Hypertensive by both methods (true or sustained hypertensives)</a:t>
            </a:r>
          </a:p>
          <a:p>
            <a:pPr marL="1143000" lvl="2" indent="-228600">
              <a:buFont typeface="+mj-lt"/>
              <a:buAutoNum type="arabicPeriod"/>
            </a:pPr>
            <a:r>
              <a:rPr lang="en-CA" noProof="0" dirty="0"/>
              <a:t>Hypertensive by OBPM and normotensive by ABPM (white coat hypertensives)</a:t>
            </a:r>
          </a:p>
          <a:p>
            <a:pPr marL="1143000" lvl="2" indent="-228600">
              <a:buFont typeface="+mj-lt"/>
              <a:buAutoNum type="arabicPeriod"/>
            </a:pPr>
            <a:r>
              <a:rPr lang="en-CA" noProof="0" dirty="0"/>
              <a:t>Normotensive by OBPM and hypertensive by ABPM (masked hypertensives)</a:t>
            </a:r>
          </a:p>
          <a:p>
            <a:pPr lvl="1" indent="457200"/>
            <a:endParaRPr lang="en-CA" noProof="0" dirty="0"/>
          </a:p>
          <a:p>
            <a:pPr lvl="0" indent="457200"/>
            <a:r>
              <a:rPr lang="en-CA" noProof="0" dirty="0"/>
              <a:t>From a clinical perspective, the first two groups are simple because both methods give the same classification. The last two groups are more complex because there is disagreement between the methods. Their distinction is important because white coat hypertensives are generally at low relative risk of CV morbidity, whereas masked hypertensives show more extensive target organ damage than true normotensives.</a:t>
            </a:r>
            <a:r>
              <a:rPr lang="en-CA" baseline="30000" noProof="0" dirty="0"/>
              <a:t>2</a:t>
            </a:r>
          </a:p>
          <a:p>
            <a:pPr>
              <a:defRPr baseline="30000"/>
            </a:pPr>
            <a:endParaRPr lang="en-CA" baseline="30000" noProof="0" dirty="0"/>
          </a:p>
          <a:p>
            <a:r>
              <a:rPr lang="en-CA" b="1" noProof="0" dirty="0"/>
              <a:t>References</a:t>
            </a:r>
          </a:p>
          <a:p>
            <a:pPr marL="228600" lvl="2" indent="-228600">
              <a:buSzPct val="100000"/>
              <a:buAutoNum type="arabicPeriod"/>
            </a:pPr>
            <a:r>
              <a:rPr lang="en-CA" noProof="0" dirty="0"/>
              <a:t>Hypertension Canada. The 2015 Canadian Hypertension Education Program recommendations (2015 annual update). Available at www.hypertension.ca. </a:t>
            </a:r>
          </a:p>
          <a:p>
            <a:pPr marL="228600" lvl="2" indent="-228600">
              <a:buSzPct val="100000"/>
              <a:buAutoNum type="arabicPeriod"/>
            </a:pPr>
            <a:r>
              <a:rPr lang="en-CA" noProof="0" dirty="0"/>
              <a:t>Pickering TG, </a:t>
            </a:r>
            <a:r>
              <a:rPr lang="en-CA" i="1" noProof="0" dirty="0"/>
              <a:t>et al. </a:t>
            </a:r>
            <a:r>
              <a:rPr lang="en-CA" noProof="0" dirty="0"/>
              <a:t>Masked hypertension. </a:t>
            </a:r>
            <a:r>
              <a:rPr lang="en-CA" i="1" noProof="0" dirty="0"/>
              <a:t>Hypertension</a:t>
            </a:r>
            <a:r>
              <a:rPr lang="en-CA" noProof="0" dirty="0"/>
              <a:t> 2002;40:795-6.</a:t>
            </a:r>
          </a:p>
        </p:txBody>
      </p:sp>
    </p:spTree>
    <p:extLst>
      <p:ext uri="{BB962C8B-B14F-4D97-AF65-F5344CB8AC3E}">
        <p14:creationId xmlns:p14="http://schemas.microsoft.com/office/powerpoint/2010/main" val="693157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noProof="0" dirty="0"/>
              <a:t>This study</a:t>
            </a:r>
            <a:r>
              <a:rPr lang="en-CA" baseline="0" noProof="0" dirty="0"/>
              <a:t> evaluated 24-hour ABPM and in-office BP values obtained from 1,332 Japanese subjects who were followed for a mean of 10.2 years.</a:t>
            </a:r>
          </a:p>
          <a:p>
            <a:endParaRPr lang="en-CA" baseline="0" noProof="0" dirty="0"/>
          </a:p>
          <a:p>
            <a:r>
              <a:rPr lang="en-CA" baseline="0" noProof="0" dirty="0"/>
              <a:t>The risk of CV events (CV mortality and stroke morbidity) in subjects with masked hypertension or uncontrolled hypertension was significantly higher than for subjects with normal BP or white coat hypertension.</a:t>
            </a:r>
          </a:p>
          <a:p>
            <a:endParaRPr lang="en-CA" baseline="0" noProof="0" dirty="0"/>
          </a:p>
          <a:p>
            <a:r>
              <a:rPr lang="en-CA" baseline="0" noProof="0" dirty="0"/>
              <a:t>This pattern was observed across subgroups including men vs. women, treated vs. untreated hypertension, and high- vs. low-CV risk groups.</a:t>
            </a:r>
          </a:p>
          <a:p>
            <a:endParaRPr lang="en-CA" baseline="0" noProof="0" dirty="0"/>
          </a:p>
          <a:p>
            <a:r>
              <a:rPr lang="en-CA" baseline="0" noProof="0" dirty="0"/>
              <a:t>This study provides evidence that white coat hypertension is associated with a more benign outcome than sustained hypertension over a period of 10 years, and in fact approximates outcomes of subjects with </a:t>
            </a:r>
            <a:r>
              <a:rPr lang="en-CA" baseline="0" noProof="0" dirty="0" err="1"/>
              <a:t>normotension</a:t>
            </a:r>
            <a:r>
              <a:rPr lang="en-CA" baseline="0" noProof="0" dirty="0"/>
              <a:t>. It also supports the observation that masked hypertension is a strong predictor of CV risk.</a:t>
            </a:r>
          </a:p>
          <a:p>
            <a:endParaRPr lang="en-CA" baseline="0" noProof="0" dirty="0"/>
          </a:p>
          <a:p>
            <a:r>
              <a:rPr lang="en-CA" b="1" baseline="0" noProof="0" dirty="0"/>
              <a:t>Reference</a:t>
            </a:r>
          </a:p>
          <a:p>
            <a:pPr marL="0" marR="0" indent="0" algn="l" defTabSz="914400" rtl="0" eaLnBrk="1" fontAlgn="auto" latinLnBrk="0" hangingPunct="1">
              <a:lnSpc>
                <a:spcPct val="100000"/>
              </a:lnSpc>
              <a:spcBef>
                <a:spcPts val="0"/>
              </a:spcBef>
              <a:spcAft>
                <a:spcPts val="0"/>
              </a:spcAft>
              <a:buClrTx/>
              <a:buSzTx/>
              <a:buFontTx/>
              <a:buNone/>
              <a:tabLst/>
              <a:defRPr/>
            </a:pPr>
            <a:r>
              <a:rPr lang="en-CA" sz="1200" noProof="0" dirty="0" err="1">
                <a:latin typeface="Verdana" panose="020B0604030504040204" pitchFamily="34" charset="0"/>
                <a:ea typeface="Verdana" panose="020B0604030504040204" pitchFamily="34" charset="0"/>
                <a:cs typeface="Verdana" panose="020B0604030504040204" pitchFamily="34" charset="0"/>
              </a:rPr>
              <a:t>Okhubo</a:t>
            </a:r>
            <a:r>
              <a:rPr lang="en-CA" sz="1200" noProof="0" dirty="0">
                <a:latin typeface="Verdana" panose="020B0604030504040204" pitchFamily="34" charset="0"/>
                <a:ea typeface="Verdana" panose="020B0604030504040204" pitchFamily="34" charset="0"/>
                <a:cs typeface="Verdana" panose="020B0604030504040204" pitchFamily="34" charset="0"/>
              </a:rPr>
              <a:t> T, </a:t>
            </a:r>
            <a:r>
              <a:rPr lang="en-CA" sz="1200" i="1" noProof="0" dirty="0">
                <a:latin typeface="Verdana" panose="020B0604030504040204" pitchFamily="34" charset="0"/>
                <a:ea typeface="Verdana" panose="020B0604030504040204" pitchFamily="34" charset="0"/>
                <a:cs typeface="Verdana" panose="020B0604030504040204" pitchFamily="34" charset="0"/>
              </a:rPr>
              <a:t>et al</a:t>
            </a:r>
            <a:r>
              <a:rPr lang="en-CA" sz="1200" noProof="0" dirty="0">
                <a:latin typeface="Verdana" panose="020B0604030504040204" pitchFamily="34" charset="0"/>
                <a:ea typeface="Verdana" panose="020B0604030504040204" pitchFamily="34" charset="0"/>
                <a:cs typeface="Verdana" panose="020B0604030504040204" pitchFamily="34" charset="0"/>
              </a:rPr>
              <a:t>. Prognosis</a:t>
            </a:r>
            <a:r>
              <a:rPr lang="en-CA" sz="1200" baseline="0" noProof="0" dirty="0">
                <a:latin typeface="Verdana" panose="020B0604030504040204" pitchFamily="34" charset="0"/>
                <a:ea typeface="Verdana" panose="020B0604030504040204" pitchFamily="34" charset="0"/>
                <a:cs typeface="Verdana" panose="020B0604030504040204" pitchFamily="34" charset="0"/>
              </a:rPr>
              <a:t> of « masked » hypertension and « white coat » hypertension detected by 24-h ambulatory blood pressure monitoring 10-year follow-up from the </a:t>
            </a:r>
            <a:r>
              <a:rPr lang="en-CA" sz="1200" baseline="0" noProof="0" dirty="0" err="1">
                <a:latin typeface="Verdana" panose="020B0604030504040204" pitchFamily="34" charset="0"/>
                <a:ea typeface="Verdana" panose="020B0604030504040204" pitchFamily="34" charset="0"/>
                <a:cs typeface="Verdana" panose="020B0604030504040204" pitchFamily="34" charset="0"/>
              </a:rPr>
              <a:t>Ohasama</a:t>
            </a:r>
            <a:r>
              <a:rPr lang="en-CA" sz="1200" baseline="0" noProof="0" dirty="0">
                <a:latin typeface="Verdana" panose="020B0604030504040204" pitchFamily="34" charset="0"/>
                <a:ea typeface="Verdana" panose="020B0604030504040204" pitchFamily="34" charset="0"/>
                <a:cs typeface="Verdana" panose="020B0604030504040204" pitchFamily="34" charset="0"/>
              </a:rPr>
              <a:t> study.</a:t>
            </a:r>
            <a:r>
              <a:rPr lang="en-CA" sz="1200" noProof="0" dirty="0">
                <a:latin typeface="Verdana" panose="020B0604030504040204" pitchFamily="34" charset="0"/>
                <a:ea typeface="Verdana" panose="020B0604030504040204" pitchFamily="34" charset="0"/>
                <a:cs typeface="Verdana" panose="020B0604030504040204" pitchFamily="34" charset="0"/>
              </a:rPr>
              <a:t> </a:t>
            </a:r>
            <a:r>
              <a:rPr lang="en-CA" sz="1200" i="1" noProof="0" dirty="0">
                <a:latin typeface="Verdana" panose="020B0604030504040204" pitchFamily="34" charset="0"/>
                <a:ea typeface="Verdana" panose="020B0604030504040204" pitchFamily="34" charset="0"/>
                <a:cs typeface="Verdana" panose="020B0604030504040204" pitchFamily="34" charset="0"/>
              </a:rPr>
              <a:t>J Am Coll </a:t>
            </a:r>
            <a:r>
              <a:rPr lang="en-CA" sz="1200" i="1" noProof="0" dirty="0" err="1">
                <a:latin typeface="Verdana" panose="020B0604030504040204" pitchFamily="34" charset="0"/>
                <a:ea typeface="Verdana" panose="020B0604030504040204" pitchFamily="34" charset="0"/>
                <a:cs typeface="Verdana" panose="020B0604030504040204" pitchFamily="34" charset="0"/>
              </a:rPr>
              <a:t>Cardiol</a:t>
            </a:r>
            <a:r>
              <a:rPr lang="en-CA" sz="1200" i="1" noProof="0" dirty="0">
                <a:latin typeface="Verdana" panose="020B0604030504040204" pitchFamily="34" charset="0"/>
                <a:ea typeface="Verdana" panose="020B0604030504040204" pitchFamily="34" charset="0"/>
                <a:cs typeface="Verdana" panose="020B0604030504040204" pitchFamily="34" charset="0"/>
              </a:rPr>
              <a:t>. </a:t>
            </a:r>
            <a:r>
              <a:rPr lang="en-CA" sz="1200" noProof="0" dirty="0">
                <a:latin typeface="Verdana" panose="020B0604030504040204" pitchFamily="34" charset="0"/>
                <a:ea typeface="Verdana" panose="020B0604030504040204" pitchFamily="34" charset="0"/>
                <a:cs typeface="Verdana" panose="020B0604030504040204" pitchFamily="34" charset="0"/>
              </a:rPr>
              <a:t>2005;46;508-15.</a:t>
            </a:r>
          </a:p>
          <a:p>
            <a:endParaRPr lang="en-CA" baseline="0" noProof="0" dirty="0"/>
          </a:p>
        </p:txBody>
      </p:sp>
      <p:sp>
        <p:nvSpPr>
          <p:cNvPr id="4" name="Slide Number Placeholder 3"/>
          <p:cNvSpPr>
            <a:spLocks noGrp="1"/>
          </p:cNvSpPr>
          <p:nvPr>
            <p:ph type="sldNum" sz="quarter" idx="10"/>
          </p:nvPr>
        </p:nvSpPr>
        <p:spPr/>
        <p:txBody>
          <a:bodyPr/>
          <a:lstStyle/>
          <a:p>
            <a:fld id="{B46EFE9D-044C-4BA1-9A40-FBFDC38C0AB7}" type="slidenum">
              <a:rPr lang="en-US" smtClean="0"/>
              <a:pPr/>
              <a:t>17</a:t>
            </a:fld>
            <a:endParaRPr lang="en-US"/>
          </a:p>
        </p:txBody>
      </p:sp>
    </p:spTree>
    <p:extLst>
      <p:ext uri="{BB962C8B-B14F-4D97-AF65-F5344CB8AC3E}">
        <p14:creationId xmlns:p14="http://schemas.microsoft.com/office/powerpoint/2010/main" val="3582011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0984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5081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3606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0827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52498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5692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23390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1529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BFBD1-F0D6-7B43-B540-41594AE6FE91}" type="datetimeFigureOut">
              <a:rPr lang="en-US" smtClean="0"/>
              <a:t>5/16/2023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207911-4388-E247-8AB1-F14091C1CA07}" type="slidenum">
              <a:rPr lang="en-US" smtClean="0"/>
              <a:t>‹#›</a:t>
            </a:fld>
            <a:endParaRPr lang="en-US"/>
          </a:p>
        </p:txBody>
      </p:sp>
    </p:spTree>
    <p:extLst>
      <p:ext uri="{BB962C8B-B14F-4D97-AF65-F5344CB8AC3E}">
        <p14:creationId xmlns:p14="http://schemas.microsoft.com/office/powerpoint/2010/main" val="1367942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9271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7106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942068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5/16/2023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2AA73C20-DF8F-4620-8B83-CB7B44DE3E27}"/>
              </a:ext>
            </a:extLst>
          </p:cNvPr>
          <p:cNvSpPr/>
          <p:nvPr userDrawn="1"/>
        </p:nvSpPr>
        <p:spPr>
          <a:xfrm>
            <a:off x="0" y="-70789"/>
            <a:ext cx="12192000" cy="310033"/>
          </a:xfrm>
          <a:prstGeom prst="rect">
            <a:avLst/>
          </a:prstGeom>
          <a:solidFill>
            <a:srgbClr val="AD1F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Picture 8" descr="Logo, company name&#10;&#10;Description automatically generated">
            <a:extLst>
              <a:ext uri="{FF2B5EF4-FFF2-40B4-BE49-F238E27FC236}">
                <a16:creationId xmlns:a16="http://schemas.microsoft.com/office/drawing/2014/main" id="{265539B0-A8D7-4508-9290-D731F7E1B78C}"/>
              </a:ext>
            </a:extLst>
          </p:cNvPr>
          <p:cNvPicPr>
            <a:picLocks noChangeAspect="1"/>
          </p:cNvPicPr>
          <p:nvPr userDrawn="1"/>
        </p:nvPicPr>
        <p:blipFill>
          <a:blip r:embed="rId13"/>
          <a:stretch>
            <a:fillRect/>
          </a:stretch>
        </p:blipFill>
        <p:spPr>
          <a:xfrm>
            <a:off x="10258880" y="-70789"/>
            <a:ext cx="1933120" cy="1463505"/>
          </a:xfrm>
          <a:prstGeom prst="rect">
            <a:avLst/>
          </a:prstGeom>
        </p:spPr>
      </p:pic>
    </p:spTree>
    <p:extLst>
      <p:ext uri="{BB962C8B-B14F-4D97-AF65-F5344CB8AC3E}">
        <p14:creationId xmlns:p14="http://schemas.microsoft.com/office/powerpoint/2010/main" val="144370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hyperlink" Target="https://doi.org/10.1016/j.cjca.2020.02.086" TargetMode="Externa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hyperlink" Target="https://doi.org/10.1016/j.cjca.2020.02.086"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hyperlink" Target="https://doi.org/10.1016/j.cjca.2020.02.086"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5.xml"/><Relationship Id="rId5" Type="http://schemas.openxmlformats.org/officeDocument/2006/relationships/hyperlink" Target="https://doi.org/10.1016/j.cjca.2020.02.086" TargetMode="External"/><Relationship Id="rId4" Type="http://schemas.openxmlformats.org/officeDocument/2006/relationships/image" Target="../media/image6.tmp"/></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hyperlink" Target="https://doi.org/10.1016/j.cjca.2020.02.086" TargetMode="External"/><Relationship Id="rId4" Type="http://schemas.openxmlformats.org/officeDocument/2006/relationships/image" Target="../media/image6.tmp"/></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hyperlink" Target="https://doi.org/10.1016/j.cjca.2020.02.086"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hyperlink" Target="https://doi.org/10.1016/j.cjca.2020.02.086"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21.xml"/><Relationship Id="rId4" Type="http://schemas.openxmlformats.org/officeDocument/2006/relationships/hyperlink" Target="https://doi.org/10.1016/j.cjca.2020.02.086"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22.xml"/><Relationship Id="rId4" Type="http://schemas.openxmlformats.org/officeDocument/2006/relationships/hyperlink" Target="https://doi.org/10.1016/j.cjca.2020.02.086"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hyperlink" Target="https://doi.org/10.1016/j.cjca.2020.02.086"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s://doi.org/10.1016/j.cjca.2020.02.086" TargetMode="Externa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hyperlink" Target="https://doi.org/10.1016/j.cjca.2020.02.086" TargetMode="Externa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hyperlink" Target="https://doi.org/10.1016/j.cjca.2020.02.086" TargetMode="Externa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hyperlink" Target="https://doi.org/10.1016/j.cjca.2020.02.086" TargetMode="Externa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hyperlink" Target="https://doi.org/10.1016/j.cjca.2020.02.086"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2.xml"/><Relationship Id="rId4" Type="http://schemas.openxmlformats.org/officeDocument/2006/relationships/hyperlink" Target="https://doi.org/10.1016/j.cjca.2020.02.086"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hyperlink" Target="https://doi.org/10.1016/j.cjca.2020.02.086" TargetMode="Externa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xml"/><Relationship Id="rId1" Type="http://schemas.openxmlformats.org/officeDocument/2006/relationships/tags" Target="../tags/tag35.xml"/><Relationship Id="rId4" Type="http://schemas.openxmlformats.org/officeDocument/2006/relationships/hyperlink" Target="https://doi.org/10.1016/j.cjca.2020.02.086" TargetMode="Externa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38.xml"/><Relationship Id="rId4" Type="http://schemas.openxmlformats.org/officeDocument/2006/relationships/hyperlink" Target="https://doi.org/10.1016/j.cjca.2020.02.086" TargetMode="Externa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39.xml"/><Relationship Id="rId4" Type="http://schemas.openxmlformats.org/officeDocument/2006/relationships/hyperlink" Target="https://doi.org/10.1016/j.cjca.2020.02.086"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41.xml"/><Relationship Id="rId5" Type="http://schemas.openxmlformats.org/officeDocument/2006/relationships/hyperlink" Target="https://doi.org/10.1016/j.cjca.2020.02.086" TargetMode="External"/><Relationship Id="rId4" Type="http://schemas.openxmlformats.org/officeDocument/2006/relationships/hyperlink" Target="http://www.strokebestpractices.ca/recommendations" TargetMode="Externa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42.xml"/><Relationship Id="rId4" Type="http://schemas.openxmlformats.org/officeDocument/2006/relationships/hyperlink" Target="https://doi.org/10.1016/j.cjca.2020.02.086" TargetMode="Externa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43.xml"/><Relationship Id="rId4" Type="http://schemas.openxmlformats.org/officeDocument/2006/relationships/hyperlink" Target="https://doi.org/10.1016/j.cjca.2020.02.086" TargetMode="Externa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44.xml"/><Relationship Id="rId4" Type="http://schemas.openxmlformats.org/officeDocument/2006/relationships/hyperlink" Target="https://doi.org/10.1016/j.cjca.2020.02.086" TargetMode="Externa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45.xml"/><Relationship Id="rId4" Type="http://schemas.openxmlformats.org/officeDocument/2006/relationships/hyperlink" Target="https://doi.org/10.1016/j.cjca.2020.02.086" TargetMode="Externa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4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48.xml"/><Relationship Id="rId4" Type="http://schemas.openxmlformats.org/officeDocument/2006/relationships/hyperlink" Target="https://doi.org/10.1016/j.cjca.2020.02.086"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hyperlink" Target="https://doi.org/10.1016/j.cjca.2020.02.086"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4.xml"/><Relationship Id="rId1" Type="http://schemas.openxmlformats.org/officeDocument/2006/relationships/tags" Target="../tags/tag51.xml"/><Relationship Id="rId4" Type="http://schemas.openxmlformats.org/officeDocument/2006/relationships/hyperlink" Target="https://doi.org/10.1016/j.cjca.2020.02.086" TargetMode="Externa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52.xml"/><Relationship Id="rId4" Type="http://schemas.openxmlformats.org/officeDocument/2006/relationships/hyperlink" Target="https://doi.org/10.1016/j.cjca.2020.02.086"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4.xml"/></Relationships>
</file>

<file path=ppt/slides/_rels/slide5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56.xml"/><Relationship Id="rId4" Type="http://schemas.openxmlformats.org/officeDocument/2006/relationships/hyperlink" Target="https://doi.org/10.1016/j.cjca.2020.02.086" TargetMode="Externa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7.xml"/></Relationships>
</file>

<file path=ppt/slides/_rels/slide57.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5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5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4.xml"/><Relationship Id="rId1" Type="http://schemas.openxmlformats.org/officeDocument/2006/relationships/tags" Target="../tags/tag60.xml"/></Relationships>
</file>

<file path=ppt/slides/_rels/slide6.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notesSlide" Target="../notesSlides/notesSlide2.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hyperlink" Target="http://www.who.int/nmh/publications/9789241597418/en/" TargetMode="External"/></Relationships>
</file>

<file path=ppt/slides/_rels/slide6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61.xml"/><Relationship Id="rId4" Type="http://schemas.openxmlformats.org/officeDocument/2006/relationships/hyperlink" Target="https://doi.org/10.1016/j.cjca.2020.02.086"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hyperlink" Target="https://doi.org/10.1016/j.cjca.2020.02.086"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10.xml"/><Relationship Id="rId4" Type="http://schemas.openxmlformats.org/officeDocument/2006/relationships/hyperlink" Target="https://doi.org/10.1016/j.cjca.2020.02.08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a:spLocks noGrp="1"/>
          </p:cNvSpPr>
          <p:nvPr>
            <p:ph type="ctrTitle"/>
          </p:nvPr>
        </p:nvSpPr>
        <p:spPr>
          <a:prstGeom prst="rect">
            <a:avLst/>
          </a:prstGeom>
        </p:spPr>
        <p:txBody>
          <a:bodyPr>
            <a:noAutofit/>
          </a:bodyPr>
          <a:lstStyle/>
          <a:p>
            <a:pPr>
              <a:defRPr sz="4400">
                <a:solidFill>
                  <a:srgbClr val="000000"/>
                </a:solidFill>
              </a:defRPr>
            </a:pPr>
            <a:r>
              <a:rPr lang="en-US" sz="4800" b="1" dirty="0">
                <a:ea typeface="Calibri" charset="0"/>
                <a:cs typeface="Calibri" charset="0"/>
              </a:rPr>
              <a:t>Hypertension Canada’s 2020  Comprehensive Guidelines</a:t>
            </a:r>
            <a:endParaRPr lang="en-US" sz="4800" b="1" dirty="0">
              <a:solidFill>
                <a:srgbClr val="C00000"/>
              </a:solidFill>
              <a:ea typeface="Calibri" charset="0"/>
              <a:cs typeface="Calibri" charset="0"/>
            </a:endParaRPr>
          </a:p>
        </p:txBody>
      </p:sp>
      <p:sp>
        <p:nvSpPr>
          <p:cNvPr id="5" name="Subtitle 4">
            <a:extLst>
              <a:ext uri="{FF2B5EF4-FFF2-40B4-BE49-F238E27FC236}">
                <a16:creationId xmlns:a16="http://schemas.microsoft.com/office/drawing/2014/main" id="{E3607A06-088D-4AFD-A84E-F22F3E16DEBE}"/>
              </a:ext>
            </a:extLst>
          </p:cNvPr>
          <p:cNvSpPr>
            <a:spLocks noGrp="1"/>
          </p:cNvSpPr>
          <p:nvPr>
            <p:ph type="subTitle" idx="1"/>
          </p:nvPr>
        </p:nvSpPr>
        <p:spPr/>
        <p:txBody>
          <a:bodyPr/>
          <a:lstStyle/>
          <a:p>
            <a:r>
              <a:rPr lang="en-US" sz="3200" dirty="0">
                <a:ea typeface="Calibri" charset="0"/>
                <a:cs typeface="Calibri" charset="0"/>
              </a:rPr>
              <a:t>Prevention, Diagnosis, Risk Assessment, and Treatment of Hypertension</a:t>
            </a:r>
            <a:endParaRPr lang="en-CA" sz="3200" dirty="0"/>
          </a:p>
          <a:p>
            <a:endParaRPr lang="en-CA" dirty="0"/>
          </a:p>
        </p:txBody>
      </p:sp>
    </p:spTree>
    <p:custDataLst>
      <p:tags r:id="rId1"/>
    </p:custDataLst>
    <p:extLst>
      <p:ext uri="{BB962C8B-B14F-4D97-AF65-F5344CB8AC3E}">
        <p14:creationId xmlns:p14="http://schemas.microsoft.com/office/powerpoint/2010/main" val="1066248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E16B8A-29CC-4BA0-A7FC-C32510218170}"/>
              </a:ext>
            </a:extLst>
          </p:cNvPr>
          <p:cNvSpPr>
            <a:spLocks noGrp="1"/>
          </p:cNvSpPr>
          <p:nvPr>
            <p:ph type="title"/>
          </p:nvPr>
        </p:nvSpPr>
        <p:spPr/>
        <p:txBody>
          <a:bodyPr/>
          <a:lstStyle/>
          <a:p>
            <a:r>
              <a:rPr lang="en-CA" dirty="0"/>
              <a:t>Four Approaches to Assess Blood Pressure*</a:t>
            </a:r>
          </a:p>
        </p:txBody>
      </p:sp>
      <p:graphicFrame>
        <p:nvGraphicFramePr>
          <p:cNvPr id="7" name="Table 7">
            <a:extLst>
              <a:ext uri="{FF2B5EF4-FFF2-40B4-BE49-F238E27FC236}">
                <a16:creationId xmlns:a16="http://schemas.microsoft.com/office/drawing/2014/main" id="{9CB25262-3A67-4FEC-A825-B1ABE5D69E7A}"/>
              </a:ext>
            </a:extLst>
          </p:cNvPr>
          <p:cNvGraphicFramePr>
            <a:graphicFrameLocks noGrp="1"/>
          </p:cNvGraphicFramePr>
          <p:nvPr>
            <p:ph idx="1"/>
            <p:extLst>
              <p:ext uri="{D42A27DB-BD31-4B8C-83A1-F6EECF244321}">
                <p14:modId xmlns:p14="http://schemas.microsoft.com/office/powerpoint/2010/main" val="3000708003"/>
              </p:ext>
            </p:extLst>
          </p:nvPr>
        </p:nvGraphicFramePr>
        <p:xfrm>
          <a:off x="787908" y="1891645"/>
          <a:ext cx="10515600" cy="3779520"/>
        </p:xfrm>
        <a:graphic>
          <a:graphicData uri="http://schemas.openxmlformats.org/drawingml/2006/table">
            <a:tbl>
              <a:tblPr bandRow="1">
                <a:tableStyleId>{5C22544A-7EE6-4342-B048-85BDC9FD1C3A}</a:tableStyleId>
              </a:tblPr>
              <a:tblGrid>
                <a:gridCol w="1397655">
                  <a:extLst>
                    <a:ext uri="{9D8B030D-6E8A-4147-A177-3AD203B41FA5}">
                      <a16:colId xmlns:a16="http://schemas.microsoft.com/office/drawing/2014/main" val="529725031"/>
                    </a:ext>
                  </a:extLst>
                </a:gridCol>
                <a:gridCol w="9117945">
                  <a:extLst>
                    <a:ext uri="{9D8B030D-6E8A-4147-A177-3AD203B41FA5}">
                      <a16:colId xmlns:a16="http://schemas.microsoft.com/office/drawing/2014/main" val="337811103"/>
                    </a:ext>
                  </a:extLst>
                </a:gridCol>
              </a:tblGrid>
              <a:tr h="370840">
                <a:tc>
                  <a:txBody>
                    <a:bodyPr/>
                    <a:lstStyle/>
                    <a:p>
                      <a:r>
                        <a:rPr lang="en-CA" sz="2800" b="1" dirty="0">
                          <a:latin typeface="+mn-lt"/>
                        </a:rPr>
                        <a:t>AOBP</a:t>
                      </a:r>
                    </a:p>
                  </a:txBody>
                  <a:tcPr/>
                </a:tc>
                <a:tc>
                  <a:txBody>
                    <a:bodyPr/>
                    <a:lstStyle/>
                    <a:p>
                      <a:pPr marL="285750" indent="-285750">
                        <a:buFont typeface="Arial" panose="020B0604020202020204" pitchFamily="34" charset="0"/>
                        <a:buChar char="•"/>
                      </a:pPr>
                      <a:r>
                        <a:rPr lang="en-US" sz="2800" dirty="0">
                          <a:latin typeface="+mn-lt"/>
                        </a:rPr>
                        <a:t>Displayed mean SBP </a:t>
                      </a:r>
                      <a:r>
                        <a:rPr lang="en-US" sz="2800" dirty="0">
                          <a:latin typeface="+mn-lt"/>
                          <a:cs typeface="Calibri" panose="020F0502020204030204" pitchFamily="34" charset="0"/>
                        </a:rPr>
                        <a:t>≥</a:t>
                      </a:r>
                      <a:r>
                        <a:rPr lang="en-US" sz="2800" dirty="0">
                          <a:latin typeface="+mn-lt"/>
                        </a:rPr>
                        <a:t> 135 mmHg or DBP </a:t>
                      </a:r>
                      <a:r>
                        <a:rPr lang="en-US" sz="2800" dirty="0">
                          <a:latin typeface="+mn-lt"/>
                          <a:cs typeface="Calibri" panose="020F0502020204030204" pitchFamily="34" charset="0"/>
                        </a:rPr>
                        <a:t>≥</a:t>
                      </a:r>
                      <a:r>
                        <a:rPr lang="en-US" sz="2800" dirty="0">
                          <a:latin typeface="+mn-lt"/>
                        </a:rPr>
                        <a:t> 85 mmHg is high</a:t>
                      </a:r>
                      <a:endParaRPr lang="en-CA" sz="2800" dirty="0">
                        <a:latin typeface="+mn-lt"/>
                      </a:endParaRPr>
                    </a:p>
                  </a:txBody>
                  <a:tcPr/>
                </a:tc>
                <a:extLst>
                  <a:ext uri="{0D108BD9-81ED-4DB2-BD59-A6C34878D82A}">
                    <a16:rowId xmlns:a16="http://schemas.microsoft.com/office/drawing/2014/main" val="3374137969"/>
                  </a:ext>
                </a:extLst>
              </a:tr>
              <a:tr h="370840">
                <a:tc>
                  <a:txBody>
                    <a:bodyPr/>
                    <a:lstStyle/>
                    <a:p>
                      <a:r>
                        <a:rPr lang="en-CA" sz="2800" b="1" dirty="0">
                          <a:latin typeface="+mn-lt"/>
                        </a:rPr>
                        <a:t>OBPM</a:t>
                      </a:r>
                    </a:p>
                  </a:txBody>
                  <a:tcPr/>
                </a:tc>
                <a:tc>
                  <a:txBody>
                    <a:bodyPr/>
                    <a:lstStyle/>
                    <a:p>
                      <a:pPr marL="285750" indent="-285750">
                        <a:buFont typeface="Arial" panose="020B0604020202020204" pitchFamily="34" charset="0"/>
                        <a:buChar char="•"/>
                      </a:pPr>
                      <a:r>
                        <a:rPr lang="en-US" sz="2800" dirty="0">
                          <a:latin typeface="+mn-lt"/>
                        </a:rPr>
                        <a:t>Mean SBP 130-139 mmHg or mean DBP 85-89 mmHg is high-normal</a:t>
                      </a:r>
                    </a:p>
                    <a:p>
                      <a:pPr marL="285750" indent="-285750">
                        <a:buFont typeface="Arial" panose="020B0604020202020204" pitchFamily="34" charset="0"/>
                        <a:buChar char="•"/>
                      </a:pPr>
                      <a:r>
                        <a:rPr lang="en-US" sz="2800" dirty="0">
                          <a:latin typeface="+mn-lt"/>
                        </a:rPr>
                        <a:t>Mean SBP </a:t>
                      </a:r>
                      <a:r>
                        <a:rPr lang="en-US" sz="2800" dirty="0">
                          <a:latin typeface="+mn-lt"/>
                          <a:cs typeface="Calibri" panose="020F0502020204030204" pitchFamily="34" charset="0"/>
                        </a:rPr>
                        <a:t>≥</a:t>
                      </a:r>
                      <a:r>
                        <a:rPr lang="en-US" sz="2800" dirty="0">
                          <a:latin typeface="+mn-lt"/>
                        </a:rPr>
                        <a:t> 140 mm Hg or DBP </a:t>
                      </a:r>
                      <a:r>
                        <a:rPr lang="en-US" sz="2800" dirty="0">
                          <a:latin typeface="+mn-lt"/>
                          <a:cs typeface="Calibri" panose="020F0502020204030204" pitchFamily="34" charset="0"/>
                        </a:rPr>
                        <a:t>≥</a:t>
                      </a:r>
                      <a:r>
                        <a:rPr lang="en-US" sz="2800" dirty="0">
                          <a:latin typeface="+mn-lt"/>
                        </a:rPr>
                        <a:t> 90 mmHg is high</a:t>
                      </a:r>
                      <a:endParaRPr lang="en-CA" sz="2800" dirty="0">
                        <a:latin typeface="+mn-lt"/>
                      </a:endParaRPr>
                    </a:p>
                  </a:txBody>
                  <a:tcPr/>
                </a:tc>
                <a:extLst>
                  <a:ext uri="{0D108BD9-81ED-4DB2-BD59-A6C34878D82A}">
                    <a16:rowId xmlns:a16="http://schemas.microsoft.com/office/drawing/2014/main" val="870517468"/>
                  </a:ext>
                </a:extLst>
              </a:tr>
              <a:tr h="370840">
                <a:tc>
                  <a:txBody>
                    <a:bodyPr/>
                    <a:lstStyle/>
                    <a:p>
                      <a:r>
                        <a:rPr lang="en-CA" sz="2800" b="1" dirty="0">
                          <a:latin typeface="+mn-lt"/>
                        </a:rPr>
                        <a:t>ABPM</a:t>
                      </a:r>
                    </a:p>
                  </a:txBody>
                  <a:tcPr/>
                </a:tc>
                <a:tc>
                  <a:txBody>
                    <a:bodyPr/>
                    <a:lstStyle/>
                    <a:p>
                      <a:pPr marL="285750" indent="-285750">
                        <a:buFont typeface="Arial" panose="020B0604020202020204" pitchFamily="34" charset="0"/>
                        <a:buChar char="•"/>
                      </a:pPr>
                      <a:r>
                        <a:rPr lang="en-US" sz="2800" dirty="0">
                          <a:latin typeface="+mn-lt"/>
                        </a:rPr>
                        <a:t>Mean awake SBP </a:t>
                      </a:r>
                      <a:r>
                        <a:rPr lang="en-US" sz="2800" dirty="0">
                          <a:latin typeface="+mn-lt"/>
                          <a:cs typeface="Calibri" panose="020F0502020204030204" pitchFamily="34" charset="0"/>
                        </a:rPr>
                        <a:t>≥</a:t>
                      </a:r>
                      <a:r>
                        <a:rPr lang="en-US" sz="2800" dirty="0">
                          <a:latin typeface="+mn-lt"/>
                        </a:rPr>
                        <a:t> 135 mmHg or DBP </a:t>
                      </a:r>
                      <a:r>
                        <a:rPr lang="en-US" sz="2800" dirty="0">
                          <a:latin typeface="+mn-lt"/>
                          <a:cs typeface="Calibri" panose="020F0502020204030204" pitchFamily="34" charset="0"/>
                        </a:rPr>
                        <a:t>≥</a:t>
                      </a:r>
                      <a:r>
                        <a:rPr lang="en-US" sz="2800" dirty="0">
                          <a:latin typeface="+mn-lt"/>
                        </a:rPr>
                        <a:t> 85 mmHg </a:t>
                      </a:r>
                      <a:r>
                        <a:rPr lang="en-US" sz="2800" b="1" dirty="0">
                          <a:latin typeface="+mn-lt"/>
                        </a:rPr>
                        <a:t>or</a:t>
                      </a:r>
                      <a:r>
                        <a:rPr lang="en-US" sz="2800" dirty="0">
                          <a:latin typeface="+mn-lt"/>
                        </a:rPr>
                        <a:t> mean 24-hour SBP </a:t>
                      </a:r>
                      <a:r>
                        <a:rPr lang="en-US" sz="2800" dirty="0">
                          <a:latin typeface="+mn-lt"/>
                          <a:cs typeface="Calibri" panose="020F0502020204030204" pitchFamily="34" charset="0"/>
                        </a:rPr>
                        <a:t>≥</a:t>
                      </a:r>
                      <a:r>
                        <a:rPr lang="en-US" sz="2800" dirty="0">
                          <a:latin typeface="+mn-lt"/>
                        </a:rPr>
                        <a:t> 130 mmHg or DBP </a:t>
                      </a:r>
                      <a:r>
                        <a:rPr lang="en-US" sz="2800" dirty="0">
                          <a:latin typeface="+mn-lt"/>
                          <a:cs typeface="Calibri" panose="020F0502020204030204" pitchFamily="34" charset="0"/>
                        </a:rPr>
                        <a:t>≥</a:t>
                      </a:r>
                      <a:r>
                        <a:rPr lang="en-US" sz="2800" dirty="0">
                          <a:latin typeface="+mn-lt"/>
                        </a:rPr>
                        <a:t> 80 mmHg are high</a:t>
                      </a:r>
                      <a:endParaRPr lang="en-CA" sz="2800" dirty="0">
                        <a:latin typeface="+mn-lt"/>
                      </a:endParaRPr>
                    </a:p>
                  </a:txBody>
                  <a:tcPr/>
                </a:tc>
                <a:extLst>
                  <a:ext uri="{0D108BD9-81ED-4DB2-BD59-A6C34878D82A}">
                    <a16:rowId xmlns:a16="http://schemas.microsoft.com/office/drawing/2014/main" val="1304934389"/>
                  </a:ext>
                </a:extLst>
              </a:tr>
              <a:tr h="370840">
                <a:tc>
                  <a:txBody>
                    <a:bodyPr/>
                    <a:lstStyle/>
                    <a:p>
                      <a:r>
                        <a:rPr lang="en-CA" sz="2800" b="1" dirty="0">
                          <a:latin typeface="+mn-lt"/>
                        </a:rPr>
                        <a:t>HBPM</a:t>
                      </a:r>
                    </a:p>
                  </a:txBody>
                  <a:tcPr/>
                </a:tc>
                <a:tc>
                  <a:txBody>
                    <a:bodyPr/>
                    <a:lstStyle/>
                    <a:p>
                      <a:pPr marL="285750" indent="-285750">
                        <a:buFont typeface="Arial" panose="020B0604020202020204" pitchFamily="34" charset="0"/>
                        <a:buChar char="•"/>
                      </a:pPr>
                      <a:r>
                        <a:rPr lang="en-US" sz="2800" dirty="0">
                          <a:latin typeface="+mn-lt"/>
                        </a:rPr>
                        <a:t>Mean SBP </a:t>
                      </a:r>
                      <a:r>
                        <a:rPr lang="en-US" sz="2800" dirty="0">
                          <a:latin typeface="+mn-lt"/>
                          <a:cs typeface="Calibri" panose="020F0502020204030204" pitchFamily="34" charset="0"/>
                        </a:rPr>
                        <a:t>≥</a:t>
                      </a:r>
                      <a:r>
                        <a:rPr lang="en-US" sz="2800" dirty="0">
                          <a:latin typeface="+mn-lt"/>
                        </a:rPr>
                        <a:t> 135 mmHg or DBP </a:t>
                      </a:r>
                      <a:r>
                        <a:rPr lang="en-US" sz="2800" dirty="0">
                          <a:latin typeface="+mn-lt"/>
                          <a:cs typeface="Calibri" panose="020F0502020204030204" pitchFamily="34" charset="0"/>
                        </a:rPr>
                        <a:t>≥ </a:t>
                      </a:r>
                      <a:r>
                        <a:rPr lang="en-US" sz="2800" dirty="0">
                          <a:latin typeface="+mn-lt"/>
                        </a:rPr>
                        <a:t>85mm Hg are high and associated with an increased overall mortality risk</a:t>
                      </a:r>
                      <a:endParaRPr lang="en-CA" sz="2800" dirty="0">
                        <a:latin typeface="+mn-lt"/>
                      </a:endParaRPr>
                    </a:p>
                  </a:txBody>
                  <a:tcPr/>
                </a:tc>
                <a:extLst>
                  <a:ext uri="{0D108BD9-81ED-4DB2-BD59-A6C34878D82A}">
                    <a16:rowId xmlns:a16="http://schemas.microsoft.com/office/drawing/2014/main" val="1839760664"/>
                  </a:ext>
                </a:extLst>
              </a:tr>
            </a:tbl>
          </a:graphicData>
        </a:graphic>
      </p:graphicFrame>
      <p:sp>
        <p:nvSpPr>
          <p:cNvPr id="8" name="TextBox 7">
            <a:extLst>
              <a:ext uri="{FF2B5EF4-FFF2-40B4-BE49-F238E27FC236}">
                <a16:creationId xmlns:a16="http://schemas.microsoft.com/office/drawing/2014/main" id="{E1C95D92-3C28-4EA1-B1AE-962DF0F79000}"/>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
        <p:nvSpPr>
          <p:cNvPr id="2" name="TextBox 1">
            <a:extLst>
              <a:ext uri="{FF2B5EF4-FFF2-40B4-BE49-F238E27FC236}">
                <a16:creationId xmlns:a16="http://schemas.microsoft.com/office/drawing/2014/main" id="{4F2E57F3-0D53-4AA9-90ED-ABCBE1229ECF}"/>
              </a:ext>
            </a:extLst>
          </p:cNvPr>
          <p:cNvSpPr txBox="1"/>
          <p:nvPr/>
        </p:nvSpPr>
        <p:spPr>
          <a:xfrm>
            <a:off x="118330" y="6060689"/>
            <a:ext cx="12074652" cy="261610"/>
          </a:xfrm>
          <a:prstGeom prst="rect">
            <a:avLst/>
          </a:prstGeom>
          <a:noFill/>
        </p:spPr>
        <p:txBody>
          <a:bodyPr wrap="square" rtlCol="0">
            <a:spAutoFit/>
          </a:bodyPr>
          <a:lstStyle/>
          <a:p>
            <a:r>
              <a:rPr lang="en-CA" sz="1100" dirty="0"/>
              <a:t>* Note – These values are for most individuals, thresholds for persons with diabetes </a:t>
            </a:r>
            <a:r>
              <a:rPr lang="en-US" sz="1100" dirty="0"/>
              <a:t>have not been validated by are likely lower.</a:t>
            </a:r>
            <a:endParaRPr lang="en-CA" sz="1100" dirty="0"/>
          </a:p>
        </p:txBody>
      </p:sp>
    </p:spTree>
    <p:custDataLst>
      <p:tags r:id="rId1"/>
    </p:custDataLst>
    <p:extLst>
      <p:ext uri="{BB962C8B-B14F-4D97-AF65-F5344CB8AC3E}">
        <p14:creationId xmlns:p14="http://schemas.microsoft.com/office/powerpoint/2010/main" val="1244070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927769-56AB-4ACC-801B-A97218F799FD}"/>
              </a:ext>
            </a:extLst>
          </p:cNvPr>
          <p:cNvSpPr>
            <a:spLocks noGrp="1"/>
          </p:cNvSpPr>
          <p:nvPr>
            <p:ph type="title"/>
          </p:nvPr>
        </p:nvSpPr>
        <p:spPr/>
        <p:txBody>
          <a:bodyPr/>
          <a:lstStyle/>
          <a:p>
            <a:r>
              <a:rPr lang="en-CA" b="1" dirty="0"/>
              <a:t>Diagnosis and Follow-Up </a:t>
            </a:r>
          </a:p>
        </p:txBody>
      </p:sp>
    </p:spTree>
    <p:custDataLst>
      <p:tags r:id="rId1"/>
    </p:custDataLst>
    <p:extLst>
      <p:ext uri="{BB962C8B-B14F-4D97-AF65-F5344CB8AC3E}">
        <p14:creationId xmlns:p14="http://schemas.microsoft.com/office/powerpoint/2010/main" val="331872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E678-8063-4A2B-A50B-C6C7EE8D7C15}"/>
              </a:ext>
            </a:extLst>
          </p:cNvPr>
          <p:cNvSpPr>
            <a:spLocks noGrp="1"/>
          </p:cNvSpPr>
          <p:nvPr>
            <p:ph type="title"/>
          </p:nvPr>
        </p:nvSpPr>
        <p:spPr>
          <a:xfrm>
            <a:off x="838200" y="365126"/>
            <a:ext cx="9420680" cy="938632"/>
          </a:xfrm>
        </p:spPr>
        <p:txBody>
          <a:bodyPr/>
          <a:lstStyle/>
          <a:p>
            <a:r>
              <a:rPr lang="en-CA" dirty="0"/>
              <a:t>Hypertension Diagnostic Algorithm </a:t>
            </a:r>
          </a:p>
        </p:txBody>
      </p:sp>
      <p:pic>
        <p:nvPicPr>
          <p:cNvPr id="5" name="Content Placeholder 4" descr="Diagram&#10;&#10;Description automatically generated">
            <a:extLst>
              <a:ext uri="{FF2B5EF4-FFF2-40B4-BE49-F238E27FC236}">
                <a16:creationId xmlns:a16="http://schemas.microsoft.com/office/drawing/2014/main" id="{CABA9CEF-35B5-4074-86B6-20E520984A2D}"/>
              </a:ext>
            </a:extLst>
          </p:cNvPr>
          <p:cNvPicPr>
            <a:picLocks noGrp="1" noChangeAspect="1"/>
          </p:cNvPicPr>
          <p:nvPr>
            <p:ph idx="1"/>
          </p:nvPr>
        </p:nvPicPr>
        <p:blipFill rotWithShape="1">
          <a:blip r:embed="rId3"/>
          <a:srcRect t="963"/>
          <a:stretch/>
        </p:blipFill>
        <p:spPr>
          <a:xfrm>
            <a:off x="1708023" y="1256562"/>
            <a:ext cx="8185195" cy="5094727"/>
          </a:xfrm>
        </p:spPr>
      </p:pic>
      <p:sp>
        <p:nvSpPr>
          <p:cNvPr id="6" name="TextBox 5">
            <a:extLst>
              <a:ext uri="{FF2B5EF4-FFF2-40B4-BE49-F238E27FC236}">
                <a16:creationId xmlns:a16="http://schemas.microsoft.com/office/drawing/2014/main" id="{3D369F06-30BD-4374-9ED7-56BF69B7CD09}"/>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75319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nvPr>
        </p:nvSpPr>
        <p:spPr/>
        <p:txBody>
          <a:bodyPr/>
          <a:lstStyle/>
          <a:p>
            <a:r>
              <a:rPr lang="en-CA" dirty="0"/>
              <a:t>Mean Office BP </a:t>
            </a:r>
            <a:r>
              <a:rPr lang="en-CA" dirty="0">
                <a:latin typeface="Calibri" panose="020F0502020204030204" pitchFamily="34" charset="0"/>
                <a:cs typeface="Calibri" panose="020F0502020204030204" pitchFamily="34" charset="0"/>
              </a:rPr>
              <a:t>≥ </a:t>
            </a:r>
            <a:r>
              <a:rPr lang="en-CA" dirty="0"/>
              <a:t>180/110 mmHg</a:t>
            </a:r>
          </a:p>
        </p:txBody>
      </p:sp>
      <p:sp>
        <p:nvSpPr>
          <p:cNvPr id="3" name="Content Placeholder 2">
            <a:extLst>
              <a:ext uri="{FF2B5EF4-FFF2-40B4-BE49-F238E27FC236}">
                <a16:creationId xmlns:a16="http://schemas.microsoft.com/office/drawing/2014/main" id="{0256C58C-A6EE-4048-9341-42B5DC41D47D}"/>
              </a:ext>
            </a:extLst>
          </p:cNvPr>
          <p:cNvSpPr>
            <a:spLocks noGrp="1"/>
          </p:cNvSpPr>
          <p:nvPr>
            <p:ph idx="1"/>
          </p:nvPr>
        </p:nvSpPr>
        <p:spPr>
          <a:xfrm>
            <a:off x="838200" y="4306529"/>
            <a:ext cx="10515600" cy="1870434"/>
          </a:xfrm>
        </p:spPr>
        <p:txBody>
          <a:bodyPr/>
          <a:lstStyle/>
          <a:p>
            <a:pPr lvl="0"/>
            <a:r>
              <a:rPr lang="en-CA" dirty="0"/>
              <a:t>Mean office BP </a:t>
            </a:r>
            <a:r>
              <a:rPr lang="en-CA" dirty="0">
                <a:latin typeface="Calibri" panose="020F0502020204030204" pitchFamily="34" charset="0"/>
                <a:cs typeface="Calibri" panose="020F0502020204030204" pitchFamily="34" charset="0"/>
              </a:rPr>
              <a:t>≥ 180/110 mmHg or hypertensive emergency </a:t>
            </a:r>
            <a:endParaRPr lang="en-CA" dirty="0"/>
          </a:p>
          <a:p>
            <a:pPr lvl="1"/>
            <a:r>
              <a:rPr lang="en-US" dirty="0"/>
              <a:t>No need for additional BP assessment to make the hypertension diagnosis </a:t>
            </a:r>
          </a:p>
          <a:p>
            <a:pPr lvl="1"/>
            <a:r>
              <a:rPr lang="en-US" dirty="0"/>
              <a:t>Diagnose with hypertension and initiate treatment </a:t>
            </a:r>
          </a:p>
          <a:p>
            <a:endParaRPr lang="en-CA" dirty="0"/>
          </a:p>
        </p:txBody>
      </p:sp>
      <p:pic>
        <p:nvPicPr>
          <p:cNvPr id="4" name="Content Placeholder 4" descr="Diagram&#10;&#10;Description automatically generated">
            <a:extLst>
              <a:ext uri="{FF2B5EF4-FFF2-40B4-BE49-F238E27FC236}">
                <a16:creationId xmlns:a16="http://schemas.microsoft.com/office/drawing/2014/main" id="{DF43DD86-8A22-45FF-AA0C-C9F2DD3FCBED}"/>
              </a:ext>
            </a:extLst>
          </p:cNvPr>
          <p:cNvPicPr>
            <a:picLocks noChangeAspect="1"/>
          </p:cNvPicPr>
          <p:nvPr/>
        </p:nvPicPr>
        <p:blipFill rotWithShape="1">
          <a:blip r:embed="rId3"/>
          <a:srcRect t="997" b="73236"/>
          <a:stretch/>
        </p:blipFill>
        <p:spPr>
          <a:xfrm>
            <a:off x="589756" y="2224056"/>
            <a:ext cx="10891924" cy="1763908"/>
          </a:xfrm>
          <a:prstGeom prst="rect">
            <a:avLst/>
          </a:prstGeom>
        </p:spPr>
      </p:pic>
      <p:sp>
        <p:nvSpPr>
          <p:cNvPr id="5" name="TextBox 4">
            <a:extLst>
              <a:ext uri="{FF2B5EF4-FFF2-40B4-BE49-F238E27FC236}">
                <a16:creationId xmlns:a16="http://schemas.microsoft.com/office/drawing/2014/main" id="{DC8CB55A-CEF0-46B4-BDB7-D561EE32F125}"/>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413612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E678-8063-4A2B-A50B-C6C7EE8D7C15}"/>
              </a:ext>
            </a:extLst>
          </p:cNvPr>
          <p:cNvSpPr>
            <a:spLocks noGrp="1"/>
          </p:cNvSpPr>
          <p:nvPr>
            <p:ph type="title"/>
          </p:nvPr>
        </p:nvSpPr>
        <p:spPr/>
        <p:txBody>
          <a:bodyPr/>
          <a:lstStyle/>
          <a:p>
            <a:r>
              <a:rPr lang="en-CA" dirty="0"/>
              <a:t>Hypertension Diagnosis in People with Diabetes </a:t>
            </a:r>
          </a:p>
        </p:txBody>
      </p:sp>
      <p:pic>
        <p:nvPicPr>
          <p:cNvPr id="5" name="Content Placeholder 4" descr="Diagram&#10;&#10;Description automatically generated">
            <a:extLst>
              <a:ext uri="{FF2B5EF4-FFF2-40B4-BE49-F238E27FC236}">
                <a16:creationId xmlns:a16="http://schemas.microsoft.com/office/drawing/2014/main" id="{CABA9CEF-35B5-4074-86B6-20E520984A2D}"/>
              </a:ext>
            </a:extLst>
          </p:cNvPr>
          <p:cNvPicPr>
            <a:picLocks noGrp="1" noChangeAspect="1"/>
          </p:cNvPicPr>
          <p:nvPr>
            <p:ph sz="half" idx="1"/>
          </p:nvPr>
        </p:nvPicPr>
        <p:blipFill>
          <a:blip r:embed="rId4"/>
          <a:stretch>
            <a:fillRect/>
          </a:stretch>
        </p:blipFill>
        <p:spPr>
          <a:xfrm>
            <a:off x="5232728" y="1800726"/>
            <a:ext cx="6959272" cy="4373783"/>
          </a:xfrm>
        </p:spPr>
      </p:pic>
      <p:sp>
        <p:nvSpPr>
          <p:cNvPr id="3" name="Content Placeholder 2">
            <a:extLst>
              <a:ext uri="{FF2B5EF4-FFF2-40B4-BE49-F238E27FC236}">
                <a16:creationId xmlns:a16="http://schemas.microsoft.com/office/drawing/2014/main" id="{21FB87E6-F8DD-44B7-AE45-495092FAD814}"/>
              </a:ext>
            </a:extLst>
          </p:cNvPr>
          <p:cNvSpPr>
            <a:spLocks noGrp="1"/>
          </p:cNvSpPr>
          <p:nvPr>
            <p:ph sz="half" idx="2"/>
          </p:nvPr>
        </p:nvSpPr>
        <p:spPr>
          <a:xfrm>
            <a:off x="838200" y="1690688"/>
            <a:ext cx="4140855" cy="4351338"/>
          </a:xfrm>
        </p:spPr>
        <p:txBody>
          <a:bodyPr>
            <a:normAutofit fontScale="92500" lnSpcReduction="10000"/>
          </a:bodyPr>
          <a:lstStyle/>
          <a:p>
            <a:r>
              <a:rPr lang="en-US" dirty="0"/>
              <a:t>OBPM threshold is different in patients with diabetes</a:t>
            </a:r>
          </a:p>
          <a:p>
            <a:r>
              <a:rPr lang="en-US" dirty="0"/>
              <a:t>AOBP and ABPM diagnostic thresholds in diabetes have not yet been validated</a:t>
            </a:r>
          </a:p>
          <a:p>
            <a:r>
              <a:rPr lang="en-US" dirty="0"/>
              <a:t>Potential prognostic value of ABPM and HBPM exist to rule out white coat or masked HT</a:t>
            </a:r>
          </a:p>
          <a:p>
            <a:r>
              <a:rPr lang="en-US" dirty="0"/>
              <a:t>Diagnosis is recommended by OBPM </a:t>
            </a:r>
            <a:r>
              <a:rPr lang="en-US" dirty="0">
                <a:latin typeface="Calibri" panose="020F0502020204030204" pitchFamily="34" charset="0"/>
                <a:cs typeface="Calibri" panose="020F0502020204030204" pitchFamily="34" charset="0"/>
              </a:rPr>
              <a:t>≥ 130/80 mmHg on ≥ 3 different days </a:t>
            </a:r>
            <a:endParaRPr lang="en-CA" dirty="0"/>
          </a:p>
        </p:txBody>
      </p:sp>
      <p:sp>
        <p:nvSpPr>
          <p:cNvPr id="6" name="TextBox 5">
            <a:extLst>
              <a:ext uri="{FF2B5EF4-FFF2-40B4-BE49-F238E27FC236}">
                <a16:creationId xmlns:a16="http://schemas.microsoft.com/office/drawing/2014/main" id="{3D369F06-30BD-4374-9ED7-56BF69B7CD09}"/>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5"/>
              </a:rPr>
              <a:t>10.1016/j.cjca.2020.02.086</a:t>
            </a:r>
            <a:endParaRPr lang="en-CA" sz="1050" dirty="0">
              <a:effectLst/>
            </a:endParaRPr>
          </a:p>
        </p:txBody>
      </p:sp>
      <p:sp>
        <p:nvSpPr>
          <p:cNvPr id="4" name="Rectangle 3">
            <a:extLst>
              <a:ext uri="{FF2B5EF4-FFF2-40B4-BE49-F238E27FC236}">
                <a16:creationId xmlns:a16="http://schemas.microsoft.com/office/drawing/2014/main" id="{E348AAB0-413C-4612-93CB-D64181CFFD57}"/>
              </a:ext>
            </a:extLst>
          </p:cNvPr>
          <p:cNvSpPr/>
          <p:nvPr/>
        </p:nvSpPr>
        <p:spPr>
          <a:xfrm>
            <a:off x="5091143" y="3016251"/>
            <a:ext cx="1946787" cy="5941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Rectangle 6">
            <a:extLst>
              <a:ext uri="{FF2B5EF4-FFF2-40B4-BE49-F238E27FC236}">
                <a16:creationId xmlns:a16="http://schemas.microsoft.com/office/drawing/2014/main" id="{EA4460A6-60D9-4723-B419-BEDEC358F2C9}"/>
              </a:ext>
            </a:extLst>
          </p:cNvPr>
          <p:cNvSpPr/>
          <p:nvPr/>
        </p:nvSpPr>
        <p:spPr>
          <a:xfrm>
            <a:off x="7343713" y="3016251"/>
            <a:ext cx="1651819" cy="5941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8D75A726-0FAC-47EC-8609-C95E478211EF}"/>
              </a:ext>
            </a:extLst>
          </p:cNvPr>
          <p:cNvSpPr/>
          <p:nvPr/>
        </p:nvSpPr>
        <p:spPr>
          <a:xfrm>
            <a:off x="9344578" y="2966543"/>
            <a:ext cx="1651819" cy="81487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C38459EB-2EE2-4E99-BA30-78B8A3E9A757}"/>
              </a:ext>
            </a:extLst>
          </p:cNvPr>
          <p:cNvSpPr/>
          <p:nvPr/>
        </p:nvSpPr>
        <p:spPr>
          <a:xfrm>
            <a:off x="7466616" y="3891457"/>
            <a:ext cx="3641869" cy="35607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Wave 9">
            <a:extLst>
              <a:ext uri="{FF2B5EF4-FFF2-40B4-BE49-F238E27FC236}">
                <a16:creationId xmlns:a16="http://schemas.microsoft.com/office/drawing/2014/main" id="{9951E70B-34E0-4817-87D5-3FD4C1C25F45}"/>
              </a:ext>
            </a:extLst>
          </p:cNvPr>
          <p:cNvSpPr/>
          <p:nvPr/>
        </p:nvSpPr>
        <p:spPr>
          <a:xfrm>
            <a:off x="3161017" y="1013037"/>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Tree>
    <p:custDataLst>
      <p:tags r:id="rId1"/>
    </p:custDataLst>
    <p:extLst>
      <p:ext uri="{BB962C8B-B14F-4D97-AF65-F5344CB8AC3E}">
        <p14:creationId xmlns:p14="http://schemas.microsoft.com/office/powerpoint/2010/main" val="4282877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Diagram&#10;&#10;Description automatically generated">
            <a:extLst>
              <a:ext uri="{FF2B5EF4-FFF2-40B4-BE49-F238E27FC236}">
                <a16:creationId xmlns:a16="http://schemas.microsoft.com/office/drawing/2014/main" id="{CABA9CEF-35B5-4074-86B6-20E520984A2D}"/>
              </a:ext>
            </a:extLst>
          </p:cNvPr>
          <p:cNvPicPr>
            <a:picLocks noGrp="1" noChangeAspect="1"/>
          </p:cNvPicPr>
          <p:nvPr>
            <p:ph idx="1"/>
          </p:nvPr>
        </p:nvPicPr>
        <p:blipFill>
          <a:blip r:embed="rId4"/>
          <a:stretch>
            <a:fillRect/>
          </a:stretch>
        </p:blipFill>
        <p:spPr>
          <a:xfrm>
            <a:off x="3964367" y="263137"/>
            <a:ext cx="8185195" cy="5144256"/>
          </a:xfrm>
        </p:spPr>
      </p:pic>
      <p:sp>
        <p:nvSpPr>
          <p:cNvPr id="3" name="Rectangle 2">
            <a:extLst>
              <a:ext uri="{FF2B5EF4-FFF2-40B4-BE49-F238E27FC236}">
                <a16:creationId xmlns:a16="http://schemas.microsoft.com/office/drawing/2014/main" id="{8693B423-DAE1-494D-A67F-ED898665E7E3}"/>
              </a:ext>
            </a:extLst>
          </p:cNvPr>
          <p:cNvSpPr/>
          <p:nvPr/>
        </p:nvSpPr>
        <p:spPr>
          <a:xfrm>
            <a:off x="3964367" y="263137"/>
            <a:ext cx="8103588" cy="22263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985BE9F2-5F85-4129-BA5B-048BA19DF119}"/>
              </a:ext>
            </a:extLst>
          </p:cNvPr>
          <p:cNvSpPr/>
          <p:nvPr/>
        </p:nvSpPr>
        <p:spPr>
          <a:xfrm>
            <a:off x="6264132" y="1329140"/>
            <a:ext cx="5603245" cy="14578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5EC9E678-8063-4A2B-A50B-C6C7EE8D7C15}"/>
              </a:ext>
            </a:extLst>
          </p:cNvPr>
          <p:cNvSpPr>
            <a:spLocks noGrp="1"/>
          </p:cNvSpPr>
          <p:nvPr>
            <p:ph type="title"/>
          </p:nvPr>
        </p:nvSpPr>
        <p:spPr>
          <a:xfrm>
            <a:off x="838200" y="365126"/>
            <a:ext cx="9420680" cy="938632"/>
          </a:xfrm>
        </p:spPr>
        <p:txBody>
          <a:bodyPr/>
          <a:lstStyle/>
          <a:p>
            <a:r>
              <a:rPr lang="en-CA" dirty="0"/>
              <a:t>Hypertension Diagnosis Algorithm</a:t>
            </a:r>
          </a:p>
        </p:txBody>
      </p:sp>
      <p:sp>
        <p:nvSpPr>
          <p:cNvPr id="6" name="TextBox 5">
            <a:extLst>
              <a:ext uri="{FF2B5EF4-FFF2-40B4-BE49-F238E27FC236}">
                <a16:creationId xmlns:a16="http://schemas.microsoft.com/office/drawing/2014/main" id="{3D369F06-30BD-4374-9ED7-56BF69B7CD09}"/>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5"/>
              </a:rPr>
              <a:t>10.1016/j.cjca.2020.02.086</a:t>
            </a:r>
            <a:endParaRPr lang="en-CA" sz="1050" dirty="0">
              <a:effectLst/>
            </a:endParaRPr>
          </a:p>
        </p:txBody>
      </p:sp>
      <p:sp>
        <p:nvSpPr>
          <p:cNvPr id="7" name="Content Placeholder 2">
            <a:extLst>
              <a:ext uri="{FF2B5EF4-FFF2-40B4-BE49-F238E27FC236}">
                <a16:creationId xmlns:a16="http://schemas.microsoft.com/office/drawing/2014/main" id="{365A8C22-87B3-4E78-A4E3-2BF71567B313}"/>
              </a:ext>
            </a:extLst>
          </p:cNvPr>
          <p:cNvSpPr txBox="1">
            <a:spLocks/>
          </p:cNvSpPr>
          <p:nvPr/>
        </p:nvSpPr>
        <p:spPr>
          <a:xfrm>
            <a:off x="838200" y="1690688"/>
            <a:ext cx="3202857"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1</a:t>
            </a:r>
            <a:r>
              <a:rPr lang="en-US" baseline="30000" dirty="0"/>
              <a:t>st</a:t>
            </a:r>
            <a:r>
              <a:rPr lang="en-US" dirty="0"/>
              <a:t> visit – AOBP or OBPM is elevated</a:t>
            </a:r>
          </a:p>
          <a:p>
            <a:r>
              <a:rPr lang="en-US" dirty="0"/>
              <a:t>Consider ABPM (preferred) or HBPM</a:t>
            </a:r>
          </a:p>
          <a:p>
            <a:r>
              <a:rPr lang="en-US" dirty="0"/>
              <a:t>If ABPM or HBPM are elevated, then diagnosis of hypertension can be made </a:t>
            </a:r>
            <a:endParaRPr lang="en-CA" dirty="0"/>
          </a:p>
        </p:txBody>
      </p:sp>
    </p:spTree>
    <p:custDataLst>
      <p:tags r:id="rId1"/>
    </p:custDataLst>
    <p:extLst>
      <p:ext uri="{BB962C8B-B14F-4D97-AF65-F5344CB8AC3E}">
        <p14:creationId xmlns:p14="http://schemas.microsoft.com/office/powerpoint/2010/main" val="1309639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i="1" dirty="0"/>
              <a:t>White Coat </a:t>
            </a:r>
            <a:r>
              <a:rPr lang="en-CA" dirty="0"/>
              <a:t>and </a:t>
            </a:r>
            <a:r>
              <a:rPr lang="en-CA" i="1" dirty="0"/>
              <a:t>Masked</a:t>
            </a:r>
            <a:r>
              <a:rPr lang="en-CA" dirty="0"/>
              <a:t> Hypertension</a:t>
            </a:r>
          </a:p>
        </p:txBody>
      </p:sp>
      <p:sp>
        <p:nvSpPr>
          <p:cNvPr id="244" name="Shape 244"/>
          <p:cNvSpPr>
            <a:spLocks noGrp="1"/>
          </p:cNvSpPr>
          <p:nvPr>
            <p:ph idx="1"/>
          </p:nvPr>
        </p:nvSpPr>
        <p:spPr>
          <a:xfrm>
            <a:off x="2021305" y="1885954"/>
            <a:ext cx="7840133" cy="4094163"/>
          </a:xfrm>
          <a:prstGeom prst="rect">
            <a:avLst/>
          </a:prstGeom>
        </p:spPr>
        <p:txBody>
          <a:bodyPr>
            <a:noAutofit/>
          </a:bodyPr>
          <a:lstStyle/>
          <a:p>
            <a:pPr marL="0" indent="0" algn="r">
              <a:buNone/>
              <a:defRPr sz="1100">
                <a:solidFill>
                  <a:srgbClr val="000000"/>
                </a:solidFill>
                <a:latin typeface="+mj-lt"/>
                <a:ea typeface="+mj-ea"/>
                <a:cs typeface="+mj-cs"/>
                <a:sym typeface="Calibri"/>
              </a:defRPr>
            </a:pPr>
            <a:r>
              <a:rPr lang="en-CA" sz="1200">
                <a:solidFill>
                  <a:schemeClr val="bg1"/>
                </a:solidFill>
                <a:latin typeface="Calibri" charset="0"/>
                <a:ea typeface="Calibri" charset="0"/>
                <a:cs typeface="Calibri" charset="0"/>
              </a:rPr>
              <a:t>Derived from Pickering TG, et al</a:t>
            </a:r>
            <a:r>
              <a:rPr lang="en-CA" sz="1200" i="1">
                <a:solidFill>
                  <a:schemeClr val="bg1"/>
                </a:solidFill>
                <a:latin typeface="Calibri" charset="0"/>
                <a:ea typeface="Calibri" charset="0"/>
                <a:cs typeface="Calibri" charset="0"/>
              </a:rPr>
              <a:t>. Hypertension</a:t>
            </a:r>
            <a:r>
              <a:rPr lang="en-CA" sz="1200">
                <a:solidFill>
                  <a:schemeClr val="bg1"/>
                </a:solidFill>
                <a:latin typeface="Calibri" charset="0"/>
                <a:ea typeface="Calibri" charset="0"/>
                <a:cs typeface="Calibri" charset="0"/>
              </a:rPr>
              <a:t> 2002:40:795-6.</a:t>
            </a:r>
          </a:p>
        </p:txBody>
      </p:sp>
      <p:grpSp>
        <p:nvGrpSpPr>
          <p:cNvPr id="286" name="Group 286"/>
          <p:cNvGrpSpPr/>
          <p:nvPr/>
        </p:nvGrpSpPr>
        <p:grpSpPr>
          <a:xfrm>
            <a:off x="2904693" y="2029620"/>
            <a:ext cx="6120127" cy="4104758"/>
            <a:chOff x="26788" y="-23455"/>
            <a:chExt cx="6566315" cy="4721919"/>
          </a:xfrm>
        </p:grpSpPr>
        <p:grpSp>
          <p:nvGrpSpPr>
            <p:cNvPr id="275" name="Group 275"/>
            <p:cNvGrpSpPr/>
            <p:nvPr/>
          </p:nvGrpSpPr>
          <p:grpSpPr>
            <a:xfrm>
              <a:off x="26788" y="-23455"/>
              <a:ext cx="6566315" cy="4721919"/>
              <a:chOff x="26790" y="-23453"/>
              <a:chExt cx="6566313" cy="4721917"/>
            </a:xfrm>
          </p:grpSpPr>
          <p:grpSp>
            <p:nvGrpSpPr>
              <p:cNvPr id="272" name="Group 272"/>
              <p:cNvGrpSpPr/>
              <p:nvPr/>
            </p:nvGrpSpPr>
            <p:grpSpPr>
              <a:xfrm>
                <a:off x="630076" y="-23453"/>
                <a:ext cx="5963027" cy="4255619"/>
                <a:chOff x="13602" y="-23451"/>
                <a:chExt cx="5963026" cy="4255617"/>
              </a:xfrm>
            </p:grpSpPr>
            <p:sp>
              <p:nvSpPr>
                <p:cNvPr id="246" name="Shape 246"/>
                <p:cNvSpPr/>
                <p:nvPr/>
              </p:nvSpPr>
              <p:spPr>
                <a:xfrm>
                  <a:off x="13604" y="2993955"/>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120</a:t>
                  </a:r>
                </a:p>
              </p:txBody>
            </p:sp>
            <p:sp>
              <p:nvSpPr>
                <p:cNvPr id="247" name="Shape 247"/>
                <p:cNvSpPr/>
                <p:nvPr/>
              </p:nvSpPr>
              <p:spPr>
                <a:xfrm>
                  <a:off x="13602" y="2239605"/>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140</a:t>
                  </a:r>
                </a:p>
              </p:txBody>
            </p:sp>
            <p:sp>
              <p:nvSpPr>
                <p:cNvPr id="248" name="Shape 248"/>
                <p:cNvSpPr/>
                <p:nvPr/>
              </p:nvSpPr>
              <p:spPr>
                <a:xfrm>
                  <a:off x="13607" y="1485254"/>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160</a:t>
                  </a:r>
                </a:p>
              </p:txBody>
            </p:sp>
            <p:sp>
              <p:nvSpPr>
                <p:cNvPr id="249" name="Shape 249"/>
                <p:cNvSpPr/>
                <p:nvPr/>
              </p:nvSpPr>
              <p:spPr>
                <a:xfrm>
                  <a:off x="13607" y="730902"/>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180</a:t>
                  </a:r>
                </a:p>
              </p:txBody>
            </p:sp>
            <p:sp>
              <p:nvSpPr>
                <p:cNvPr id="250" name="Shape 250"/>
                <p:cNvSpPr/>
                <p:nvPr/>
              </p:nvSpPr>
              <p:spPr>
                <a:xfrm>
                  <a:off x="13607" y="-23451"/>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200</a:t>
                  </a:r>
                </a:p>
              </p:txBody>
            </p:sp>
            <p:sp>
              <p:nvSpPr>
                <p:cNvPr id="251" name="Shape 251"/>
                <p:cNvSpPr/>
                <p:nvPr/>
              </p:nvSpPr>
              <p:spPr>
                <a:xfrm>
                  <a:off x="13607" y="3748306"/>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100</a:t>
                  </a:r>
                </a:p>
              </p:txBody>
            </p:sp>
            <p:grpSp>
              <p:nvGrpSpPr>
                <p:cNvPr id="264" name="Group 264"/>
                <p:cNvGrpSpPr/>
                <p:nvPr/>
              </p:nvGrpSpPr>
              <p:grpSpPr>
                <a:xfrm>
                  <a:off x="356765" y="74893"/>
                  <a:ext cx="5504691" cy="3919195"/>
                  <a:chOff x="0" y="0"/>
                  <a:chExt cx="5504690" cy="3919194"/>
                </a:xfrm>
              </p:grpSpPr>
              <p:sp>
                <p:nvSpPr>
                  <p:cNvPr id="252" name="Shape 252"/>
                  <p:cNvSpPr/>
                  <p:nvPr/>
                </p:nvSpPr>
                <p:spPr>
                  <a:xfrm flipH="1">
                    <a:off x="184576" y="0"/>
                    <a:ext cx="1" cy="3918560"/>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3" name="Shape 253"/>
                  <p:cNvSpPr/>
                  <p:nvPr/>
                </p:nvSpPr>
                <p:spPr>
                  <a:xfrm>
                    <a:off x="-1" y="3022349"/>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4" name="Shape 254"/>
                  <p:cNvSpPr/>
                  <p:nvPr/>
                </p:nvSpPr>
                <p:spPr>
                  <a:xfrm>
                    <a:off x="-1" y="151368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5" name="Shape 255"/>
                  <p:cNvSpPr/>
                  <p:nvPr/>
                </p:nvSpPr>
                <p:spPr>
                  <a:xfrm>
                    <a:off x="-1" y="2268019"/>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6" name="Shape 256"/>
                  <p:cNvSpPr/>
                  <p:nvPr/>
                </p:nvSpPr>
                <p:spPr>
                  <a:xfrm>
                    <a:off x="-1" y="75935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7" name="Shape 257"/>
                  <p:cNvSpPr/>
                  <p:nvPr/>
                </p:nvSpPr>
                <p:spPr>
                  <a:xfrm>
                    <a:off x="-1" y="502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8" name="Shape 258"/>
                  <p:cNvSpPr/>
                  <p:nvPr/>
                </p:nvSpPr>
                <p:spPr>
                  <a:xfrm flipV="1">
                    <a:off x="1247779"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59" name="Shape 259"/>
                  <p:cNvSpPr/>
                  <p:nvPr/>
                </p:nvSpPr>
                <p:spPr>
                  <a:xfrm flipV="1">
                    <a:off x="4439293"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60" name="Shape 260"/>
                  <p:cNvSpPr/>
                  <p:nvPr/>
                </p:nvSpPr>
                <p:spPr>
                  <a:xfrm flipV="1">
                    <a:off x="2311617"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61" name="Shape 261"/>
                  <p:cNvSpPr/>
                  <p:nvPr/>
                </p:nvSpPr>
                <p:spPr>
                  <a:xfrm flipV="1">
                    <a:off x="3375455"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62" name="Shape 262"/>
                  <p:cNvSpPr/>
                  <p:nvPr/>
                </p:nvSpPr>
                <p:spPr>
                  <a:xfrm flipV="1">
                    <a:off x="5499732"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63" name="Shape 263"/>
                  <p:cNvSpPr/>
                  <p:nvPr/>
                </p:nvSpPr>
                <p:spPr>
                  <a:xfrm flipH="1">
                    <a:off x="0" y="3780080"/>
                    <a:ext cx="5504691" cy="405"/>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grpSp>
            <p:sp>
              <p:nvSpPr>
                <p:cNvPr id="265" name="Shape 265"/>
                <p:cNvSpPr/>
                <p:nvPr/>
              </p:nvSpPr>
              <p:spPr>
                <a:xfrm>
                  <a:off x="436066" y="4037438"/>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100</a:t>
                  </a:r>
                </a:p>
              </p:txBody>
            </p:sp>
            <p:sp>
              <p:nvSpPr>
                <p:cNvPr id="266" name="Shape 266"/>
                <p:cNvSpPr/>
                <p:nvPr/>
              </p:nvSpPr>
              <p:spPr>
                <a:xfrm>
                  <a:off x="1497739" y="4037437"/>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120</a:t>
                  </a:r>
                </a:p>
              </p:txBody>
            </p:sp>
            <p:sp>
              <p:nvSpPr>
                <p:cNvPr id="267" name="Shape 267"/>
                <p:cNvSpPr/>
                <p:nvPr/>
              </p:nvSpPr>
              <p:spPr>
                <a:xfrm>
                  <a:off x="2559418" y="4037437"/>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140</a:t>
                  </a:r>
                </a:p>
              </p:txBody>
            </p:sp>
            <p:sp>
              <p:nvSpPr>
                <p:cNvPr id="268" name="Shape 268"/>
                <p:cNvSpPr/>
                <p:nvPr/>
              </p:nvSpPr>
              <p:spPr>
                <a:xfrm>
                  <a:off x="3621092" y="4037437"/>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160</a:t>
                  </a:r>
                </a:p>
              </p:txBody>
            </p:sp>
            <p:sp>
              <p:nvSpPr>
                <p:cNvPr id="269" name="Shape 269"/>
                <p:cNvSpPr/>
                <p:nvPr/>
              </p:nvSpPr>
              <p:spPr>
                <a:xfrm>
                  <a:off x="4682767" y="4037437"/>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180</a:t>
                  </a:r>
                </a:p>
              </p:txBody>
            </p:sp>
            <p:sp>
              <p:nvSpPr>
                <p:cNvPr id="270" name="Shape 270"/>
                <p:cNvSpPr/>
                <p:nvPr/>
              </p:nvSpPr>
              <p:spPr>
                <a:xfrm>
                  <a:off x="5744445" y="4037437"/>
                  <a:ext cx="232183"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ctr">
                    <a:defRPr sz="1100">
                      <a:latin typeface="Arial"/>
                      <a:ea typeface="Arial"/>
                      <a:cs typeface="Arial"/>
                      <a:sym typeface="Arial"/>
                    </a:defRPr>
                  </a:lvl1pPr>
                </a:lstStyle>
                <a:p>
                  <a:r>
                    <a:rPr lang="en-CA">
                      <a:latin typeface="Calibri" charset="0"/>
                      <a:ea typeface="Calibri" charset="0"/>
                      <a:cs typeface="Calibri" charset="0"/>
                    </a:rPr>
                    <a:t>200</a:t>
                  </a:r>
                </a:p>
              </p:txBody>
            </p:sp>
            <p:sp>
              <p:nvSpPr>
                <p:cNvPr id="271" name="Shape 271"/>
                <p:cNvSpPr/>
                <p:nvPr/>
              </p:nvSpPr>
              <p:spPr>
                <a:xfrm>
                  <a:off x="13602" y="2434996"/>
                  <a:ext cx="232182" cy="194728"/>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0" tIns="0" rIns="0" bIns="0" numCol="1" anchor="ctr">
                  <a:spAutoFit/>
                </a:bodyPr>
                <a:lstStyle>
                  <a:lvl1pPr algn="r">
                    <a:defRPr sz="1100">
                      <a:latin typeface="Arial"/>
                      <a:ea typeface="Arial"/>
                      <a:cs typeface="Arial"/>
                      <a:sym typeface="Arial"/>
                    </a:defRPr>
                  </a:lvl1pPr>
                </a:lstStyle>
                <a:p>
                  <a:r>
                    <a:rPr lang="en-CA">
                      <a:latin typeface="Calibri" charset="0"/>
                      <a:ea typeface="Calibri" charset="0"/>
                      <a:cs typeface="Calibri" charset="0"/>
                    </a:rPr>
                    <a:t>135</a:t>
                  </a:r>
                </a:p>
              </p:txBody>
            </p:sp>
          </p:grpSp>
          <p:sp>
            <p:nvSpPr>
              <p:cNvPr id="273" name="Shape 273"/>
              <p:cNvSpPr/>
              <p:nvPr/>
            </p:nvSpPr>
            <p:spPr>
              <a:xfrm>
                <a:off x="2514478" y="4273607"/>
                <a:ext cx="2671986" cy="424857"/>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45718" tIns="45718" rIns="45718" bIns="45718" numCol="1" anchor="ctr">
                <a:spAutoFit/>
              </a:bodyPr>
              <a:lstStyle>
                <a:lvl1pPr algn="ctr">
                  <a:defRPr b="1">
                    <a:latin typeface="+mj-lt"/>
                    <a:ea typeface="+mj-ea"/>
                    <a:cs typeface="+mj-cs"/>
                    <a:sym typeface="Calibri"/>
                  </a:defRPr>
                </a:lvl1pPr>
              </a:lstStyle>
              <a:p>
                <a:r>
                  <a:rPr lang="en-CA">
                    <a:latin typeface="Calibri" charset="0"/>
                    <a:ea typeface="Calibri" charset="0"/>
                    <a:cs typeface="Calibri" charset="0"/>
                  </a:rPr>
                  <a:t> Manual Office BP mmHg</a:t>
                </a:r>
              </a:p>
            </p:txBody>
          </p:sp>
          <p:sp>
            <p:nvSpPr>
              <p:cNvPr id="274" name="Shape 274"/>
              <p:cNvSpPr/>
              <p:nvPr/>
            </p:nvSpPr>
            <p:spPr>
              <a:xfrm rot="16200000">
                <a:off x="-1049851" y="1906234"/>
                <a:ext cx="2549535" cy="396254"/>
              </a:xfrm>
              <a:prstGeom prst="rect">
                <a:avLst/>
              </a:prstGeom>
              <a:solidFill>
                <a:srgbClr val="FFFFFF"/>
              </a:solidFill>
              <a:ln w="12700" cap="flat">
                <a:noFill/>
                <a:miter lim="400000"/>
              </a:ln>
              <a:effectLst/>
              <a:extLst>
                <a:ext uri="{C572A759-6A51-4108-AA02-DFA0A04FC94B}">
                  <ma14:wrappingTextBoxFlag xmlns:ma14="http://schemas.microsoft.com/office/mac/drawingml/2011/main" xmlns="" val="1"/>
                </a:ext>
              </a:extLst>
            </p:spPr>
            <p:txBody>
              <a:bodyPr wrap="none" lIns="45718" tIns="45718" rIns="45718" bIns="45718" numCol="1" anchor="ctr">
                <a:spAutoFit/>
              </a:bodyPr>
              <a:lstStyle>
                <a:lvl1pPr algn="ctr">
                  <a:defRPr b="1">
                    <a:latin typeface="Arial"/>
                    <a:ea typeface="Arial"/>
                    <a:cs typeface="Arial"/>
                    <a:sym typeface="Arial"/>
                  </a:defRPr>
                </a:lvl1pPr>
              </a:lstStyle>
              <a:p>
                <a:r>
                  <a:rPr lang="en-CA">
                    <a:latin typeface="Calibri" charset="0"/>
                    <a:ea typeface="Calibri" charset="0"/>
                    <a:cs typeface="Calibri" charset="0"/>
                  </a:rPr>
                  <a:t>Ambulatory BP mmHg</a:t>
                </a:r>
              </a:p>
            </p:txBody>
          </p:sp>
        </p:grpSp>
        <p:sp>
          <p:nvSpPr>
            <p:cNvPr id="276" name="Shape 276"/>
            <p:cNvSpPr/>
            <p:nvPr/>
          </p:nvSpPr>
          <p:spPr>
            <a:xfrm flipH="1">
              <a:off x="3286207" y="80078"/>
              <a:ext cx="1" cy="3762414"/>
            </a:xfrm>
            <a:prstGeom prst="line">
              <a:avLst/>
            </a:prstGeom>
            <a:solidFill>
              <a:srgbClr val="8497B0"/>
            </a:solidFill>
            <a:ln w="19050" cap="rnd">
              <a:solidFill>
                <a:schemeClr val="accent2"/>
              </a:solidFill>
              <a:prstDash val="sysDot"/>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77" name="Shape 277"/>
            <p:cNvSpPr/>
            <p:nvPr/>
          </p:nvSpPr>
          <p:spPr>
            <a:xfrm flipH="1" flipV="1">
              <a:off x="986310" y="2533661"/>
              <a:ext cx="5467002" cy="3"/>
            </a:xfrm>
            <a:prstGeom prst="line">
              <a:avLst/>
            </a:prstGeom>
            <a:solidFill>
              <a:srgbClr val="8497B0"/>
            </a:solidFill>
            <a:ln w="19050" cap="rnd">
              <a:solidFill>
                <a:schemeClr val="accent2"/>
              </a:solidFill>
              <a:prstDash val="sysDot"/>
              <a:round/>
            </a:ln>
            <a:effectLst/>
          </p:spPr>
          <p:txBody>
            <a:bodyPr wrap="square" lIns="45718" tIns="45718" rIns="45718" bIns="45718" numCol="1" anchor="t">
              <a:noAutofit/>
            </a:bodyPr>
            <a:lstStyle/>
            <a:p>
              <a:endParaRPr lang="en-CA">
                <a:latin typeface="Calibri" charset="0"/>
                <a:ea typeface="Calibri" charset="0"/>
                <a:cs typeface="Calibri" charset="0"/>
              </a:endParaRPr>
            </a:p>
          </p:txBody>
        </p:sp>
        <p:sp>
          <p:nvSpPr>
            <p:cNvPr id="278" name="Shape 278"/>
            <p:cNvSpPr/>
            <p:nvPr/>
          </p:nvSpPr>
          <p:spPr>
            <a:xfrm>
              <a:off x="1171239" y="80077"/>
              <a:ext cx="2077843" cy="2423048"/>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a:defRPr>
              </a:pPr>
              <a:endParaRPr lang="en-CA" sz="1400">
                <a:latin typeface="Calibri" charset="0"/>
                <a:ea typeface="Calibri" charset="0"/>
                <a:cs typeface="Calibri" charset="0"/>
              </a:endParaRPr>
            </a:p>
          </p:txBody>
        </p:sp>
        <p:sp>
          <p:nvSpPr>
            <p:cNvPr id="279" name="Shape 279"/>
            <p:cNvSpPr/>
            <p:nvPr/>
          </p:nvSpPr>
          <p:spPr>
            <a:xfrm>
              <a:off x="1183765" y="2563223"/>
              <a:ext cx="2077843" cy="1261701"/>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a:defRPr>
              </a:pPr>
              <a:endParaRPr lang="en-CA" sz="1400">
                <a:latin typeface="Calibri" charset="0"/>
                <a:ea typeface="Calibri" charset="0"/>
                <a:cs typeface="Calibri" charset="0"/>
              </a:endParaRPr>
            </a:p>
          </p:txBody>
        </p:sp>
        <p:sp>
          <p:nvSpPr>
            <p:cNvPr id="280" name="Shape 280"/>
            <p:cNvSpPr/>
            <p:nvPr/>
          </p:nvSpPr>
          <p:spPr>
            <a:xfrm>
              <a:off x="3316759" y="80077"/>
              <a:ext cx="3140692" cy="2423048"/>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a:defRPr>
              </a:pPr>
              <a:endParaRPr lang="en-CA" sz="1400">
                <a:latin typeface="Calibri" charset="0"/>
                <a:ea typeface="Calibri" charset="0"/>
                <a:cs typeface="Calibri" charset="0"/>
              </a:endParaRPr>
            </a:p>
          </p:txBody>
        </p:sp>
        <p:sp>
          <p:nvSpPr>
            <p:cNvPr id="281" name="Shape 281"/>
            <p:cNvSpPr/>
            <p:nvPr/>
          </p:nvSpPr>
          <p:spPr>
            <a:xfrm>
              <a:off x="3316759" y="2563223"/>
              <a:ext cx="3140692" cy="1261701"/>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a:defRPr>
              </a:pPr>
              <a:endParaRPr lang="en-CA" sz="1400">
                <a:latin typeface="Calibri" charset="0"/>
                <a:ea typeface="Calibri" charset="0"/>
                <a:cs typeface="Calibri" charset="0"/>
              </a:endParaRPr>
            </a:p>
          </p:txBody>
        </p:sp>
        <p:sp>
          <p:nvSpPr>
            <p:cNvPr id="282" name="Shape 282"/>
            <p:cNvSpPr/>
            <p:nvPr/>
          </p:nvSpPr>
          <p:spPr>
            <a:xfrm>
              <a:off x="3584344" y="961334"/>
              <a:ext cx="2217680" cy="70810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a:defRPr>
              </a:pPr>
              <a:r>
                <a:rPr lang="en-CA" sz="2000" dirty="0">
                  <a:latin typeface="Calibri" charset="0"/>
                  <a:ea typeface="Calibri" charset="0"/>
                  <a:cs typeface="Calibri" charset="0"/>
                </a:rPr>
                <a:t>TRUE</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a:defRPr>
              </a:pPr>
              <a:r>
                <a:rPr lang="en-CA" sz="2000" dirty="0">
                  <a:latin typeface="Calibri" charset="0"/>
                  <a:ea typeface="Calibri" charset="0"/>
                  <a:cs typeface="Calibri" charset="0"/>
                </a:rPr>
                <a:t>HYPERTENSION</a:t>
              </a:r>
            </a:p>
          </p:txBody>
        </p:sp>
        <p:sp>
          <p:nvSpPr>
            <p:cNvPr id="283" name="Shape 283"/>
            <p:cNvSpPr/>
            <p:nvPr/>
          </p:nvSpPr>
          <p:spPr>
            <a:xfrm>
              <a:off x="1328957" y="3006527"/>
              <a:ext cx="1900546" cy="318647"/>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a:defRPr>
              </a:lvl1pPr>
            </a:lstStyle>
            <a:p>
              <a:r>
                <a:rPr lang="en-CA" sz="1800">
                  <a:latin typeface="Calibri" charset="0"/>
                  <a:ea typeface="Calibri" charset="0"/>
                  <a:cs typeface="Calibri" charset="0"/>
                </a:rPr>
                <a:t>NORMOTENSION</a:t>
              </a:r>
            </a:p>
          </p:txBody>
        </p:sp>
        <p:sp>
          <p:nvSpPr>
            <p:cNvPr id="284" name="Shape 284"/>
            <p:cNvSpPr/>
            <p:nvPr/>
          </p:nvSpPr>
          <p:spPr>
            <a:xfrm>
              <a:off x="3502457" y="2811798"/>
              <a:ext cx="2303910" cy="70810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b="1">
                  <a:solidFill>
                    <a:srgbClr val="FFFFFF"/>
                  </a:solidFill>
                  <a:latin typeface="+mj-lt"/>
                  <a:ea typeface="+mj-ea"/>
                  <a:cs typeface="+mj-cs"/>
                  <a:sym typeface="Calibri"/>
                </a:defRPr>
              </a:pPr>
              <a:r>
                <a:rPr lang="en-CA" sz="2000">
                  <a:latin typeface="Calibri" charset="0"/>
                  <a:ea typeface="Calibri" charset="0"/>
                  <a:cs typeface="Calibri" charset="0"/>
                </a:rPr>
                <a:t>WHITE COAT </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b="1">
                  <a:solidFill>
                    <a:srgbClr val="FFFFFF"/>
                  </a:solidFill>
                  <a:latin typeface="+mj-lt"/>
                  <a:ea typeface="+mj-ea"/>
                  <a:cs typeface="+mj-cs"/>
                  <a:sym typeface="Calibri"/>
                </a:defRPr>
              </a:pPr>
              <a:r>
                <a:rPr lang="en-CA" sz="2000">
                  <a:latin typeface="Calibri" charset="0"/>
                  <a:ea typeface="Calibri" charset="0"/>
                  <a:cs typeface="Calibri" charset="0"/>
                </a:rPr>
                <a:t>HYPERTENSION</a:t>
              </a:r>
            </a:p>
          </p:txBody>
        </p:sp>
        <p:sp>
          <p:nvSpPr>
            <p:cNvPr id="285" name="Shape 285"/>
            <p:cNvSpPr/>
            <p:nvPr/>
          </p:nvSpPr>
          <p:spPr>
            <a:xfrm>
              <a:off x="1328957" y="961334"/>
              <a:ext cx="1929746" cy="70810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b="1">
                  <a:solidFill>
                    <a:srgbClr val="FFFFFF"/>
                  </a:solidFill>
                  <a:latin typeface="+mj-lt"/>
                  <a:ea typeface="+mj-ea"/>
                  <a:cs typeface="+mj-cs"/>
                  <a:sym typeface="Calibri"/>
                </a:defRPr>
              </a:pPr>
              <a:r>
                <a:rPr lang="en-CA" sz="2000">
                  <a:latin typeface="Calibri" charset="0"/>
                  <a:ea typeface="Calibri" charset="0"/>
                  <a:cs typeface="Calibri" charset="0"/>
                </a:rPr>
                <a:t>MASKED </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b="1">
                  <a:solidFill>
                    <a:srgbClr val="FFFFFF"/>
                  </a:solidFill>
                  <a:latin typeface="+mj-lt"/>
                  <a:ea typeface="+mj-ea"/>
                  <a:cs typeface="+mj-cs"/>
                  <a:sym typeface="Calibri"/>
                </a:defRPr>
              </a:pPr>
              <a:r>
                <a:rPr lang="en-CA" sz="2000">
                  <a:latin typeface="Calibri" charset="0"/>
                  <a:ea typeface="Calibri" charset="0"/>
                  <a:cs typeface="Calibri" charset="0"/>
                </a:rPr>
                <a:t>HYPERTENSION</a:t>
              </a:r>
            </a:p>
          </p:txBody>
        </p:sp>
      </p:grpSp>
      <p:sp>
        <p:nvSpPr>
          <p:cNvPr id="47" name="Shape 374"/>
          <p:cNvSpPr/>
          <p:nvPr/>
        </p:nvSpPr>
        <p:spPr>
          <a:xfrm>
            <a:off x="2271807" y="6345984"/>
            <a:ext cx="8181468" cy="46166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algn="r">
              <a:defRPr sz="1100">
                <a:latin typeface="+mj-lt"/>
                <a:ea typeface="+mj-ea"/>
                <a:cs typeface="+mj-cs"/>
                <a:sym typeface="Calibri"/>
              </a:defRPr>
            </a:pPr>
            <a:endParaRPr lang="en-CA" sz="1200">
              <a:latin typeface="Calibri" charset="0"/>
              <a:ea typeface="Calibri" charset="0"/>
              <a:cs typeface="Calibri" charset="0"/>
            </a:endParaRPr>
          </a:p>
          <a:p>
            <a:pPr algn="r">
              <a:defRPr sz="1100">
                <a:latin typeface="+mj-lt"/>
                <a:ea typeface="+mj-ea"/>
                <a:cs typeface="+mj-cs"/>
                <a:sym typeface="Calibri"/>
              </a:defRPr>
            </a:pPr>
            <a:r>
              <a:rPr lang="en-CA" sz="1200">
                <a:latin typeface="Calibri" charset="0"/>
                <a:ea typeface="Calibri" charset="0"/>
                <a:cs typeface="Calibri" charset="0"/>
              </a:rPr>
              <a:t>Derived from Pickering TG, et al. </a:t>
            </a:r>
            <a:r>
              <a:rPr lang="en-CA" sz="1200" i="1">
                <a:latin typeface="Calibri" charset="0"/>
                <a:ea typeface="Calibri" charset="0"/>
                <a:cs typeface="Calibri" charset="0"/>
              </a:rPr>
              <a:t>Hypertension </a:t>
            </a:r>
            <a:r>
              <a:rPr lang="en-CA" sz="1200">
                <a:latin typeface="Calibri" charset="0"/>
                <a:ea typeface="Calibri" charset="0"/>
                <a:cs typeface="Calibri" charset="0"/>
              </a:rPr>
              <a:t>2002:40:795-6.</a:t>
            </a:r>
          </a:p>
        </p:txBody>
      </p:sp>
    </p:spTree>
    <p:custDataLst>
      <p:tags r:id="rId1"/>
    </p:custDataLst>
    <p:extLst>
      <p:ext uri="{BB962C8B-B14F-4D97-AF65-F5344CB8AC3E}">
        <p14:creationId xmlns:p14="http://schemas.microsoft.com/office/powerpoint/2010/main" val="4007675791"/>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Shape 398"/>
          <p:cNvSpPr/>
          <p:nvPr/>
        </p:nvSpPr>
        <p:spPr>
          <a:xfrm>
            <a:off x="3787155" y="4933507"/>
            <a:ext cx="5072064" cy="1590"/>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399" name="Shape 399"/>
          <p:cNvSpPr/>
          <p:nvPr/>
        </p:nvSpPr>
        <p:spPr>
          <a:xfrm>
            <a:off x="3787155" y="4503296"/>
            <a:ext cx="5072064" cy="1586"/>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0" name="Shape 400"/>
          <p:cNvSpPr/>
          <p:nvPr/>
        </p:nvSpPr>
        <p:spPr>
          <a:xfrm>
            <a:off x="3787155" y="4058796"/>
            <a:ext cx="5072064" cy="1586"/>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1" name="Shape 401"/>
          <p:cNvSpPr/>
          <p:nvPr/>
        </p:nvSpPr>
        <p:spPr>
          <a:xfrm>
            <a:off x="3787155" y="3628582"/>
            <a:ext cx="5072064" cy="1590"/>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2" name="Shape 402"/>
          <p:cNvSpPr/>
          <p:nvPr/>
        </p:nvSpPr>
        <p:spPr>
          <a:xfrm>
            <a:off x="3787155" y="3185674"/>
            <a:ext cx="5072064" cy="1587"/>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3" name="Shape 403"/>
          <p:cNvSpPr/>
          <p:nvPr/>
        </p:nvSpPr>
        <p:spPr>
          <a:xfrm>
            <a:off x="3787155" y="2755457"/>
            <a:ext cx="5072064" cy="1590"/>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4" name="Shape 404"/>
          <p:cNvSpPr/>
          <p:nvPr/>
        </p:nvSpPr>
        <p:spPr>
          <a:xfrm>
            <a:off x="3787155" y="2310957"/>
            <a:ext cx="5072064" cy="1590"/>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05" name="Shape 405"/>
          <p:cNvSpPr/>
          <p:nvPr/>
        </p:nvSpPr>
        <p:spPr>
          <a:xfrm>
            <a:off x="3923680" y="4401695"/>
            <a:ext cx="981076" cy="974726"/>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charset="0"/>
              <a:ea typeface="Calibri" charset="0"/>
              <a:cs typeface="Calibri" charset="0"/>
            </a:endParaRPr>
          </a:p>
        </p:txBody>
      </p:sp>
      <p:sp>
        <p:nvSpPr>
          <p:cNvPr id="406" name="Shape 406"/>
          <p:cNvSpPr/>
          <p:nvPr/>
        </p:nvSpPr>
        <p:spPr>
          <a:xfrm>
            <a:off x="5190505" y="4312795"/>
            <a:ext cx="982664" cy="1063626"/>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charset="0"/>
              <a:ea typeface="Calibri" charset="0"/>
              <a:cs typeface="Calibri" charset="0"/>
            </a:endParaRPr>
          </a:p>
        </p:txBody>
      </p:sp>
      <p:sp>
        <p:nvSpPr>
          <p:cNvPr id="407" name="Shape 407"/>
          <p:cNvSpPr/>
          <p:nvPr/>
        </p:nvSpPr>
        <p:spPr>
          <a:xfrm>
            <a:off x="6458918" y="3134874"/>
            <a:ext cx="981076" cy="2241551"/>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charset="0"/>
              <a:ea typeface="Calibri" charset="0"/>
              <a:cs typeface="Calibri" charset="0"/>
            </a:endParaRPr>
          </a:p>
        </p:txBody>
      </p:sp>
      <p:sp>
        <p:nvSpPr>
          <p:cNvPr id="408" name="Shape 408"/>
          <p:cNvSpPr/>
          <p:nvPr/>
        </p:nvSpPr>
        <p:spPr>
          <a:xfrm>
            <a:off x="7727330" y="2691960"/>
            <a:ext cx="981076" cy="2684465"/>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charset="0"/>
              <a:ea typeface="Calibri" charset="0"/>
              <a:cs typeface="Calibri" charset="0"/>
            </a:endParaRPr>
          </a:p>
        </p:txBody>
      </p:sp>
      <p:sp>
        <p:nvSpPr>
          <p:cNvPr id="409" name="Shape 409"/>
          <p:cNvSpPr/>
          <p:nvPr/>
        </p:nvSpPr>
        <p:spPr>
          <a:xfrm>
            <a:off x="3787154" y="2310957"/>
            <a:ext cx="1590" cy="3065464"/>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0" name="Shape 410"/>
          <p:cNvSpPr/>
          <p:nvPr/>
        </p:nvSpPr>
        <p:spPr>
          <a:xfrm>
            <a:off x="3710958" y="5376420"/>
            <a:ext cx="76201" cy="1588"/>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1" name="Shape 411"/>
          <p:cNvSpPr/>
          <p:nvPr/>
        </p:nvSpPr>
        <p:spPr>
          <a:xfrm>
            <a:off x="3710958" y="4933510"/>
            <a:ext cx="76201" cy="1589"/>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2" name="Shape 412"/>
          <p:cNvSpPr/>
          <p:nvPr/>
        </p:nvSpPr>
        <p:spPr>
          <a:xfrm>
            <a:off x="3710958" y="4503295"/>
            <a:ext cx="76201" cy="1588"/>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3" name="Shape 413"/>
          <p:cNvSpPr/>
          <p:nvPr/>
        </p:nvSpPr>
        <p:spPr>
          <a:xfrm>
            <a:off x="3710958" y="4058795"/>
            <a:ext cx="76201" cy="1588"/>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4" name="Shape 414"/>
          <p:cNvSpPr/>
          <p:nvPr/>
        </p:nvSpPr>
        <p:spPr>
          <a:xfrm>
            <a:off x="3710958" y="3628585"/>
            <a:ext cx="76201" cy="1589"/>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5" name="Shape 415"/>
          <p:cNvSpPr/>
          <p:nvPr/>
        </p:nvSpPr>
        <p:spPr>
          <a:xfrm>
            <a:off x="3710958" y="3185671"/>
            <a:ext cx="76201" cy="1588"/>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6" name="Shape 416"/>
          <p:cNvSpPr/>
          <p:nvPr/>
        </p:nvSpPr>
        <p:spPr>
          <a:xfrm>
            <a:off x="3710958" y="2755460"/>
            <a:ext cx="76201" cy="1589"/>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7" name="Shape 417"/>
          <p:cNvSpPr/>
          <p:nvPr/>
        </p:nvSpPr>
        <p:spPr>
          <a:xfrm>
            <a:off x="3710958" y="2310960"/>
            <a:ext cx="76201" cy="1589"/>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8" name="Shape 418"/>
          <p:cNvSpPr/>
          <p:nvPr/>
        </p:nvSpPr>
        <p:spPr>
          <a:xfrm>
            <a:off x="3787155" y="5376421"/>
            <a:ext cx="5072064" cy="1586"/>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19" name="Shape 419"/>
          <p:cNvSpPr/>
          <p:nvPr/>
        </p:nvSpPr>
        <p:spPr>
          <a:xfrm flipV="1">
            <a:off x="3787158" y="5376423"/>
            <a:ext cx="1589" cy="50801"/>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20" name="Shape 420"/>
          <p:cNvSpPr/>
          <p:nvPr/>
        </p:nvSpPr>
        <p:spPr>
          <a:xfrm flipV="1">
            <a:off x="5055567" y="5376423"/>
            <a:ext cx="1588" cy="50801"/>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21" name="Shape 421"/>
          <p:cNvSpPr/>
          <p:nvPr/>
        </p:nvSpPr>
        <p:spPr>
          <a:xfrm flipV="1">
            <a:off x="6323983" y="5376423"/>
            <a:ext cx="1589" cy="50801"/>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22" name="Shape 422"/>
          <p:cNvSpPr/>
          <p:nvPr/>
        </p:nvSpPr>
        <p:spPr>
          <a:xfrm flipV="1">
            <a:off x="7592392" y="5376423"/>
            <a:ext cx="1588" cy="50801"/>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23" name="Shape 423"/>
          <p:cNvSpPr/>
          <p:nvPr/>
        </p:nvSpPr>
        <p:spPr>
          <a:xfrm flipV="1">
            <a:off x="8859218" y="5376423"/>
            <a:ext cx="1588" cy="50801"/>
          </a:xfrm>
          <a:prstGeom prst="line">
            <a:avLst/>
          </a:prstGeom>
          <a:ln w="15875">
            <a:solidFill>
              <a:srgbClr val="FFFFFF"/>
            </a:solidFill>
          </a:ln>
        </p:spPr>
        <p:txBody>
          <a:bodyPr lIns="45718" tIns="45718" rIns="45718" bIns="45718"/>
          <a:lstStyle/>
          <a:p>
            <a:endParaRPr lang="en-CA">
              <a:latin typeface="Calibri" charset="0"/>
              <a:ea typeface="Calibri" charset="0"/>
              <a:cs typeface="Calibri" charset="0"/>
            </a:endParaRPr>
          </a:p>
        </p:txBody>
      </p:sp>
      <p:sp>
        <p:nvSpPr>
          <p:cNvPr id="424" name="Shape 424"/>
          <p:cNvSpPr/>
          <p:nvPr/>
        </p:nvSpPr>
        <p:spPr>
          <a:xfrm>
            <a:off x="3656980" y="5255770"/>
            <a:ext cx="9137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0</a:t>
            </a:r>
          </a:p>
        </p:txBody>
      </p:sp>
      <p:sp>
        <p:nvSpPr>
          <p:cNvPr id="425" name="Shape 425"/>
          <p:cNvSpPr/>
          <p:nvPr/>
        </p:nvSpPr>
        <p:spPr>
          <a:xfrm>
            <a:off x="3656980" y="4811270"/>
            <a:ext cx="9137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5</a:t>
            </a:r>
          </a:p>
        </p:txBody>
      </p:sp>
      <p:sp>
        <p:nvSpPr>
          <p:cNvPr id="426" name="Shape 426"/>
          <p:cNvSpPr/>
          <p:nvPr/>
        </p:nvSpPr>
        <p:spPr>
          <a:xfrm>
            <a:off x="3520455" y="4400107"/>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10</a:t>
            </a:r>
          </a:p>
        </p:txBody>
      </p:sp>
      <p:sp>
        <p:nvSpPr>
          <p:cNvPr id="427" name="Shape 427"/>
          <p:cNvSpPr/>
          <p:nvPr/>
        </p:nvSpPr>
        <p:spPr>
          <a:xfrm>
            <a:off x="3520455" y="3938145"/>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15</a:t>
            </a:r>
          </a:p>
        </p:txBody>
      </p:sp>
      <p:sp>
        <p:nvSpPr>
          <p:cNvPr id="428" name="Shape 428"/>
          <p:cNvSpPr/>
          <p:nvPr/>
        </p:nvSpPr>
        <p:spPr>
          <a:xfrm>
            <a:off x="3520455" y="3507932"/>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20</a:t>
            </a:r>
          </a:p>
        </p:txBody>
      </p:sp>
      <p:sp>
        <p:nvSpPr>
          <p:cNvPr id="429" name="Shape 429"/>
          <p:cNvSpPr/>
          <p:nvPr/>
        </p:nvSpPr>
        <p:spPr>
          <a:xfrm>
            <a:off x="3520455" y="3063432"/>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25</a:t>
            </a:r>
          </a:p>
        </p:txBody>
      </p:sp>
      <p:sp>
        <p:nvSpPr>
          <p:cNvPr id="430" name="Shape 430"/>
          <p:cNvSpPr/>
          <p:nvPr/>
        </p:nvSpPr>
        <p:spPr>
          <a:xfrm>
            <a:off x="3520455" y="2633221"/>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30</a:t>
            </a:r>
          </a:p>
        </p:txBody>
      </p:sp>
      <p:sp>
        <p:nvSpPr>
          <p:cNvPr id="431" name="Shape 431"/>
          <p:cNvSpPr/>
          <p:nvPr/>
        </p:nvSpPr>
        <p:spPr>
          <a:xfrm>
            <a:off x="3520455" y="2190307"/>
            <a:ext cx="182742" cy="215444"/>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a:latin typeface="Calibri" charset="0"/>
                <a:ea typeface="Calibri" charset="0"/>
                <a:cs typeface="Calibri" charset="0"/>
              </a:rPr>
              <a:t>35</a:t>
            </a:r>
          </a:p>
        </p:txBody>
      </p:sp>
      <p:sp>
        <p:nvSpPr>
          <p:cNvPr id="432" name="Shape 432"/>
          <p:cNvSpPr/>
          <p:nvPr/>
        </p:nvSpPr>
        <p:spPr>
          <a:xfrm>
            <a:off x="3923683" y="5454845"/>
            <a:ext cx="961443" cy="2159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ctr" defTabSz="457200">
              <a:spcBef>
                <a:spcPts val="800"/>
              </a:spcBef>
              <a:defRPr sz="1400" b="1">
                <a:latin typeface="+mj-lt"/>
                <a:ea typeface="+mj-ea"/>
                <a:cs typeface="+mj-cs"/>
                <a:sym typeface="Calibri"/>
              </a:defRPr>
            </a:lvl1pPr>
          </a:lstStyle>
          <a:p>
            <a:r>
              <a:rPr lang="en-CA">
                <a:latin typeface="Calibri" charset="0"/>
                <a:ea typeface="Calibri" charset="0"/>
                <a:cs typeface="Calibri" charset="0"/>
              </a:rPr>
              <a:t>Normal</a:t>
            </a:r>
          </a:p>
        </p:txBody>
      </p:sp>
      <p:sp>
        <p:nvSpPr>
          <p:cNvPr id="434" name="Shape 434"/>
          <p:cNvSpPr/>
          <p:nvPr/>
        </p:nvSpPr>
        <p:spPr>
          <a:xfrm>
            <a:off x="5190505" y="5454845"/>
            <a:ext cx="982664" cy="2159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gn="ctr" defTabSz="457200">
              <a:spcBef>
                <a:spcPts val="800"/>
              </a:spcBef>
              <a:defRPr sz="1400" b="1">
                <a:latin typeface="+mj-lt"/>
                <a:ea typeface="+mj-ea"/>
                <a:cs typeface="+mj-cs"/>
                <a:sym typeface="Calibri"/>
              </a:defRPr>
            </a:pPr>
            <a:r>
              <a:rPr lang="en-CA" sz="1400">
                <a:latin typeface="Calibri" charset="0"/>
                <a:ea typeface="Calibri" charset="0"/>
                <a:cs typeface="Calibri" charset="0"/>
              </a:rPr>
              <a:t>White coat</a:t>
            </a:r>
          </a:p>
        </p:txBody>
      </p:sp>
      <p:sp>
        <p:nvSpPr>
          <p:cNvPr id="436" name="Shape 436"/>
          <p:cNvSpPr/>
          <p:nvPr/>
        </p:nvSpPr>
        <p:spPr>
          <a:xfrm>
            <a:off x="6458918" y="5454845"/>
            <a:ext cx="1071402" cy="2159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ctr" defTabSz="457200">
              <a:spcBef>
                <a:spcPts val="800"/>
              </a:spcBef>
              <a:defRPr sz="1400" b="1">
                <a:latin typeface="+mj-lt"/>
                <a:ea typeface="+mj-ea"/>
                <a:cs typeface="+mj-cs"/>
                <a:sym typeface="Calibri"/>
              </a:defRPr>
            </a:lvl1pPr>
          </a:lstStyle>
          <a:p>
            <a:r>
              <a:rPr lang="en-CA">
                <a:latin typeface="Calibri" charset="0"/>
                <a:ea typeface="Calibri" charset="0"/>
                <a:cs typeface="Calibri" charset="0"/>
              </a:rPr>
              <a:t>Uncontrolled</a:t>
            </a:r>
          </a:p>
        </p:txBody>
      </p:sp>
      <p:sp>
        <p:nvSpPr>
          <p:cNvPr id="438" name="Shape 438"/>
          <p:cNvSpPr/>
          <p:nvPr/>
        </p:nvSpPr>
        <p:spPr>
          <a:xfrm>
            <a:off x="7727330" y="5454845"/>
            <a:ext cx="981076" cy="2159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ctr" defTabSz="457200">
              <a:spcBef>
                <a:spcPts val="800"/>
              </a:spcBef>
              <a:defRPr sz="1400" b="1">
                <a:latin typeface="+mj-lt"/>
                <a:ea typeface="+mj-ea"/>
                <a:cs typeface="+mj-cs"/>
                <a:sym typeface="Calibri"/>
              </a:defRPr>
            </a:lvl1pPr>
          </a:lstStyle>
          <a:p>
            <a:r>
              <a:rPr lang="en-CA">
                <a:latin typeface="Calibri" charset="0"/>
                <a:ea typeface="Calibri" charset="0"/>
                <a:cs typeface="Calibri" charset="0"/>
              </a:rPr>
              <a:t>Masked</a:t>
            </a:r>
          </a:p>
        </p:txBody>
      </p:sp>
      <p:sp>
        <p:nvSpPr>
          <p:cNvPr id="440" name="Shape 440"/>
          <p:cNvSpPr/>
          <p:nvPr/>
        </p:nvSpPr>
        <p:spPr>
          <a:xfrm rot="16200000">
            <a:off x="1424558" y="3672004"/>
            <a:ext cx="3277810" cy="369328"/>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lvl1pPr algn="ctr" defTabSz="457200">
              <a:spcBef>
                <a:spcPts val="300"/>
              </a:spcBef>
              <a:defRPr sz="1600">
                <a:latin typeface="+mj-lt"/>
                <a:ea typeface="+mj-ea"/>
                <a:cs typeface="+mj-cs"/>
                <a:sym typeface="Calibri"/>
              </a:defRPr>
            </a:lvl1pPr>
          </a:lstStyle>
          <a:p>
            <a:r>
              <a:rPr lang="en-CA" sz="1800" b="1" dirty="0">
                <a:latin typeface="Calibri" charset="0"/>
                <a:ea typeface="Calibri" charset="0"/>
                <a:cs typeface="Calibri" charset="0"/>
              </a:rPr>
              <a:t>CV events per 1000 patient-year</a:t>
            </a:r>
          </a:p>
        </p:txBody>
      </p:sp>
      <p:sp>
        <p:nvSpPr>
          <p:cNvPr id="441" name="Shape 441"/>
          <p:cNvSpPr/>
          <p:nvPr/>
        </p:nvSpPr>
        <p:spPr>
          <a:xfrm>
            <a:off x="4790455" y="2431610"/>
            <a:ext cx="719126" cy="215901"/>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lvl1pPr defTabSz="457200">
              <a:spcBef>
                <a:spcPts val="800"/>
              </a:spcBef>
              <a:defRPr sz="1400">
                <a:latin typeface="+mj-lt"/>
                <a:ea typeface="+mj-ea"/>
                <a:cs typeface="+mj-cs"/>
                <a:sym typeface="Calibri"/>
              </a:defRPr>
            </a:lvl1pPr>
          </a:lstStyle>
          <a:p>
            <a:r>
              <a:rPr lang="en-CA" dirty="0">
                <a:latin typeface="Calibri" charset="0"/>
                <a:ea typeface="Calibri" charset="0"/>
                <a:cs typeface="Calibri" charset="0"/>
              </a:rPr>
              <a:t>CV Events</a:t>
            </a:r>
          </a:p>
        </p:txBody>
      </p:sp>
      <p:sp>
        <p:nvSpPr>
          <p:cNvPr id="442" name="Shape 442"/>
          <p:cNvSpPr/>
          <p:nvPr/>
        </p:nvSpPr>
        <p:spPr>
          <a:xfrm>
            <a:off x="4541221" y="2477649"/>
            <a:ext cx="182563" cy="152401"/>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a:ln w="12700">
            <a:miter lim="400000"/>
          </a:ln>
        </p:spPr>
        <p:txBody>
          <a:bodyPr lIns="45718" tIns="45718" rIns="45718" bIns="45718"/>
          <a:lstStyle/>
          <a:p>
            <a:pPr>
              <a:defRPr>
                <a:solidFill>
                  <a:srgbClr val="FFFFFF"/>
                </a:solidFill>
              </a:defRPr>
            </a:pPr>
            <a:endParaRPr lang="en-CA">
              <a:latin typeface="Calibri" charset="0"/>
              <a:ea typeface="Calibri" charset="0"/>
              <a:cs typeface="Calibri" charset="0"/>
            </a:endParaRPr>
          </a:p>
        </p:txBody>
      </p:sp>
      <p:sp>
        <p:nvSpPr>
          <p:cNvPr id="445" name="Shape 445"/>
          <p:cNvSpPr/>
          <p:nvPr/>
        </p:nvSpPr>
        <p:spPr>
          <a:xfrm>
            <a:off x="3799855" y="5365307"/>
            <a:ext cx="5072064" cy="1590"/>
          </a:xfrm>
          <a:prstGeom prst="line">
            <a:avLst/>
          </a:prstGeom>
          <a:ln w="15875">
            <a:solidFill>
              <a:srgbClr val="AF2328"/>
            </a:solidFill>
          </a:ln>
        </p:spPr>
        <p:txBody>
          <a:bodyPr lIns="45718" tIns="45718" rIns="45718" bIns="45718"/>
          <a:lstStyle/>
          <a:p>
            <a:endParaRPr lang="en-CA">
              <a:latin typeface="Calibri" charset="0"/>
              <a:ea typeface="Calibri" charset="0"/>
              <a:cs typeface="Calibri" charset="0"/>
            </a:endParaRPr>
          </a:p>
        </p:txBody>
      </p:sp>
      <p:sp>
        <p:nvSpPr>
          <p:cNvPr id="48" name="Shape 374"/>
          <p:cNvSpPr/>
          <p:nvPr/>
        </p:nvSpPr>
        <p:spPr>
          <a:xfrm>
            <a:off x="2271807" y="6345984"/>
            <a:ext cx="8181468" cy="46166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algn="r">
              <a:defRPr sz="1100">
                <a:latin typeface="+mj-lt"/>
                <a:ea typeface="+mj-ea"/>
                <a:cs typeface="+mj-cs"/>
                <a:sym typeface="Calibri"/>
              </a:defRPr>
            </a:pPr>
            <a:endParaRPr lang="en-CA" sz="1200">
              <a:latin typeface="Calibri" charset="0"/>
              <a:ea typeface="Calibri" charset="0"/>
              <a:cs typeface="Calibri" charset="0"/>
            </a:endParaRPr>
          </a:p>
          <a:p>
            <a:pPr algn="r">
              <a:defRPr sz="1100">
                <a:latin typeface="+mj-lt"/>
                <a:ea typeface="+mj-ea"/>
                <a:cs typeface="+mj-cs"/>
                <a:sym typeface="Calibri"/>
              </a:defRPr>
            </a:pPr>
            <a:r>
              <a:rPr lang="en-CA" sz="1200">
                <a:latin typeface="Calibri" charset="0"/>
                <a:ea typeface="Calibri" charset="0"/>
                <a:cs typeface="Calibri" charset="0"/>
              </a:rPr>
              <a:t>Okhubo T, et al. </a:t>
            </a:r>
            <a:r>
              <a:rPr lang="en-CA" sz="1200" i="1">
                <a:latin typeface="Calibri" charset="0"/>
                <a:ea typeface="Calibri" charset="0"/>
                <a:cs typeface="Calibri" charset="0"/>
              </a:rPr>
              <a:t>J Am Coll Cardiol </a:t>
            </a:r>
            <a:r>
              <a:rPr lang="en-CA" sz="1200">
                <a:latin typeface="Calibri" charset="0"/>
                <a:ea typeface="Calibri" charset="0"/>
                <a:cs typeface="Calibri" charset="0"/>
              </a:rPr>
              <a:t>2005;46;508-15</a:t>
            </a:r>
          </a:p>
        </p:txBody>
      </p:sp>
      <p:sp>
        <p:nvSpPr>
          <p:cNvPr id="2" name="Titre 1"/>
          <p:cNvSpPr>
            <a:spLocks noGrp="1"/>
          </p:cNvSpPr>
          <p:nvPr>
            <p:ph type="title"/>
          </p:nvPr>
        </p:nvSpPr>
        <p:spPr/>
        <p:txBody>
          <a:bodyPr>
            <a:noAutofit/>
          </a:bodyPr>
          <a:lstStyle/>
          <a:p>
            <a:r>
              <a:rPr lang="en-CA" sz="4000" dirty="0"/>
              <a:t>The Prognosis of </a:t>
            </a:r>
            <a:r>
              <a:rPr lang="en-CA" sz="4000" b="1" i="1" dirty="0"/>
              <a:t>White Coat </a:t>
            </a:r>
            <a:r>
              <a:rPr lang="en-CA" sz="4000" dirty="0"/>
              <a:t>and </a:t>
            </a:r>
            <a:r>
              <a:rPr lang="en-CA" sz="4000" b="1" i="1" dirty="0"/>
              <a:t>Masked </a:t>
            </a:r>
            <a:r>
              <a:rPr lang="en-CA" sz="4000" dirty="0"/>
              <a:t>Hypertension</a:t>
            </a:r>
          </a:p>
        </p:txBody>
      </p:sp>
    </p:spTree>
    <p:custDataLst>
      <p:tags r:id="rId1"/>
    </p:custDataLst>
    <p:extLst>
      <p:ext uri="{BB962C8B-B14F-4D97-AF65-F5344CB8AC3E}">
        <p14:creationId xmlns:p14="http://schemas.microsoft.com/office/powerpoint/2010/main" val="391510530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22FAD-84CD-4DFF-895A-CF1540671F6F}"/>
              </a:ext>
            </a:extLst>
          </p:cNvPr>
          <p:cNvSpPr>
            <a:spLocks noGrp="1"/>
          </p:cNvSpPr>
          <p:nvPr>
            <p:ph type="title"/>
          </p:nvPr>
        </p:nvSpPr>
        <p:spPr/>
        <p:txBody>
          <a:bodyPr/>
          <a:lstStyle/>
          <a:p>
            <a:r>
              <a:rPr lang="en-CA" dirty="0"/>
              <a:t>Assessment of Patients with Elevated BP in Visit 1 </a:t>
            </a:r>
          </a:p>
        </p:txBody>
      </p:sp>
      <p:sp>
        <p:nvSpPr>
          <p:cNvPr id="3" name="Content Placeholder 2">
            <a:extLst>
              <a:ext uri="{FF2B5EF4-FFF2-40B4-BE49-F238E27FC236}">
                <a16:creationId xmlns:a16="http://schemas.microsoft.com/office/drawing/2014/main" id="{5BDBA9E7-C072-4B87-96D6-B170172AE3F3}"/>
              </a:ext>
            </a:extLst>
          </p:cNvPr>
          <p:cNvSpPr>
            <a:spLocks noGrp="1"/>
          </p:cNvSpPr>
          <p:nvPr>
            <p:ph idx="1"/>
          </p:nvPr>
        </p:nvSpPr>
        <p:spPr>
          <a:xfrm>
            <a:off x="838199" y="1825625"/>
            <a:ext cx="10706837" cy="4351338"/>
          </a:xfrm>
        </p:spPr>
        <p:txBody>
          <a:bodyPr/>
          <a:lstStyle/>
          <a:p>
            <a:r>
              <a:rPr lang="en-CA" dirty="0"/>
              <a:t>If AOBP or OBPM elevated:</a:t>
            </a:r>
          </a:p>
          <a:p>
            <a:pPr lvl="1"/>
            <a:r>
              <a:rPr lang="en-CA" dirty="0"/>
              <a:t>History </a:t>
            </a:r>
          </a:p>
          <a:p>
            <a:pPr lvl="1"/>
            <a:r>
              <a:rPr lang="en-CA" dirty="0"/>
              <a:t>Physical examination </a:t>
            </a:r>
          </a:p>
          <a:p>
            <a:pPr lvl="1"/>
            <a:r>
              <a:rPr lang="en-CA" dirty="0"/>
              <a:t>Diagnostic tests for target organ damage (if clinically indicated)</a:t>
            </a:r>
          </a:p>
          <a:p>
            <a:pPr lvl="1"/>
            <a:r>
              <a:rPr lang="en-CA" dirty="0"/>
              <a:t>CV Risk factors </a:t>
            </a:r>
          </a:p>
          <a:p>
            <a:r>
              <a:rPr lang="en-CA" dirty="0"/>
              <a:t>Visit 2 should be scheduled within 1 month </a:t>
            </a:r>
          </a:p>
        </p:txBody>
      </p:sp>
    </p:spTree>
    <p:custDataLst>
      <p:tags r:id="rId1"/>
    </p:custDataLst>
    <p:extLst>
      <p:ext uri="{BB962C8B-B14F-4D97-AF65-F5344CB8AC3E}">
        <p14:creationId xmlns:p14="http://schemas.microsoft.com/office/powerpoint/2010/main" val="1758712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nvPr>
        </p:nvSpPr>
        <p:spPr/>
        <p:txBody>
          <a:bodyPr/>
          <a:lstStyle/>
          <a:p>
            <a:r>
              <a:rPr lang="en-CA" dirty="0"/>
              <a:t>Assess For Target Organ Damage</a:t>
            </a:r>
          </a:p>
        </p:txBody>
      </p:sp>
      <p:sp>
        <p:nvSpPr>
          <p:cNvPr id="3" name="Content Placeholder 2">
            <a:extLst>
              <a:ext uri="{FF2B5EF4-FFF2-40B4-BE49-F238E27FC236}">
                <a16:creationId xmlns:a16="http://schemas.microsoft.com/office/drawing/2014/main" id="{0256C58C-A6EE-4048-9341-42B5DC41D47D}"/>
              </a:ext>
            </a:extLst>
          </p:cNvPr>
          <p:cNvSpPr>
            <a:spLocks noGrp="1"/>
          </p:cNvSpPr>
          <p:nvPr>
            <p:ph idx="1"/>
          </p:nvPr>
        </p:nvSpPr>
        <p:spPr/>
        <p:txBody>
          <a:bodyPr>
            <a:normAutofit fontScale="92500" lnSpcReduction="20000"/>
          </a:bodyPr>
          <a:lstStyle/>
          <a:p>
            <a:pPr algn="l"/>
            <a:r>
              <a:rPr lang="en-CA" sz="3400" b="0" i="0" u="none" strike="noStrike" baseline="0" dirty="0"/>
              <a:t>Cerebrovascular disease</a:t>
            </a:r>
          </a:p>
          <a:p>
            <a:pPr lvl="1"/>
            <a:r>
              <a:rPr lang="en-CA" sz="2600" b="0" i="0" u="none" strike="noStrike" baseline="0" dirty="0"/>
              <a:t>Stroke (</a:t>
            </a:r>
            <a:r>
              <a:rPr lang="en-CA" sz="2600" b="0" i="0" u="none" strike="noStrike" baseline="0" dirty="0" err="1"/>
              <a:t>i</a:t>
            </a:r>
            <a:r>
              <a:rPr lang="en-US" sz="2600" b="0" i="0" u="none" strike="noStrike" baseline="0" dirty="0" err="1"/>
              <a:t>schemic</a:t>
            </a:r>
            <a:r>
              <a:rPr lang="en-US" sz="2600" b="0" i="0" u="none" strike="noStrike" baseline="0" dirty="0"/>
              <a:t> stroke, TIA, </a:t>
            </a:r>
            <a:r>
              <a:rPr lang="en-US" sz="2600" b="0" i="0" u="none" strike="noStrike" baseline="0" dirty="0" err="1"/>
              <a:t>i</a:t>
            </a:r>
            <a:r>
              <a:rPr lang="en-CA" sz="2600" b="0" i="0" u="none" strike="noStrike" baseline="0" dirty="0" err="1"/>
              <a:t>ntracerebral</a:t>
            </a:r>
            <a:r>
              <a:rPr lang="en-CA" sz="2600" b="0" i="0" u="none" strike="noStrike" baseline="0" dirty="0"/>
              <a:t> hemorrhage, aneurysmal subarachnoid hemorrhage)</a:t>
            </a:r>
          </a:p>
          <a:p>
            <a:pPr lvl="1"/>
            <a:r>
              <a:rPr lang="en-CA" sz="2600" b="0" i="0" u="none" strike="noStrike" baseline="0" dirty="0"/>
              <a:t>Vascular dementia</a:t>
            </a:r>
          </a:p>
          <a:p>
            <a:pPr algn="l"/>
            <a:r>
              <a:rPr lang="en-CA" sz="3400" b="0" i="0" u="none" strike="noStrike" baseline="0" dirty="0"/>
              <a:t>Hypertensive retinopathy</a:t>
            </a:r>
          </a:p>
          <a:p>
            <a:pPr algn="l"/>
            <a:r>
              <a:rPr lang="en-CA" sz="3400" b="0" i="0" u="none" strike="noStrike" baseline="0" dirty="0"/>
              <a:t>Left ventricular dysfunction, left ventricular hypertrophy, heart failure</a:t>
            </a:r>
          </a:p>
          <a:p>
            <a:pPr algn="l"/>
            <a:r>
              <a:rPr lang="en-CA" sz="3400" b="0" i="0" u="none" strike="noStrike" baseline="0" dirty="0"/>
              <a:t>CAD (MI, anginal pectoris, ACS) </a:t>
            </a:r>
          </a:p>
          <a:p>
            <a:pPr algn="l"/>
            <a:r>
              <a:rPr lang="en-CA" sz="3400" b="0" i="0" u="none" strike="noStrike" baseline="0" dirty="0"/>
              <a:t>Renal disease (e</a:t>
            </a:r>
            <a:r>
              <a:rPr lang="en-US" sz="2600" b="0" i="0" u="none" strike="noStrike" baseline="0" dirty="0"/>
              <a:t>GFR &lt; 60 mL/min/1.73 m</a:t>
            </a:r>
            <a:r>
              <a:rPr lang="en-US" sz="2600" b="0" i="0" u="none" strike="noStrike" baseline="30000" dirty="0"/>
              <a:t>2</a:t>
            </a:r>
            <a:r>
              <a:rPr lang="en-US" sz="2600" b="0" i="0" u="none" strike="noStrike" baseline="0" dirty="0"/>
              <a:t>, albuminuria) </a:t>
            </a:r>
            <a:endParaRPr lang="en-CA" sz="2600" b="0" i="0" u="none" strike="noStrike" baseline="0" dirty="0"/>
          </a:p>
          <a:p>
            <a:pPr algn="l"/>
            <a:r>
              <a:rPr lang="en-CA" sz="3400" b="0" i="0" u="none" strike="noStrike" baseline="0" dirty="0"/>
              <a:t>Peripheral artery disease (reduced ankle brachial index)</a:t>
            </a:r>
            <a:endParaRPr lang="en-US" sz="3400" dirty="0"/>
          </a:p>
          <a:p>
            <a:endParaRPr lang="en-CA" sz="3200" dirty="0"/>
          </a:p>
        </p:txBody>
      </p:sp>
      <p:sp>
        <p:nvSpPr>
          <p:cNvPr id="5" name="TextBox 4">
            <a:extLst>
              <a:ext uri="{FF2B5EF4-FFF2-40B4-BE49-F238E27FC236}">
                <a16:creationId xmlns:a16="http://schemas.microsoft.com/office/drawing/2014/main" id="{207DF468-A87D-4204-9248-9F27ABB5C3F2}"/>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1096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98CC2-87E6-481A-9071-754CA4F7BBC4}"/>
              </a:ext>
            </a:extLst>
          </p:cNvPr>
          <p:cNvSpPr>
            <a:spLocks noGrp="1"/>
          </p:cNvSpPr>
          <p:nvPr>
            <p:ph type="title"/>
          </p:nvPr>
        </p:nvSpPr>
        <p:spPr/>
        <p:txBody>
          <a:bodyPr/>
          <a:lstStyle/>
          <a:p>
            <a:r>
              <a:rPr lang="en-CA" dirty="0"/>
              <a:t>Seven Hypertension Sections  </a:t>
            </a:r>
          </a:p>
        </p:txBody>
      </p:sp>
      <p:graphicFrame>
        <p:nvGraphicFramePr>
          <p:cNvPr id="5" name="Content Placeholder 4">
            <a:extLst>
              <a:ext uri="{FF2B5EF4-FFF2-40B4-BE49-F238E27FC236}">
                <a16:creationId xmlns:a16="http://schemas.microsoft.com/office/drawing/2014/main" id="{5D62F51A-4053-434B-9C4B-C67B24FE9E0C}"/>
              </a:ext>
            </a:extLst>
          </p:cNvPr>
          <p:cNvGraphicFramePr>
            <a:graphicFrameLocks noGrp="1"/>
          </p:cNvGraphicFramePr>
          <p:nvPr>
            <p:ph idx="1"/>
            <p:extLst>
              <p:ext uri="{D42A27DB-BD31-4B8C-83A1-F6EECF244321}">
                <p14:modId xmlns:p14="http://schemas.microsoft.com/office/powerpoint/2010/main" val="3497854896"/>
              </p:ext>
            </p:extLst>
          </p:nvPr>
        </p:nvGraphicFramePr>
        <p:xfrm>
          <a:off x="631231" y="1825625"/>
          <a:ext cx="11067189"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Wave 3">
            <a:extLst>
              <a:ext uri="{FF2B5EF4-FFF2-40B4-BE49-F238E27FC236}">
                <a16:creationId xmlns:a16="http://schemas.microsoft.com/office/drawing/2014/main" id="{B22ED656-E6FB-4B67-A586-31774B0C5AD4}"/>
              </a:ext>
            </a:extLst>
          </p:cNvPr>
          <p:cNvSpPr/>
          <p:nvPr/>
        </p:nvSpPr>
        <p:spPr>
          <a:xfrm>
            <a:off x="8264920" y="537652"/>
            <a:ext cx="1310771" cy="945795"/>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
        <p:nvSpPr>
          <p:cNvPr id="6" name="TextBox 5">
            <a:extLst>
              <a:ext uri="{FF2B5EF4-FFF2-40B4-BE49-F238E27FC236}">
                <a16:creationId xmlns:a16="http://schemas.microsoft.com/office/drawing/2014/main" id="{18F93334-D2A2-4F1E-BCE4-115EFB6774DF}"/>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9"/>
              </a:rPr>
              <a:t>10.1016/j.cjca.2020.02.086</a:t>
            </a:r>
            <a:endParaRPr lang="en-CA" sz="1050" dirty="0">
              <a:effectLst/>
            </a:endParaRPr>
          </a:p>
        </p:txBody>
      </p:sp>
    </p:spTree>
    <p:custDataLst>
      <p:tags r:id="rId1"/>
    </p:custDataLst>
    <p:extLst>
      <p:ext uri="{BB962C8B-B14F-4D97-AF65-F5344CB8AC3E}">
        <p14:creationId xmlns:p14="http://schemas.microsoft.com/office/powerpoint/2010/main" val="3882989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nvPr>
        </p:nvSpPr>
        <p:spPr/>
        <p:txBody>
          <a:bodyPr/>
          <a:lstStyle/>
          <a:p>
            <a:r>
              <a:rPr lang="en-CA" dirty="0"/>
              <a:t>Assess CV Risk Factors </a:t>
            </a:r>
          </a:p>
        </p:txBody>
      </p:sp>
      <p:sp>
        <p:nvSpPr>
          <p:cNvPr id="4" name="Content Placeholder 3">
            <a:extLst>
              <a:ext uri="{FF2B5EF4-FFF2-40B4-BE49-F238E27FC236}">
                <a16:creationId xmlns:a16="http://schemas.microsoft.com/office/drawing/2014/main" id="{04A7575C-86BC-443F-98B0-6BC61BB87F45}"/>
              </a:ext>
            </a:extLst>
          </p:cNvPr>
          <p:cNvSpPr>
            <a:spLocks noGrp="1"/>
          </p:cNvSpPr>
          <p:nvPr>
            <p:ph sz="half" idx="1"/>
          </p:nvPr>
        </p:nvSpPr>
        <p:spPr/>
        <p:txBody>
          <a:bodyPr>
            <a:normAutofit/>
          </a:bodyPr>
          <a:lstStyle/>
          <a:p>
            <a:r>
              <a:rPr lang="en-CA" dirty="0"/>
              <a:t>History of clinically overt ASCVD (</a:t>
            </a:r>
            <a:r>
              <a:rPr lang="en-CA" dirty="0" err="1"/>
              <a:t>eg</a:t>
            </a:r>
            <a:r>
              <a:rPr lang="en-CA" dirty="0"/>
              <a:t>, PAD, stroke, TIA)</a:t>
            </a:r>
          </a:p>
          <a:p>
            <a:r>
              <a:rPr lang="en-CA" b="1" dirty="0"/>
              <a:t>Nonmodifiable</a:t>
            </a:r>
          </a:p>
          <a:p>
            <a:pPr lvl="1"/>
            <a:r>
              <a:rPr lang="en-CA" dirty="0"/>
              <a:t>Age </a:t>
            </a:r>
            <a:r>
              <a:rPr lang="en-CA" dirty="0">
                <a:latin typeface="Calibri" panose="020F0502020204030204" pitchFamily="34" charset="0"/>
                <a:cs typeface="Calibri" panose="020F0502020204030204" pitchFamily="34" charset="0"/>
              </a:rPr>
              <a:t>≥</a:t>
            </a:r>
            <a:r>
              <a:rPr lang="en-CA" dirty="0"/>
              <a:t> 55 years</a:t>
            </a:r>
          </a:p>
          <a:p>
            <a:pPr lvl="1"/>
            <a:r>
              <a:rPr lang="en-CA" dirty="0"/>
              <a:t>Male sex</a:t>
            </a:r>
          </a:p>
          <a:p>
            <a:pPr lvl="1"/>
            <a:r>
              <a:rPr lang="en-CA" dirty="0"/>
              <a:t>Family history of premature CVD (age &lt; 55 in men and &lt; 65 in women)</a:t>
            </a:r>
          </a:p>
        </p:txBody>
      </p:sp>
      <p:sp>
        <p:nvSpPr>
          <p:cNvPr id="8" name="Content Placeholder 7">
            <a:extLst>
              <a:ext uri="{FF2B5EF4-FFF2-40B4-BE49-F238E27FC236}">
                <a16:creationId xmlns:a16="http://schemas.microsoft.com/office/drawing/2014/main" id="{9B66F2AD-21F9-4803-9D89-8F1BA69DAE4E}"/>
              </a:ext>
            </a:extLst>
          </p:cNvPr>
          <p:cNvSpPr>
            <a:spLocks noGrp="1"/>
          </p:cNvSpPr>
          <p:nvPr>
            <p:ph sz="half" idx="2"/>
          </p:nvPr>
        </p:nvSpPr>
        <p:spPr/>
        <p:txBody>
          <a:bodyPr>
            <a:normAutofit/>
          </a:bodyPr>
          <a:lstStyle/>
          <a:p>
            <a:r>
              <a:rPr lang="en-CA" b="1" dirty="0"/>
              <a:t>Modifiable</a:t>
            </a:r>
          </a:p>
          <a:p>
            <a:pPr lvl="1"/>
            <a:r>
              <a:rPr lang="en-CA" dirty="0"/>
              <a:t>Sedentary lifestyle</a:t>
            </a:r>
          </a:p>
          <a:p>
            <a:pPr lvl="1"/>
            <a:r>
              <a:rPr lang="en-CA" dirty="0"/>
              <a:t>Poor dietary habits</a:t>
            </a:r>
          </a:p>
          <a:p>
            <a:pPr lvl="1"/>
            <a:r>
              <a:rPr lang="en-CA" dirty="0"/>
              <a:t>Abdominal obesity</a:t>
            </a:r>
          </a:p>
          <a:p>
            <a:pPr lvl="1"/>
            <a:r>
              <a:rPr lang="en-CA" dirty="0" err="1"/>
              <a:t>Dysglycemia</a:t>
            </a:r>
            <a:endParaRPr lang="en-CA" dirty="0"/>
          </a:p>
          <a:p>
            <a:pPr lvl="1"/>
            <a:r>
              <a:rPr lang="en-CA" dirty="0"/>
              <a:t>Smoking</a:t>
            </a:r>
          </a:p>
          <a:p>
            <a:pPr lvl="1"/>
            <a:r>
              <a:rPr lang="en-CA" dirty="0"/>
              <a:t>Dyslipidemia</a:t>
            </a:r>
          </a:p>
          <a:p>
            <a:pPr lvl="1"/>
            <a:r>
              <a:rPr lang="en-CA" dirty="0"/>
              <a:t>Stress</a:t>
            </a:r>
          </a:p>
          <a:p>
            <a:pPr lvl="1"/>
            <a:r>
              <a:rPr lang="en-CA" dirty="0"/>
              <a:t>Nonadherence</a:t>
            </a:r>
          </a:p>
          <a:p>
            <a:endParaRPr lang="en-CA" dirty="0"/>
          </a:p>
        </p:txBody>
      </p:sp>
      <p:sp>
        <p:nvSpPr>
          <p:cNvPr id="5" name="TextBox 4">
            <a:extLst>
              <a:ext uri="{FF2B5EF4-FFF2-40B4-BE49-F238E27FC236}">
                <a16:creationId xmlns:a16="http://schemas.microsoft.com/office/drawing/2014/main" id="{207DF468-A87D-4204-9248-9F27ABB5C3F2}"/>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229768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BC8C0-5BF1-4915-BC7C-7785B3F44CF5}"/>
              </a:ext>
            </a:extLst>
          </p:cNvPr>
          <p:cNvSpPr>
            <a:spLocks noGrp="1"/>
          </p:cNvSpPr>
          <p:nvPr>
            <p:ph type="title"/>
          </p:nvPr>
        </p:nvSpPr>
        <p:spPr/>
        <p:txBody>
          <a:bodyPr/>
          <a:lstStyle/>
          <a:p>
            <a:r>
              <a:rPr lang="en-CA" dirty="0"/>
              <a:t>Routine and Optional Lab Testing in People with Hypertension  </a:t>
            </a:r>
          </a:p>
        </p:txBody>
      </p:sp>
      <p:sp>
        <p:nvSpPr>
          <p:cNvPr id="4" name="Content Placeholder 3">
            <a:extLst>
              <a:ext uri="{FF2B5EF4-FFF2-40B4-BE49-F238E27FC236}">
                <a16:creationId xmlns:a16="http://schemas.microsoft.com/office/drawing/2014/main" id="{8B699DF1-89F4-4C9E-A473-DB07EC82E8E3}"/>
              </a:ext>
            </a:extLst>
          </p:cNvPr>
          <p:cNvSpPr>
            <a:spLocks noGrp="1"/>
          </p:cNvSpPr>
          <p:nvPr>
            <p:ph sz="half" idx="1"/>
          </p:nvPr>
        </p:nvSpPr>
        <p:spPr/>
        <p:txBody>
          <a:bodyPr>
            <a:normAutofit fontScale="92500" lnSpcReduction="10000"/>
          </a:bodyPr>
          <a:lstStyle/>
          <a:p>
            <a:pPr marL="0" indent="0" algn="ctr">
              <a:buNone/>
            </a:pPr>
            <a:r>
              <a:rPr lang="en-CA" b="1" dirty="0"/>
              <a:t>Routine Tests</a:t>
            </a:r>
          </a:p>
          <a:p>
            <a:r>
              <a:rPr lang="en-CA" dirty="0"/>
              <a:t>Urinalysis</a:t>
            </a:r>
          </a:p>
          <a:p>
            <a:r>
              <a:rPr lang="en-CA" dirty="0"/>
              <a:t>Blood chemistry (potassium, sodium, and creatinine)</a:t>
            </a:r>
          </a:p>
          <a:p>
            <a:r>
              <a:rPr lang="en-CA" dirty="0"/>
              <a:t>Fasting blood glucose and/or A1C </a:t>
            </a:r>
          </a:p>
          <a:p>
            <a:r>
              <a:rPr lang="en-CA" dirty="0"/>
              <a:t>Serum total cholesterol, LDL-C, HDL-C, non-HDL-C and triglycerides </a:t>
            </a:r>
          </a:p>
          <a:p>
            <a:r>
              <a:rPr lang="en-CA" dirty="0"/>
              <a:t>Standard 12-lead electrocardiography</a:t>
            </a:r>
          </a:p>
        </p:txBody>
      </p:sp>
      <p:sp>
        <p:nvSpPr>
          <p:cNvPr id="5" name="Content Placeholder 4">
            <a:extLst>
              <a:ext uri="{FF2B5EF4-FFF2-40B4-BE49-F238E27FC236}">
                <a16:creationId xmlns:a16="http://schemas.microsoft.com/office/drawing/2014/main" id="{60F1BD25-AA37-49BA-9F53-EAEDD3A40E3A}"/>
              </a:ext>
            </a:extLst>
          </p:cNvPr>
          <p:cNvSpPr>
            <a:spLocks noGrp="1"/>
          </p:cNvSpPr>
          <p:nvPr>
            <p:ph sz="half" idx="2"/>
          </p:nvPr>
        </p:nvSpPr>
        <p:spPr/>
        <p:txBody>
          <a:bodyPr>
            <a:normAutofit fontScale="92500" lnSpcReduction="10000"/>
          </a:bodyPr>
          <a:lstStyle/>
          <a:p>
            <a:pPr marL="0" indent="0" algn="ctr">
              <a:buNone/>
            </a:pPr>
            <a:r>
              <a:rPr lang="en-CA" b="1" dirty="0"/>
              <a:t>Optional tests (clinical circumstance)</a:t>
            </a:r>
          </a:p>
          <a:p>
            <a:r>
              <a:rPr lang="en-CA" dirty="0"/>
              <a:t>Patients with diabetes (ACR, and according to Diabetes Canada guidelines) </a:t>
            </a:r>
          </a:p>
          <a:p>
            <a:r>
              <a:rPr lang="en-CA" dirty="0"/>
              <a:t>Pregnancy test </a:t>
            </a:r>
          </a:p>
          <a:p>
            <a:r>
              <a:rPr lang="en-CA" dirty="0"/>
              <a:t>Echocardiogram (when clinically relevant)</a:t>
            </a:r>
          </a:p>
          <a:p>
            <a:r>
              <a:rPr lang="en-CA" dirty="0"/>
              <a:t>Left ventricular ejection fraction assessment (when evidence of heart failure)</a:t>
            </a:r>
          </a:p>
        </p:txBody>
      </p:sp>
      <p:sp>
        <p:nvSpPr>
          <p:cNvPr id="6" name="TextBox 5">
            <a:extLst>
              <a:ext uri="{FF2B5EF4-FFF2-40B4-BE49-F238E27FC236}">
                <a16:creationId xmlns:a16="http://schemas.microsoft.com/office/drawing/2014/main" id="{447BAAB2-955F-41D8-AF56-B44CEA646A43}"/>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2628187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46705B-B6A3-4724-AAC2-66A18EFE7676}"/>
              </a:ext>
            </a:extLst>
          </p:cNvPr>
          <p:cNvSpPr>
            <a:spLocks noGrp="1"/>
          </p:cNvSpPr>
          <p:nvPr>
            <p:ph type="title"/>
          </p:nvPr>
        </p:nvSpPr>
        <p:spPr/>
        <p:txBody>
          <a:bodyPr/>
          <a:lstStyle/>
          <a:p>
            <a:r>
              <a:rPr lang="en-CA" dirty="0"/>
              <a:t>Cardiovascular Risk Assessment</a:t>
            </a:r>
          </a:p>
        </p:txBody>
      </p:sp>
      <p:sp>
        <p:nvSpPr>
          <p:cNvPr id="7" name="Content Placeholder 6">
            <a:extLst>
              <a:ext uri="{FF2B5EF4-FFF2-40B4-BE49-F238E27FC236}">
                <a16:creationId xmlns:a16="http://schemas.microsoft.com/office/drawing/2014/main" id="{32BB6804-E777-4C8F-988E-B7A3D07A34B8}"/>
              </a:ext>
            </a:extLst>
          </p:cNvPr>
          <p:cNvSpPr>
            <a:spLocks noGrp="1"/>
          </p:cNvSpPr>
          <p:nvPr>
            <p:ph idx="1"/>
          </p:nvPr>
        </p:nvSpPr>
        <p:spPr/>
        <p:txBody>
          <a:bodyPr/>
          <a:lstStyle/>
          <a:p>
            <a:pPr marL="0" indent="0">
              <a:buNone/>
            </a:pPr>
            <a:r>
              <a:rPr lang="en-US" dirty="0"/>
              <a:t>Multifactorial risk assessment models can be used to: </a:t>
            </a:r>
          </a:p>
          <a:p>
            <a:pPr lvl="1"/>
            <a:r>
              <a:rPr lang="en-US" dirty="0"/>
              <a:t>Predict more accurately an individual’s global cardiovascular risk</a:t>
            </a:r>
          </a:p>
          <a:p>
            <a:pPr lvl="1"/>
            <a:r>
              <a:rPr lang="en-US" dirty="0"/>
              <a:t>Help engage individuals in conversations about health </a:t>
            </a:r>
            <a:r>
              <a:rPr lang="en-US" dirty="0" err="1"/>
              <a:t>behaviour</a:t>
            </a:r>
            <a:r>
              <a:rPr lang="en-US" dirty="0"/>
              <a:t> change to lower BP</a:t>
            </a:r>
          </a:p>
          <a:p>
            <a:pPr lvl="1"/>
            <a:r>
              <a:rPr lang="en-US" dirty="0"/>
              <a:t>Use antihypertensive therapy more efficiently </a:t>
            </a:r>
          </a:p>
          <a:p>
            <a:r>
              <a:rPr lang="en-US" dirty="0"/>
              <a:t>Consider informing patients to promote risk factor modification </a:t>
            </a:r>
          </a:p>
          <a:p>
            <a:pPr lvl="1"/>
            <a:r>
              <a:rPr lang="en-US" dirty="0"/>
              <a:t>Terms such as “cardiovascular age,” “vascular age,” or “heart age” to inform patients of their risk status</a:t>
            </a:r>
            <a:endParaRPr lang="en-CA" dirty="0"/>
          </a:p>
        </p:txBody>
      </p:sp>
      <p:sp>
        <p:nvSpPr>
          <p:cNvPr id="8" name="TextBox 7">
            <a:extLst>
              <a:ext uri="{FF2B5EF4-FFF2-40B4-BE49-F238E27FC236}">
                <a16:creationId xmlns:a16="http://schemas.microsoft.com/office/drawing/2014/main" id="{ADF59634-8439-4152-99CC-73987ABAC515}"/>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926113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B6FCA-1C8C-4BB2-93C3-62E45630614D}"/>
              </a:ext>
            </a:extLst>
          </p:cNvPr>
          <p:cNvSpPr>
            <a:spLocks noGrp="1"/>
          </p:cNvSpPr>
          <p:nvPr>
            <p:ph type="title"/>
          </p:nvPr>
        </p:nvSpPr>
        <p:spPr/>
        <p:txBody>
          <a:bodyPr/>
          <a:lstStyle/>
          <a:p>
            <a:r>
              <a:rPr lang="en-CA" dirty="0"/>
              <a:t>Follow-Up Recommendations  </a:t>
            </a:r>
          </a:p>
        </p:txBody>
      </p:sp>
      <p:graphicFrame>
        <p:nvGraphicFramePr>
          <p:cNvPr id="6" name="Table 6">
            <a:extLst>
              <a:ext uri="{FF2B5EF4-FFF2-40B4-BE49-F238E27FC236}">
                <a16:creationId xmlns:a16="http://schemas.microsoft.com/office/drawing/2014/main" id="{F8D0CBD1-44B3-46A7-AE8F-36707B40CFB7}"/>
              </a:ext>
            </a:extLst>
          </p:cNvPr>
          <p:cNvGraphicFramePr>
            <a:graphicFrameLocks noGrp="1"/>
          </p:cNvGraphicFramePr>
          <p:nvPr>
            <p:ph idx="1"/>
            <p:extLst>
              <p:ext uri="{D42A27DB-BD31-4B8C-83A1-F6EECF244321}">
                <p14:modId xmlns:p14="http://schemas.microsoft.com/office/powerpoint/2010/main" val="2411784527"/>
              </p:ext>
            </p:extLst>
          </p:nvPr>
        </p:nvGraphicFramePr>
        <p:xfrm>
          <a:off x="838200" y="1491869"/>
          <a:ext cx="10515600" cy="4754880"/>
        </p:xfrm>
        <a:graphic>
          <a:graphicData uri="http://schemas.openxmlformats.org/drawingml/2006/table">
            <a:tbl>
              <a:tblPr bandRow="1">
                <a:tableStyleId>{5C22544A-7EE6-4342-B048-85BDC9FD1C3A}</a:tableStyleId>
              </a:tblPr>
              <a:tblGrid>
                <a:gridCol w="3014079">
                  <a:extLst>
                    <a:ext uri="{9D8B030D-6E8A-4147-A177-3AD203B41FA5}">
                      <a16:colId xmlns:a16="http://schemas.microsoft.com/office/drawing/2014/main" val="1922329590"/>
                    </a:ext>
                  </a:extLst>
                </a:gridCol>
                <a:gridCol w="7501521">
                  <a:extLst>
                    <a:ext uri="{9D8B030D-6E8A-4147-A177-3AD203B41FA5}">
                      <a16:colId xmlns:a16="http://schemas.microsoft.com/office/drawing/2014/main" val="2717835336"/>
                    </a:ext>
                  </a:extLst>
                </a:gridCol>
              </a:tblGrid>
              <a:tr h="430059">
                <a:tc>
                  <a:txBody>
                    <a:bodyPr/>
                    <a:lstStyle/>
                    <a:p>
                      <a:r>
                        <a:rPr lang="en-CA" sz="2400" dirty="0"/>
                        <a:t>No hypertension or target organ damage</a:t>
                      </a:r>
                    </a:p>
                  </a:txBody>
                  <a:tcPr/>
                </a:tc>
                <a:tc>
                  <a:txBody>
                    <a:bodyPr/>
                    <a:lstStyle/>
                    <a:p>
                      <a:pPr marL="285750" indent="-285750">
                        <a:buFont typeface="Arial" panose="020B0604020202020204" pitchFamily="34" charset="0"/>
                        <a:buChar char="•"/>
                      </a:pPr>
                      <a:r>
                        <a:rPr lang="en-CA" sz="2400" dirty="0"/>
                        <a:t>BP at yearly intervals </a:t>
                      </a:r>
                    </a:p>
                  </a:txBody>
                  <a:tcPr/>
                </a:tc>
                <a:extLst>
                  <a:ext uri="{0D108BD9-81ED-4DB2-BD59-A6C34878D82A}">
                    <a16:rowId xmlns:a16="http://schemas.microsoft.com/office/drawing/2014/main" val="787257939"/>
                  </a:ext>
                </a:extLst>
              </a:tr>
              <a:tr h="370840">
                <a:tc>
                  <a:txBody>
                    <a:bodyPr/>
                    <a:lstStyle/>
                    <a:p>
                      <a:r>
                        <a:rPr lang="en-CA" sz="2400" dirty="0"/>
                        <a:t>Hypertensive patients modifying health behaviours</a:t>
                      </a:r>
                    </a:p>
                  </a:txBody>
                  <a:tcPr/>
                </a:tc>
                <a:tc>
                  <a:txBody>
                    <a:bodyPr/>
                    <a:lstStyle/>
                    <a:p>
                      <a:pPr marL="285750" indent="-285750">
                        <a:buFont typeface="Arial" panose="020B0604020202020204" pitchFamily="34" charset="0"/>
                        <a:buChar char="•"/>
                      </a:pPr>
                      <a:r>
                        <a:rPr lang="en-US" sz="2400" dirty="0"/>
                        <a:t>BP at 3- to 6-month </a:t>
                      </a:r>
                    </a:p>
                    <a:p>
                      <a:pPr marL="285750" indent="-285750">
                        <a:buFont typeface="Arial" panose="020B0604020202020204" pitchFamily="34" charset="0"/>
                        <a:buChar char="•"/>
                      </a:pPr>
                      <a:r>
                        <a:rPr lang="en-US" sz="2400" dirty="0"/>
                        <a:t>BP every 1 or 2 months for patients with higher BP</a:t>
                      </a:r>
                      <a:endParaRPr lang="en-CA" sz="2400" dirty="0"/>
                    </a:p>
                  </a:txBody>
                  <a:tcPr/>
                </a:tc>
                <a:extLst>
                  <a:ext uri="{0D108BD9-81ED-4DB2-BD59-A6C34878D82A}">
                    <a16:rowId xmlns:a16="http://schemas.microsoft.com/office/drawing/2014/main" val="88289908"/>
                  </a:ext>
                </a:extLst>
              </a:tr>
              <a:tr h="370840">
                <a:tc>
                  <a:txBody>
                    <a:bodyPr/>
                    <a:lstStyle/>
                    <a:p>
                      <a:r>
                        <a:rPr lang="en-CA" sz="2400" dirty="0"/>
                        <a:t>Patients on antihypertensives </a:t>
                      </a:r>
                    </a:p>
                  </a:txBody>
                  <a:tcPr/>
                </a:tc>
                <a:tc>
                  <a:txBody>
                    <a:bodyPr/>
                    <a:lstStyle/>
                    <a:p>
                      <a:pPr marL="285750" indent="-285750">
                        <a:buFont typeface="Arial" panose="020B0604020202020204" pitchFamily="34" charset="0"/>
                        <a:buChar char="•"/>
                      </a:pPr>
                      <a:r>
                        <a:rPr lang="en-US" sz="2400" dirty="0"/>
                        <a:t>BP monthly or every 2 months, until readings on 2 consecutive visits are below their target </a:t>
                      </a:r>
                    </a:p>
                    <a:p>
                      <a:pPr marL="742950" lvl="1" indent="-285750">
                        <a:buFont typeface="Arial" panose="020B0604020202020204" pitchFamily="34" charset="0"/>
                        <a:buChar char="•"/>
                      </a:pPr>
                      <a:r>
                        <a:rPr lang="en-CA" sz="2400" dirty="0"/>
                        <a:t>Shorter interval in symptomatic, severe HT, intolerance to medications, or target organ damage </a:t>
                      </a:r>
                    </a:p>
                    <a:p>
                      <a:pPr marL="285750" indent="-285750">
                        <a:buFont typeface="Arial" panose="020B0604020202020204" pitchFamily="34" charset="0"/>
                        <a:buChar char="•"/>
                      </a:pPr>
                      <a:r>
                        <a:rPr lang="en-CA" sz="2400" dirty="0"/>
                        <a:t>BP at 3- to 6-month intervals or as clinically indicated once target BP is reached </a:t>
                      </a:r>
                    </a:p>
                  </a:txBody>
                  <a:tcPr/>
                </a:tc>
                <a:extLst>
                  <a:ext uri="{0D108BD9-81ED-4DB2-BD59-A6C34878D82A}">
                    <a16:rowId xmlns:a16="http://schemas.microsoft.com/office/drawing/2014/main" val="4017614421"/>
                  </a:ext>
                </a:extLst>
              </a:tr>
              <a:tr h="370840">
                <a:tc>
                  <a:txBody>
                    <a:bodyPr/>
                    <a:lstStyle/>
                    <a:p>
                      <a:r>
                        <a:rPr lang="en-CA" sz="2400" dirty="0"/>
                        <a:t>ABPM or HBPM</a:t>
                      </a:r>
                    </a:p>
                  </a:txBody>
                  <a:tcPr/>
                </a:tc>
                <a:tc>
                  <a:txBody>
                    <a:bodyPr/>
                    <a:lstStyle/>
                    <a:p>
                      <a:pPr marL="285750" indent="-285750">
                        <a:buFont typeface="Arial" panose="020B0604020202020204" pitchFamily="34" charset="0"/>
                        <a:buChar char="•"/>
                      </a:pPr>
                      <a:r>
                        <a:rPr lang="en-CA" sz="2400" dirty="0"/>
                        <a:t>Follow-up with demonstrated white coat effect </a:t>
                      </a:r>
                    </a:p>
                  </a:txBody>
                  <a:tcPr/>
                </a:tc>
                <a:extLst>
                  <a:ext uri="{0D108BD9-81ED-4DB2-BD59-A6C34878D82A}">
                    <a16:rowId xmlns:a16="http://schemas.microsoft.com/office/drawing/2014/main" val="3915681371"/>
                  </a:ext>
                </a:extLst>
              </a:tr>
            </a:tbl>
          </a:graphicData>
        </a:graphic>
      </p:graphicFrame>
      <p:sp>
        <p:nvSpPr>
          <p:cNvPr id="7" name="TextBox 6">
            <a:extLst>
              <a:ext uri="{FF2B5EF4-FFF2-40B4-BE49-F238E27FC236}">
                <a16:creationId xmlns:a16="http://schemas.microsoft.com/office/drawing/2014/main" id="{7532FA60-6069-47F8-BD28-41B763DB56DC}"/>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030045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F70AB3-C0ED-4649-B0FD-BECFDB7406E1}"/>
              </a:ext>
            </a:extLst>
          </p:cNvPr>
          <p:cNvSpPr>
            <a:spLocks noGrp="1"/>
          </p:cNvSpPr>
          <p:nvPr>
            <p:ph type="title"/>
          </p:nvPr>
        </p:nvSpPr>
        <p:spPr/>
        <p:txBody>
          <a:bodyPr/>
          <a:lstStyle/>
          <a:p>
            <a:r>
              <a:rPr lang="en-CA" b="1" dirty="0"/>
              <a:t>2. Cardiovascular Health Promotion </a:t>
            </a:r>
          </a:p>
        </p:txBody>
      </p:sp>
    </p:spTree>
    <p:custDataLst>
      <p:tags r:id="rId1"/>
    </p:custDataLst>
    <p:extLst>
      <p:ext uri="{BB962C8B-B14F-4D97-AF65-F5344CB8AC3E}">
        <p14:creationId xmlns:p14="http://schemas.microsoft.com/office/powerpoint/2010/main" val="2189977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F7646-E147-4A39-8672-6C9F74902332}"/>
              </a:ext>
            </a:extLst>
          </p:cNvPr>
          <p:cNvSpPr>
            <a:spLocks noGrp="1"/>
          </p:cNvSpPr>
          <p:nvPr>
            <p:ph type="title"/>
          </p:nvPr>
        </p:nvSpPr>
        <p:spPr/>
        <p:txBody>
          <a:bodyPr/>
          <a:lstStyle/>
          <a:p>
            <a:r>
              <a:rPr lang="en-CA" dirty="0"/>
              <a:t>Key Messages </a:t>
            </a:r>
          </a:p>
        </p:txBody>
      </p:sp>
      <p:sp>
        <p:nvSpPr>
          <p:cNvPr id="3" name="Content Placeholder 2">
            <a:extLst>
              <a:ext uri="{FF2B5EF4-FFF2-40B4-BE49-F238E27FC236}">
                <a16:creationId xmlns:a16="http://schemas.microsoft.com/office/drawing/2014/main" id="{00E57737-9C72-47DE-8948-8396DD941BA8}"/>
              </a:ext>
            </a:extLst>
          </p:cNvPr>
          <p:cNvSpPr>
            <a:spLocks noGrp="1"/>
          </p:cNvSpPr>
          <p:nvPr>
            <p:ph idx="1"/>
          </p:nvPr>
        </p:nvSpPr>
        <p:spPr/>
        <p:txBody>
          <a:bodyPr>
            <a:normAutofit/>
          </a:bodyPr>
          <a:lstStyle/>
          <a:p>
            <a:pPr marL="514350" indent="-514350">
              <a:buFont typeface="+mj-lt"/>
              <a:buAutoNum type="arabicPeriod"/>
            </a:pPr>
            <a:r>
              <a:rPr lang="en-US" dirty="0"/>
              <a:t>Health </a:t>
            </a:r>
            <a:r>
              <a:rPr lang="en-US" dirty="0" err="1"/>
              <a:t>behaviour</a:t>
            </a:r>
            <a:r>
              <a:rPr lang="en-US" dirty="0"/>
              <a:t> change plays an important role in hypertension prevention and BP-lowering in people diagnosed with hypertension</a:t>
            </a:r>
          </a:p>
          <a:p>
            <a:pPr marL="514350" indent="-514350">
              <a:buFont typeface="+mj-lt"/>
              <a:buAutoNum type="arabicPeriod"/>
            </a:pPr>
            <a:r>
              <a:rPr lang="en-US" dirty="0"/>
              <a:t>Health </a:t>
            </a:r>
            <a:r>
              <a:rPr lang="en-US" dirty="0" err="1"/>
              <a:t>behaviour</a:t>
            </a:r>
            <a:r>
              <a:rPr lang="en-US" dirty="0"/>
              <a:t> change is strongly recommended as a first-line intervention to lower BP in people with hypertension</a:t>
            </a:r>
          </a:p>
          <a:p>
            <a:pPr marL="514350" indent="-514350">
              <a:buFont typeface="+mj-lt"/>
              <a:buAutoNum type="arabicPeriod"/>
            </a:pPr>
            <a:r>
              <a:rPr lang="en-US" dirty="0"/>
              <a:t>Optimization of lipid levels with the use of statins in</a:t>
            </a:r>
            <a:r>
              <a:rPr lang="en-US" strike="sngStrike" dirty="0"/>
              <a:t> </a:t>
            </a:r>
            <a:r>
              <a:rPr lang="en-US" dirty="0"/>
              <a:t>higher-risk</a:t>
            </a:r>
            <a:r>
              <a:rPr lang="en-US" strike="sngStrike" dirty="0"/>
              <a:t> </a:t>
            </a:r>
            <a:r>
              <a:rPr lang="en-US" dirty="0"/>
              <a:t>patients is recommended</a:t>
            </a:r>
          </a:p>
          <a:p>
            <a:pPr marL="514350" indent="-514350">
              <a:buFont typeface="+mj-lt"/>
              <a:buAutoNum type="arabicPeriod"/>
            </a:pPr>
            <a:r>
              <a:rPr lang="en-US" dirty="0"/>
              <a:t>The use of acetylsalicylic acid (ASA) for primary prevention of cardiovascular disease is </a:t>
            </a:r>
            <a:r>
              <a:rPr lang="en-US" b="1" i="1" dirty="0"/>
              <a:t>no longer </a:t>
            </a:r>
            <a:r>
              <a:rPr lang="en-US" dirty="0"/>
              <a:t>recommended in people with hypertension</a:t>
            </a:r>
            <a:endParaRPr lang="en-CA" dirty="0"/>
          </a:p>
        </p:txBody>
      </p:sp>
      <p:sp>
        <p:nvSpPr>
          <p:cNvPr id="4" name="TextBox 3">
            <a:extLst>
              <a:ext uri="{FF2B5EF4-FFF2-40B4-BE49-F238E27FC236}">
                <a16:creationId xmlns:a16="http://schemas.microsoft.com/office/drawing/2014/main" id="{6A30AD81-333C-47CB-902D-9341590E90A5}"/>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804417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04B24-E41A-4D3F-81CD-863170A71707}"/>
              </a:ext>
            </a:extLst>
          </p:cNvPr>
          <p:cNvSpPr>
            <a:spLocks noGrp="1"/>
          </p:cNvSpPr>
          <p:nvPr>
            <p:ph type="title"/>
          </p:nvPr>
        </p:nvSpPr>
        <p:spPr/>
        <p:txBody>
          <a:bodyPr/>
          <a:lstStyle/>
          <a:p>
            <a:r>
              <a:rPr lang="en-CA" dirty="0"/>
              <a:t>Vascular Protection </a:t>
            </a:r>
          </a:p>
        </p:txBody>
      </p:sp>
      <p:sp>
        <p:nvSpPr>
          <p:cNvPr id="3" name="Content Placeholder 2">
            <a:extLst>
              <a:ext uri="{FF2B5EF4-FFF2-40B4-BE49-F238E27FC236}">
                <a16:creationId xmlns:a16="http://schemas.microsoft.com/office/drawing/2014/main" id="{B36516B1-F003-4E92-B234-767AD5D6F69E}"/>
              </a:ext>
            </a:extLst>
          </p:cNvPr>
          <p:cNvSpPr>
            <a:spLocks noGrp="1"/>
          </p:cNvSpPr>
          <p:nvPr>
            <p:ph idx="1"/>
          </p:nvPr>
        </p:nvSpPr>
        <p:spPr/>
        <p:txBody>
          <a:bodyPr/>
          <a:lstStyle/>
          <a:p>
            <a:r>
              <a:rPr lang="en-US" b="1" dirty="0"/>
              <a:t>Statin therapy - </a:t>
            </a:r>
            <a:r>
              <a:rPr lang="en-US" dirty="0"/>
              <a:t>hypertensive patients with </a:t>
            </a:r>
            <a:r>
              <a:rPr lang="en-US" dirty="0">
                <a:latin typeface="Calibri" panose="020F0502020204030204" pitchFamily="34" charset="0"/>
                <a:cs typeface="Calibri" panose="020F0502020204030204" pitchFamily="34" charset="0"/>
              </a:rPr>
              <a:t>≥</a:t>
            </a:r>
            <a:r>
              <a:rPr lang="en-US" dirty="0"/>
              <a:t> 3 CV risk factors or established ASCVD</a:t>
            </a:r>
          </a:p>
          <a:p>
            <a:r>
              <a:rPr lang="en-US" b="1" dirty="0"/>
              <a:t>Tobacco use </a:t>
            </a:r>
            <a:r>
              <a:rPr lang="en-US" dirty="0"/>
              <a:t>– Assess status regularly and advise patients to quit </a:t>
            </a:r>
          </a:p>
          <a:p>
            <a:pPr lvl="1"/>
            <a:r>
              <a:rPr lang="en-US" dirty="0"/>
              <a:t>Advice with combination pharmacotherapy (e.g. varenicline, bupropion or nicotine replacement therapy) should be offered</a:t>
            </a:r>
          </a:p>
          <a:p>
            <a:r>
              <a:rPr lang="en-US" b="1" dirty="0"/>
              <a:t>Low dose ASA </a:t>
            </a:r>
            <a:r>
              <a:rPr lang="en-US" dirty="0"/>
              <a:t>- The use in the primary prevention of cardiovascular disease has been removed</a:t>
            </a:r>
          </a:p>
          <a:p>
            <a:pPr lvl="1"/>
            <a:r>
              <a:rPr lang="en-US" dirty="0"/>
              <a:t>Little overall effectiveness and a significant risk of major bleeding</a:t>
            </a:r>
          </a:p>
          <a:p>
            <a:endParaRPr lang="en-CA" dirty="0"/>
          </a:p>
        </p:txBody>
      </p:sp>
      <p:sp>
        <p:nvSpPr>
          <p:cNvPr id="4" name="Wave 3">
            <a:extLst>
              <a:ext uri="{FF2B5EF4-FFF2-40B4-BE49-F238E27FC236}">
                <a16:creationId xmlns:a16="http://schemas.microsoft.com/office/drawing/2014/main" id="{3D3F989A-07D1-44FD-B9F3-3D812D6EE5AC}"/>
              </a:ext>
            </a:extLst>
          </p:cNvPr>
          <p:cNvSpPr/>
          <p:nvPr/>
        </p:nvSpPr>
        <p:spPr>
          <a:xfrm>
            <a:off x="9698020" y="4352127"/>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
        <p:nvSpPr>
          <p:cNvPr id="5" name="TextBox 4">
            <a:extLst>
              <a:ext uri="{FF2B5EF4-FFF2-40B4-BE49-F238E27FC236}">
                <a16:creationId xmlns:a16="http://schemas.microsoft.com/office/drawing/2014/main" id="{849EA26A-AC91-4238-98CE-9093A506F576}"/>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29918652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DD573-A7A7-4F7D-8F4C-FFE84CF06357}"/>
              </a:ext>
            </a:extLst>
          </p:cNvPr>
          <p:cNvSpPr>
            <a:spLocks noGrp="1"/>
          </p:cNvSpPr>
          <p:nvPr>
            <p:ph type="title"/>
          </p:nvPr>
        </p:nvSpPr>
        <p:spPr/>
        <p:txBody>
          <a:bodyPr/>
          <a:lstStyle/>
          <a:p>
            <a:r>
              <a:rPr lang="en-CA" dirty="0"/>
              <a:t>Health Behaviours </a:t>
            </a:r>
          </a:p>
        </p:txBody>
      </p:sp>
      <p:graphicFrame>
        <p:nvGraphicFramePr>
          <p:cNvPr id="4" name="Table 4">
            <a:extLst>
              <a:ext uri="{FF2B5EF4-FFF2-40B4-BE49-F238E27FC236}">
                <a16:creationId xmlns:a16="http://schemas.microsoft.com/office/drawing/2014/main" id="{1E3B9E07-AFCC-4DBE-AC1F-E35B5E5A5F2E}"/>
              </a:ext>
            </a:extLst>
          </p:cNvPr>
          <p:cNvGraphicFramePr>
            <a:graphicFrameLocks noGrp="1"/>
          </p:cNvGraphicFramePr>
          <p:nvPr>
            <p:ph idx="1"/>
            <p:extLst>
              <p:ext uri="{D42A27DB-BD31-4B8C-83A1-F6EECF244321}">
                <p14:modId xmlns:p14="http://schemas.microsoft.com/office/powerpoint/2010/main" val="295441665"/>
              </p:ext>
            </p:extLst>
          </p:nvPr>
        </p:nvGraphicFramePr>
        <p:xfrm>
          <a:off x="787908" y="1587881"/>
          <a:ext cx="10515600" cy="4663440"/>
        </p:xfrm>
        <a:graphic>
          <a:graphicData uri="http://schemas.openxmlformats.org/drawingml/2006/table">
            <a:tbl>
              <a:tblPr bandRow="1">
                <a:tableStyleId>{5C22544A-7EE6-4342-B048-85BDC9FD1C3A}</a:tableStyleId>
              </a:tblPr>
              <a:tblGrid>
                <a:gridCol w="1969893">
                  <a:extLst>
                    <a:ext uri="{9D8B030D-6E8A-4147-A177-3AD203B41FA5}">
                      <a16:colId xmlns:a16="http://schemas.microsoft.com/office/drawing/2014/main" val="2537386529"/>
                    </a:ext>
                  </a:extLst>
                </a:gridCol>
                <a:gridCol w="8545707">
                  <a:extLst>
                    <a:ext uri="{9D8B030D-6E8A-4147-A177-3AD203B41FA5}">
                      <a16:colId xmlns:a16="http://schemas.microsoft.com/office/drawing/2014/main" val="1381469098"/>
                    </a:ext>
                  </a:extLst>
                </a:gridCol>
              </a:tblGrid>
              <a:tr h="370840">
                <a:tc>
                  <a:txBody>
                    <a:bodyPr/>
                    <a:lstStyle/>
                    <a:p>
                      <a:r>
                        <a:rPr lang="en-CA" sz="2400" dirty="0"/>
                        <a:t>Physical Exercise </a:t>
                      </a:r>
                    </a:p>
                  </a:txBody>
                  <a:tcPr/>
                </a:tc>
                <a:tc>
                  <a:txBody>
                    <a:bodyPr/>
                    <a:lstStyle/>
                    <a:p>
                      <a:pPr marL="285750" indent="-285750">
                        <a:buFont typeface="Arial" panose="020B0604020202020204" pitchFamily="34" charset="0"/>
                        <a:buChar char="•"/>
                      </a:pPr>
                      <a:r>
                        <a:rPr lang="en-US" sz="2400" dirty="0"/>
                        <a:t>30-60 minutes of moderate-intensity dynamic exercise (</a:t>
                      </a:r>
                      <a:r>
                        <a:rPr lang="en-US" sz="2400" dirty="0" err="1"/>
                        <a:t>eg</a:t>
                      </a:r>
                      <a:r>
                        <a:rPr lang="en-US" sz="2400" dirty="0"/>
                        <a:t>, walking, jogging, cycling, or swimming) 4-7 days per week</a:t>
                      </a:r>
                    </a:p>
                    <a:p>
                      <a:pPr marL="285750" indent="-285750">
                        <a:buFont typeface="Arial" panose="020B0604020202020204" pitchFamily="34" charset="0"/>
                        <a:buChar char="•"/>
                      </a:pPr>
                      <a:r>
                        <a:rPr lang="en-US" sz="2400" dirty="0"/>
                        <a:t>Higher intensities of exercise are not effective</a:t>
                      </a:r>
                    </a:p>
                    <a:p>
                      <a:pPr marL="285750" indent="-285750">
                        <a:buFont typeface="Arial" panose="020B0604020202020204" pitchFamily="34" charset="0"/>
                        <a:buChar char="•"/>
                      </a:pPr>
                      <a:r>
                        <a:rPr lang="en-US" sz="2400" dirty="0"/>
                        <a:t>Use of resistance or weight training exercise (such as free-weight lifting, fixed-weight lifting, or handgrip exercise) does not adversely influence BP</a:t>
                      </a:r>
                      <a:endParaRPr lang="en-CA" sz="2400" dirty="0"/>
                    </a:p>
                  </a:txBody>
                  <a:tcPr/>
                </a:tc>
                <a:extLst>
                  <a:ext uri="{0D108BD9-81ED-4DB2-BD59-A6C34878D82A}">
                    <a16:rowId xmlns:a16="http://schemas.microsoft.com/office/drawing/2014/main" val="3496470190"/>
                  </a:ext>
                </a:extLst>
              </a:tr>
              <a:tr h="370840">
                <a:tc>
                  <a:txBody>
                    <a:bodyPr/>
                    <a:lstStyle/>
                    <a:p>
                      <a:r>
                        <a:rPr lang="en-CA" sz="2400" dirty="0"/>
                        <a:t>Weight Reduction </a:t>
                      </a:r>
                    </a:p>
                  </a:txBody>
                  <a:tcPr/>
                </a:tc>
                <a:tc>
                  <a:txBody>
                    <a:bodyPr/>
                    <a:lstStyle/>
                    <a:p>
                      <a:pPr marL="285750" indent="-285750">
                        <a:buFont typeface="Arial" panose="020B0604020202020204" pitchFamily="34" charset="0"/>
                        <a:buChar char="•"/>
                      </a:pPr>
                      <a:r>
                        <a:rPr lang="en-CA" sz="2400" dirty="0"/>
                        <a:t>Assess height, weight and waist circumference and calculate BMI</a:t>
                      </a:r>
                    </a:p>
                    <a:p>
                      <a:pPr marL="285750" indent="-285750">
                        <a:buFont typeface="Arial" panose="020B0604020202020204" pitchFamily="34" charset="0"/>
                        <a:buChar char="•"/>
                      </a:pPr>
                      <a:r>
                        <a:rPr lang="en-CA" sz="2400" dirty="0"/>
                        <a:t>Maintenance of a healthy weight is recommended </a:t>
                      </a:r>
                    </a:p>
                    <a:p>
                      <a:pPr marL="285750" indent="-285750">
                        <a:buFont typeface="Arial" panose="020B0604020202020204" pitchFamily="34" charset="0"/>
                        <a:buChar char="•"/>
                      </a:pPr>
                      <a:r>
                        <a:rPr lang="en-CA" sz="2400" strike="noStrike" baseline="0" dirty="0"/>
                        <a:t>All hypertensive patients with a BMI &gt; 25 kg/m</a:t>
                      </a:r>
                      <a:r>
                        <a:rPr lang="en-CA" sz="2400" strike="noStrike" baseline="30000" dirty="0"/>
                        <a:t>2</a:t>
                      </a:r>
                      <a:r>
                        <a:rPr lang="en-CA" sz="2400" strike="noStrike" baseline="0" dirty="0"/>
                        <a:t> should be advised to lose weight </a:t>
                      </a:r>
                    </a:p>
                  </a:txBody>
                  <a:tcPr/>
                </a:tc>
                <a:extLst>
                  <a:ext uri="{0D108BD9-81ED-4DB2-BD59-A6C34878D82A}">
                    <a16:rowId xmlns:a16="http://schemas.microsoft.com/office/drawing/2014/main" val="4175949279"/>
                  </a:ext>
                </a:extLst>
              </a:tr>
              <a:tr h="370840">
                <a:tc>
                  <a:txBody>
                    <a:bodyPr/>
                    <a:lstStyle/>
                    <a:p>
                      <a:r>
                        <a:rPr lang="en-CA" sz="2400" dirty="0"/>
                        <a:t>Alcohol </a:t>
                      </a:r>
                    </a:p>
                  </a:txBody>
                  <a:tcPr/>
                </a:tc>
                <a:tc>
                  <a:txBody>
                    <a:bodyPr/>
                    <a:lstStyle/>
                    <a:p>
                      <a:r>
                        <a:rPr lang="en-US" sz="2400" b="0" i="0" u="none" strike="noStrike" kern="1200" baseline="0" dirty="0">
                          <a:solidFill>
                            <a:schemeClr val="dk1"/>
                          </a:solidFill>
                          <a:latin typeface="+mn-lt"/>
                          <a:ea typeface="+mn-ea"/>
                          <a:cs typeface="+mn-cs"/>
                        </a:rPr>
                        <a:t>In healthy adults, abstaining from alcohol or reducing alcohol intake to 2 drinks per day or less is recommended to </a:t>
                      </a:r>
                      <a:r>
                        <a:rPr lang="en-CA" sz="2400" b="0" i="0" u="none" strike="noStrike" kern="1200" baseline="0" dirty="0">
                          <a:solidFill>
                            <a:schemeClr val="dk1"/>
                          </a:solidFill>
                          <a:latin typeface="+mn-lt"/>
                          <a:ea typeface="+mn-ea"/>
                          <a:cs typeface="+mn-cs"/>
                        </a:rPr>
                        <a:t>prevent hypertension</a:t>
                      </a:r>
                      <a:endParaRPr lang="en-CA" sz="2400" dirty="0"/>
                    </a:p>
                  </a:txBody>
                  <a:tcPr/>
                </a:tc>
                <a:extLst>
                  <a:ext uri="{0D108BD9-81ED-4DB2-BD59-A6C34878D82A}">
                    <a16:rowId xmlns:a16="http://schemas.microsoft.com/office/drawing/2014/main" val="2637570396"/>
                  </a:ext>
                </a:extLst>
              </a:tr>
            </a:tbl>
          </a:graphicData>
        </a:graphic>
      </p:graphicFrame>
      <p:sp>
        <p:nvSpPr>
          <p:cNvPr id="5" name="TextBox 4">
            <a:extLst>
              <a:ext uri="{FF2B5EF4-FFF2-40B4-BE49-F238E27FC236}">
                <a16:creationId xmlns:a16="http://schemas.microsoft.com/office/drawing/2014/main" id="{096E269C-89AF-44AB-988C-68DAB6033997}"/>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
        <p:nvSpPr>
          <p:cNvPr id="6" name="Wave 5">
            <a:extLst>
              <a:ext uri="{FF2B5EF4-FFF2-40B4-BE49-F238E27FC236}">
                <a16:creationId xmlns:a16="http://schemas.microsoft.com/office/drawing/2014/main" id="{D4C7DBEF-6C84-4F2A-A7E3-95719B57C706}"/>
              </a:ext>
            </a:extLst>
          </p:cNvPr>
          <p:cNvSpPr/>
          <p:nvPr/>
        </p:nvSpPr>
        <p:spPr>
          <a:xfrm>
            <a:off x="1855293" y="5658966"/>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Tree>
    <p:custDataLst>
      <p:tags r:id="rId1"/>
    </p:custDataLst>
    <p:extLst>
      <p:ext uri="{BB962C8B-B14F-4D97-AF65-F5344CB8AC3E}">
        <p14:creationId xmlns:p14="http://schemas.microsoft.com/office/powerpoint/2010/main" val="2930401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760C4-F97D-456F-A855-E5CB963E443A}"/>
              </a:ext>
            </a:extLst>
          </p:cNvPr>
          <p:cNvSpPr>
            <a:spLocks noGrp="1"/>
          </p:cNvSpPr>
          <p:nvPr>
            <p:ph type="title"/>
          </p:nvPr>
        </p:nvSpPr>
        <p:spPr/>
        <p:txBody>
          <a:bodyPr/>
          <a:lstStyle/>
          <a:p>
            <a:r>
              <a:rPr lang="en-CA" dirty="0"/>
              <a:t>Health Behaviours</a:t>
            </a:r>
          </a:p>
        </p:txBody>
      </p:sp>
      <p:sp>
        <p:nvSpPr>
          <p:cNvPr id="3" name="Content Placeholder 2">
            <a:extLst>
              <a:ext uri="{FF2B5EF4-FFF2-40B4-BE49-F238E27FC236}">
                <a16:creationId xmlns:a16="http://schemas.microsoft.com/office/drawing/2014/main" id="{95147510-2B4A-4EBB-9ACD-E4BBD201B29E}"/>
              </a:ext>
            </a:extLst>
          </p:cNvPr>
          <p:cNvSpPr>
            <a:spLocks noGrp="1"/>
          </p:cNvSpPr>
          <p:nvPr>
            <p:ph idx="1"/>
          </p:nvPr>
        </p:nvSpPr>
        <p:spPr>
          <a:xfrm>
            <a:off x="838200" y="1825625"/>
            <a:ext cx="10515600" cy="4439490"/>
          </a:xfrm>
        </p:spPr>
        <p:txBody>
          <a:bodyPr>
            <a:normAutofit fontScale="85000" lnSpcReduction="20000"/>
          </a:bodyPr>
          <a:lstStyle/>
          <a:p>
            <a:r>
              <a:rPr lang="en-CA" b="1" dirty="0"/>
              <a:t>Diet</a:t>
            </a:r>
            <a:r>
              <a:rPr lang="en-CA" dirty="0"/>
              <a:t> </a:t>
            </a:r>
          </a:p>
          <a:p>
            <a:pPr lvl="1"/>
            <a:r>
              <a:rPr lang="en-CA" dirty="0"/>
              <a:t>High in fruit, vegetables, low-fat dairy products, whole grain foods rich in dietary fibre and protein from plant sources that is reduced in saturated fat and cholesterol (DASH)</a:t>
            </a:r>
          </a:p>
          <a:p>
            <a:r>
              <a:rPr lang="en-CA" b="1" dirty="0"/>
              <a:t>Sodium</a:t>
            </a:r>
          </a:p>
          <a:p>
            <a:pPr lvl="1"/>
            <a:r>
              <a:rPr lang="en-CA" dirty="0">
                <a:sym typeface="Wingdings" panose="05000000000000000000" pitchFamily="2" charset="2"/>
              </a:rPr>
              <a:t> intake to 2000 mg/day </a:t>
            </a:r>
          </a:p>
          <a:p>
            <a:r>
              <a:rPr lang="en-CA" b="1" dirty="0">
                <a:sym typeface="Wingdings" panose="05000000000000000000" pitchFamily="2" charset="2"/>
              </a:rPr>
              <a:t>Calcium and magnesium</a:t>
            </a:r>
          </a:p>
          <a:p>
            <a:pPr lvl="1"/>
            <a:r>
              <a:rPr lang="en-CA" dirty="0">
                <a:sym typeface="Wingdings" panose="05000000000000000000" pitchFamily="2" charset="2"/>
              </a:rPr>
              <a:t>Not recommended </a:t>
            </a:r>
          </a:p>
          <a:p>
            <a:r>
              <a:rPr lang="en-CA" b="1" dirty="0">
                <a:sym typeface="Wingdings" panose="05000000000000000000" pitchFamily="2" charset="2"/>
              </a:rPr>
              <a:t>Potassium</a:t>
            </a:r>
          </a:p>
          <a:p>
            <a:pPr lvl="1"/>
            <a:r>
              <a:rPr lang="en-US" dirty="0"/>
              <a:t>If not at risk of hyperkalemia, </a:t>
            </a:r>
            <a:r>
              <a:rPr lang="en-US" dirty="0">
                <a:sym typeface="Wingdings" panose="05000000000000000000" pitchFamily="2" charset="2"/>
              </a:rPr>
              <a:t> </a:t>
            </a:r>
            <a:r>
              <a:rPr lang="en-US" dirty="0"/>
              <a:t>to reduce BP </a:t>
            </a:r>
          </a:p>
          <a:p>
            <a:r>
              <a:rPr lang="en-US" b="1" dirty="0"/>
              <a:t>Stress management </a:t>
            </a:r>
          </a:p>
          <a:p>
            <a:pPr lvl="1"/>
            <a:r>
              <a:rPr lang="en-US" dirty="0"/>
              <a:t>In those whom stress might be contributing to high BP, stress management should be considered as an intervention</a:t>
            </a:r>
          </a:p>
          <a:p>
            <a:pPr lvl="1"/>
            <a:r>
              <a:rPr lang="en-US" dirty="0"/>
              <a:t>Individualized cognitive-</a:t>
            </a:r>
            <a:r>
              <a:rPr lang="en-US" dirty="0" err="1"/>
              <a:t>behavioural</a:t>
            </a:r>
            <a:r>
              <a:rPr lang="en-US" dirty="0"/>
              <a:t> interventions are more likely to be effective when relaxation techniques are used</a:t>
            </a:r>
            <a:endParaRPr lang="en-CA" dirty="0"/>
          </a:p>
        </p:txBody>
      </p:sp>
      <p:sp>
        <p:nvSpPr>
          <p:cNvPr id="4" name="TextBox 3">
            <a:extLst>
              <a:ext uri="{FF2B5EF4-FFF2-40B4-BE49-F238E27FC236}">
                <a16:creationId xmlns:a16="http://schemas.microsoft.com/office/drawing/2014/main" id="{944503AD-060C-4F2B-9903-4E51C2BD1196}"/>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776231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D49ED-3148-4598-818B-27686A0BB76C}"/>
              </a:ext>
            </a:extLst>
          </p:cNvPr>
          <p:cNvSpPr>
            <a:spLocks noGrp="1"/>
          </p:cNvSpPr>
          <p:nvPr>
            <p:ph type="title"/>
          </p:nvPr>
        </p:nvSpPr>
        <p:spPr/>
        <p:txBody>
          <a:bodyPr/>
          <a:lstStyle/>
          <a:p>
            <a:r>
              <a:rPr lang="en-CA" dirty="0"/>
              <a:t>Risk Factors of Hyperkalemia </a:t>
            </a:r>
          </a:p>
        </p:txBody>
      </p:sp>
      <p:sp>
        <p:nvSpPr>
          <p:cNvPr id="3" name="Content Placeholder 2">
            <a:extLst>
              <a:ext uri="{FF2B5EF4-FFF2-40B4-BE49-F238E27FC236}">
                <a16:creationId xmlns:a16="http://schemas.microsoft.com/office/drawing/2014/main" id="{3EB7DFD5-318D-41DF-917B-09C82055BFB9}"/>
              </a:ext>
            </a:extLst>
          </p:cNvPr>
          <p:cNvSpPr>
            <a:spLocks noGrp="1"/>
          </p:cNvSpPr>
          <p:nvPr>
            <p:ph idx="1"/>
          </p:nvPr>
        </p:nvSpPr>
        <p:spPr/>
        <p:txBody>
          <a:bodyPr>
            <a:normAutofit/>
          </a:bodyPr>
          <a:lstStyle/>
          <a:p>
            <a:pPr marL="0" indent="0" algn="l">
              <a:buNone/>
            </a:pPr>
            <a:r>
              <a:rPr lang="en-US" b="0" i="0" u="none" strike="noStrike" baseline="0" dirty="0">
                <a:latin typeface="AdvOT35fdff1a"/>
              </a:rPr>
              <a:t>Before advising to </a:t>
            </a:r>
            <a:r>
              <a:rPr lang="en-US" b="0" i="0" u="none" strike="noStrike" baseline="0" dirty="0">
                <a:latin typeface="AdvOT35fdff1a"/>
                <a:sym typeface="Wingdings" panose="05000000000000000000" pitchFamily="2" charset="2"/>
              </a:rPr>
              <a:t> </a:t>
            </a:r>
            <a:r>
              <a:rPr lang="en-US" b="0" i="0" u="none" strike="noStrike" baseline="0" dirty="0">
                <a:latin typeface="AdvOT35fdff1a"/>
              </a:rPr>
              <a:t>potassium intake, assess for those at high risk of hyperkalemia:</a:t>
            </a:r>
          </a:p>
          <a:p>
            <a:r>
              <a:rPr lang="en-CA" b="0" i="0" u="none" strike="noStrike" baseline="0" dirty="0">
                <a:latin typeface="AdvOT35fdff1a"/>
              </a:rPr>
              <a:t>Patients taking renin-angiotensin-aldosterone inhibitors</a:t>
            </a:r>
          </a:p>
          <a:p>
            <a:r>
              <a:rPr lang="en-US" b="0" i="0" u="none" strike="noStrike" baseline="0" dirty="0">
                <a:latin typeface="AdvOT35fdff1a"/>
              </a:rPr>
              <a:t>Patients taking other drugs that can cause hyperkalemia (</a:t>
            </a:r>
            <a:r>
              <a:rPr lang="en-US" b="0" i="0" u="none" strike="noStrike" baseline="0" dirty="0" err="1">
                <a:latin typeface="AdvOT35fdff1a"/>
              </a:rPr>
              <a:t>eg</a:t>
            </a:r>
            <a:r>
              <a:rPr lang="en-US" b="0" i="0" u="none" strike="noStrike" baseline="0" dirty="0">
                <a:latin typeface="AdvOT35fdff1a"/>
              </a:rPr>
              <a:t>, trimethoprim </a:t>
            </a:r>
            <a:r>
              <a:rPr lang="en-CA" b="0" i="0" u="none" strike="noStrike" baseline="0" dirty="0">
                <a:latin typeface="AdvOT35fdff1a"/>
              </a:rPr>
              <a:t>and sulfamethoxazole, amiloride, triamterene)</a:t>
            </a:r>
          </a:p>
          <a:p>
            <a:r>
              <a:rPr lang="en-US" b="0" i="0" u="none" strike="noStrike" baseline="0" dirty="0">
                <a:latin typeface="AdvOT35fdff1a"/>
              </a:rPr>
              <a:t>Chronic kidney disease (glomerular </a:t>
            </a:r>
            <a:r>
              <a:rPr lang="en-US" b="0" i="0" u="none" strike="noStrike" baseline="0" dirty="0">
                <a:latin typeface="AdvOT35fdff1a+fb"/>
              </a:rPr>
              <a:t>fi</a:t>
            </a:r>
            <a:r>
              <a:rPr lang="en-US" b="0" i="0" u="none" strike="noStrike" baseline="0" dirty="0">
                <a:latin typeface="AdvOT35fdff1a"/>
              </a:rPr>
              <a:t>ltration rate </a:t>
            </a:r>
            <a:r>
              <a:rPr lang="en-US" b="0" i="0" u="none" strike="noStrike" baseline="0" dirty="0">
                <a:latin typeface="AdvP4C4E51"/>
              </a:rPr>
              <a:t>&lt; </a:t>
            </a:r>
            <a:r>
              <a:rPr lang="en-US" b="0" i="0" u="none" strike="noStrike" baseline="0" dirty="0">
                <a:latin typeface="AdvOT35fdff1a"/>
              </a:rPr>
              <a:t>45 mL/min/1.73 m</a:t>
            </a:r>
            <a:r>
              <a:rPr lang="en-US" b="0" i="0" u="none" strike="noStrike" baseline="30000" dirty="0">
                <a:latin typeface="AdvOT35fdff1a"/>
              </a:rPr>
              <a:t>2</a:t>
            </a:r>
            <a:r>
              <a:rPr lang="en-US" b="0" i="0" u="none" strike="noStrike" baseline="0" dirty="0">
                <a:latin typeface="AdvOT35fdff1a"/>
              </a:rPr>
              <a:t>) </a:t>
            </a:r>
          </a:p>
          <a:p>
            <a:r>
              <a:rPr lang="en-CA" b="0" i="0" u="none" strike="noStrike" baseline="0" dirty="0">
                <a:latin typeface="AdvOT35fdff1a"/>
              </a:rPr>
              <a:t>Baseline serum potassium </a:t>
            </a:r>
            <a:r>
              <a:rPr lang="en-CA" b="0" i="0" u="none" strike="noStrike" baseline="0" dirty="0">
                <a:latin typeface="AdvP4C4E51"/>
              </a:rPr>
              <a:t>&gt; </a:t>
            </a:r>
            <a:r>
              <a:rPr lang="en-CA" b="0" i="0" u="none" strike="noStrike" baseline="0" dirty="0">
                <a:latin typeface="AdvOT35fdff1a"/>
              </a:rPr>
              <a:t>4.5 mmol/L</a:t>
            </a:r>
            <a:endParaRPr lang="en-CA" sz="4000" dirty="0"/>
          </a:p>
        </p:txBody>
      </p:sp>
      <p:sp>
        <p:nvSpPr>
          <p:cNvPr id="4" name="TextBox 3">
            <a:extLst>
              <a:ext uri="{FF2B5EF4-FFF2-40B4-BE49-F238E27FC236}">
                <a16:creationId xmlns:a16="http://schemas.microsoft.com/office/drawing/2014/main" id="{8B5BBAE1-8706-4CC5-84CD-EC8A4E4BC564}"/>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4161054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D75447-61B9-4011-AC01-210CA6C217F4}"/>
              </a:ext>
            </a:extLst>
          </p:cNvPr>
          <p:cNvSpPr>
            <a:spLocks noGrp="1"/>
          </p:cNvSpPr>
          <p:nvPr>
            <p:ph type="title"/>
          </p:nvPr>
        </p:nvSpPr>
        <p:spPr/>
        <p:txBody>
          <a:bodyPr/>
          <a:lstStyle/>
          <a:p>
            <a:r>
              <a:rPr lang="en-CA" b="1" dirty="0"/>
              <a:t>1. Measurement and Diagnosis </a:t>
            </a:r>
          </a:p>
        </p:txBody>
      </p:sp>
    </p:spTree>
    <p:custDataLst>
      <p:tags r:id="rId1"/>
    </p:custDataLst>
    <p:extLst>
      <p:ext uri="{BB962C8B-B14F-4D97-AF65-F5344CB8AC3E}">
        <p14:creationId xmlns:p14="http://schemas.microsoft.com/office/powerpoint/2010/main" val="3323491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nvPr>
        </p:nvSpPr>
        <p:spPr/>
        <p:txBody>
          <a:bodyPr/>
          <a:lstStyle/>
          <a:p>
            <a:r>
              <a:rPr lang="en-CA" b="1" dirty="0"/>
              <a:t>3. Management: Uncomplicated Pharmacotherapy</a:t>
            </a:r>
          </a:p>
        </p:txBody>
      </p:sp>
    </p:spTree>
    <p:custDataLst>
      <p:tags r:id="rId1"/>
    </p:custDataLst>
    <p:extLst>
      <p:ext uri="{BB962C8B-B14F-4D97-AF65-F5344CB8AC3E}">
        <p14:creationId xmlns:p14="http://schemas.microsoft.com/office/powerpoint/2010/main" val="445626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0868F-3A61-46CF-A920-4AA26AFB70A3}"/>
              </a:ext>
            </a:extLst>
          </p:cNvPr>
          <p:cNvSpPr>
            <a:spLocks noGrp="1"/>
          </p:cNvSpPr>
          <p:nvPr>
            <p:ph type="title"/>
          </p:nvPr>
        </p:nvSpPr>
        <p:spPr/>
        <p:txBody>
          <a:bodyPr/>
          <a:lstStyle/>
          <a:p>
            <a:r>
              <a:rPr lang="en-CA" dirty="0"/>
              <a:t>Key Messages </a:t>
            </a:r>
          </a:p>
        </p:txBody>
      </p:sp>
      <p:sp>
        <p:nvSpPr>
          <p:cNvPr id="3" name="Content Placeholder 2">
            <a:extLst>
              <a:ext uri="{FF2B5EF4-FFF2-40B4-BE49-F238E27FC236}">
                <a16:creationId xmlns:a16="http://schemas.microsoft.com/office/drawing/2014/main" id="{46CD2DE0-E9AD-4D15-AD0A-3B950E0738FE}"/>
              </a:ext>
            </a:extLst>
          </p:cNvPr>
          <p:cNvSpPr>
            <a:spLocks noGrp="1"/>
          </p:cNvSpPr>
          <p:nvPr>
            <p:ph idx="1"/>
          </p:nvPr>
        </p:nvSpPr>
        <p:spPr>
          <a:xfrm>
            <a:off x="838200" y="1825624"/>
            <a:ext cx="10515600" cy="4451289"/>
          </a:xfrm>
        </p:spPr>
        <p:txBody>
          <a:bodyPr>
            <a:normAutofit fontScale="85000" lnSpcReduction="20000"/>
          </a:bodyPr>
          <a:lstStyle/>
          <a:p>
            <a:pPr marL="514350" indent="-514350">
              <a:buFont typeface="+mj-lt"/>
              <a:buAutoNum type="arabicPeriod"/>
            </a:pPr>
            <a:r>
              <a:rPr lang="en-US" dirty="0"/>
              <a:t>A risk-based approach to treatment thresholds and targets</a:t>
            </a:r>
          </a:p>
          <a:p>
            <a:pPr marL="514350" indent="-514350">
              <a:buFont typeface="+mj-lt"/>
              <a:buAutoNum type="arabicPeriod"/>
            </a:pPr>
            <a:r>
              <a:rPr lang="en-US" dirty="0"/>
              <a:t>The use of clinical judgement and shared decision making when identifying BP targets to ensure feasibility in the patient’s broader clinical, social, and economic context</a:t>
            </a:r>
          </a:p>
          <a:p>
            <a:pPr marL="514350" indent="-514350">
              <a:buFont typeface="+mj-lt"/>
              <a:buAutoNum type="arabicPeriod"/>
            </a:pPr>
            <a:r>
              <a:rPr lang="en-US" dirty="0"/>
              <a:t>Patients with existing CVD or with elevated CV risk should be considered for intensive SBP targets (</a:t>
            </a:r>
            <a:r>
              <a:rPr lang="en-US" dirty="0" err="1"/>
              <a:t>ie</a:t>
            </a:r>
            <a:r>
              <a:rPr lang="en-US" dirty="0"/>
              <a:t>, SBP ≤ 120 mm Hg).</a:t>
            </a:r>
          </a:p>
          <a:p>
            <a:pPr marL="514350" indent="-514350">
              <a:buFont typeface="+mj-lt"/>
              <a:buAutoNum type="arabicPeriod"/>
            </a:pPr>
            <a:r>
              <a:rPr lang="en-US" dirty="0"/>
              <a:t>First-line in adults with uncomplicated hypertension - ACE inhibitors, angiotensin receptor blockers (ARBs), calcium channel blockers (CCBs), and longer-acting thiazide-like diuretics </a:t>
            </a:r>
          </a:p>
          <a:p>
            <a:pPr marL="514350" indent="-514350">
              <a:buFont typeface="+mj-lt"/>
              <a:buAutoNum type="arabicPeriod"/>
            </a:pPr>
            <a:r>
              <a:rPr lang="en-US" dirty="0"/>
              <a:t>ß-Blockers can be used safely as first-line therapy in &lt; 60 years patients only with uncomplicated hypertension</a:t>
            </a:r>
          </a:p>
          <a:p>
            <a:pPr marL="514350" indent="-514350">
              <a:buFont typeface="+mj-lt"/>
              <a:buAutoNum type="arabicPeriod"/>
            </a:pPr>
            <a:r>
              <a:rPr lang="en-US" dirty="0"/>
              <a:t>When possible, the use of a single-pill combination (SPC) should be used to improve treatment efficacy, efficiency, and tolerability</a:t>
            </a:r>
            <a:endParaRPr lang="en-CA" dirty="0"/>
          </a:p>
        </p:txBody>
      </p:sp>
      <p:sp>
        <p:nvSpPr>
          <p:cNvPr id="4" name="TextBox 3">
            <a:extLst>
              <a:ext uri="{FF2B5EF4-FFF2-40B4-BE49-F238E27FC236}">
                <a16:creationId xmlns:a16="http://schemas.microsoft.com/office/drawing/2014/main" id="{084B5B86-4587-4630-B01B-7CD0E7D30044}"/>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529221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FB76-5092-49E4-8EE1-6274369B58DD}"/>
              </a:ext>
            </a:extLst>
          </p:cNvPr>
          <p:cNvSpPr>
            <a:spLocks noGrp="1"/>
          </p:cNvSpPr>
          <p:nvPr>
            <p:ph type="title"/>
          </p:nvPr>
        </p:nvSpPr>
        <p:spPr/>
        <p:txBody>
          <a:bodyPr/>
          <a:lstStyle/>
          <a:p>
            <a:r>
              <a:rPr lang="en-CA" dirty="0"/>
              <a:t>BP Thresholds for Initiation and Targets</a:t>
            </a:r>
          </a:p>
        </p:txBody>
      </p:sp>
      <p:graphicFrame>
        <p:nvGraphicFramePr>
          <p:cNvPr id="4" name="Table 4">
            <a:extLst>
              <a:ext uri="{FF2B5EF4-FFF2-40B4-BE49-F238E27FC236}">
                <a16:creationId xmlns:a16="http://schemas.microsoft.com/office/drawing/2014/main" id="{9358750D-465E-4FE7-9633-000CC0989389}"/>
              </a:ext>
            </a:extLst>
          </p:cNvPr>
          <p:cNvGraphicFramePr>
            <a:graphicFrameLocks noGrp="1"/>
          </p:cNvGraphicFramePr>
          <p:nvPr>
            <p:ph idx="1"/>
            <p:extLst>
              <p:ext uri="{D42A27DB-BD31-4B8C-83A1-F6EECF244321}">
                <p14:modId xmlns:p14="http://schemas.microsoft.com/office/powerpoint/2010/main" val="922740364"/>
              </p:ext>
            </p:extLst>
          </p:nvPr>
        </p:nvGraphicFramePr>
        <p:xfrm>
          <a:off x="838200" y="1825625"/>
          <a:ext cx="10515597" cy="3749040"/>
        </p:xfrm>
        <a:graphic>
          <a:graphicData uri="http://schemas.openxmlformats.org/drawingml/2006/table">
            <a:tbl>
              <a:tblPr firstRow="1" bandRow="1">
                <a:tableStyleId>{5C22544A-7EE6-4342-B048-85BDC9FD1C3A}</a:tableStyleId>
              </a:tblPr>
              <a:tblGrid>
                <a:gridCol w="4459421">
                  <a:extLst>
                    <a:ext uri="{9D8B030D-6E8A-4147-A177-3AD203B41FA5}">
                      <a16:colId xmlns:a16="http://schemas.microsoft.com/office/drawing/2014/main" val="2021753330"/>
                    </a:ext>
                  </a:extLst>
                </a:gridCol>
                <a:gridCol w="3209249">
                  <a:extLst>
                    <a:ext uri="{9D8B030D-6E8A-4147-A177-3AD203B41FA5}">
                      <a16:colId xmlns:a16="http://schemas.microsoft.com/office/drawing/2014/main" val="1376508481"/>
                    </a:ext>
                  </a:extLst>
                </a:gridCol>
                <a:gridCol w="2846927">
                  <a:extLst>
                    <a:ext uri="{9D8B030D-6E8A-4147-A177-3AD203B41FA5}">
                      <a16:colId xmlns:a16="http://schemas.microsoft.com/office/drawing/2014/main" val="124879083"/>
                    </a:ext>
                  </a:extLst>
                </a:gridCol>
              </a:tblGrid>
              <a:tr h="370840">
                <a:tc>
                  <a:txBody>
                    <a:bodyPr/>
                    <a:lstStyle/>
                    <a:p>
                      <a:r>
                        <a:rPr lang="en-CA" sz="2400" dirty="0">
                          <a:latin typeface="+mn-lt"/>
                        </a:rPr>
                        <a:t>Patient Population </a:t>
                      </a:r>
                    </a:p>
                  </a:txBody>
                  <a:tcPr/>
                </a:tc>
                <a:tc>
                  <a:txBody>
                    <a:bodyPr/>
                    <a:lstStyle/>
                    <a:p>
                      <a:r>
                        <a:rPr lang="en-CA" sz="2400" dirty="0">
                          <a:latin typeface="+mn-lt"/>
                        </a:rPr>
                        <a:t>BP threshold (mmHg) for initiation of therapy </a:t>
                      </a:r>
                    </a:p>
                  </a:txBody>
                  <a:tcPr/>
                </a:tc>
                <a:tc>
                  <a:txBody>
                    <a:bodyPr/>
                    <a:lstStyle/>
                    <a:p>
                      <a:r>
                        <a:rPr lang="en-CA" sz="2400" dirty="0">
                          <a:latin typeface="+mn-lt"/>
                        </a:rPr>
                        <a:t>BP target (mmHg) for treatment</a:t>
                      </a:r>
                    </a:p>
                  </a:txBody>
                  <a:tcPr/>
                </a:tc>
                <a:extLst>
                  <a:ext uri="{0D108BD9-81ED-4DB2-BD59-A6C34878D82A}">
                    <a16:rowId xmlns:a16="http://schemas.microsoft.com/office/drawing/2014/main" val="557501803"/>
                  </a:ext>
                </a:extLst>
              </a:tr>
              <a:tr h="370840">
                <a:tc>
                  <a:txBody>
                    <a:bodyPr/>
                    <a:lstStyle/>
                    <a:p>
                      <a:r>
                        <a:rPr lang="en-CA" sz="2400" dirty="0">
                          <a:latin typeface="+mn-lt"/>
                        </a:rPr>
                        <a:t>Low risk (no target organ damage or CV risk factors)</a:t>
                      </a:r>
                    </a:p>
                  </a:txBody>
                  <a:tcPr/>
                </a:tc>
                <a:tc>
                  <a:txBody>
                    <a:bodyPr/>
                    <a:lstStyle/>
                    <a:p>
                      <a:pPr algn="ctr"/>
                      <a:r>
                        <a:rPr lang="en-CA" sz="2400" dirty="0">
                          <a:latin typeface="+mn-lt"/>
                        </a:rPr>
                        <a:t>SBP </a:t>
                      </a:r>
                      <a:r>
                        <a:rPr lang="en-CA" sz="2400" dirty="0">
                          <a:latin typeface="+mn-lt"/>
                          <a:cs typeface="Calibri" panose="020F0502020204030204" pitchFamily="34" charset="0"/>
                        </a:rPr>
                        <a:t>≥ 160</a:t>
                      </a:r>
                    </a:p>
                    <a:p>
                      <a:pPr algn="ctr"/>
                      <a:r>
                        <a:rPr lang="en-CA" sz="2400" dirty="0">
                          <a:latin typeface="+mn-lt"/>
                        </a:rPr>
                        <a:t>DBP </a:t>
                      </a:r>
                      <a:r>
                        <a:rPr lang="en-CA" sz="2400" dirty="0">
                          <a:latin typeface="+mn-lt"/>
                          <a:cs typeface="Calibri" panose="020F0502020204030204" pitchFamily="34" charset="0"/>
                        </a:rPr>
                        <a:t>≥ 100</a:t>
                      </a:r>
                      <a:endParaRPr lang="en-CA" sz="2400" dirty="0">
                        <a:latin typeface="+mn-lt"/>
                      </a:endParaRPr>
                    </a:p>
                  </a:txBody>
                  <a:tcPr/>
                </a:tc>
                <a:tc>
                  <a:txBody>
                    <a:bodyPr/>
                    <a:lstStyle/>
                    <a:p>
                      <a:pPr algn="ctr"/>
                      <a:r>
                        <a:rPr lang="en-CA" sz="2400" dirty="0">
                          <a:latin typeface="+mn-lt"/>
                        </a:rPr>
                        <a:t>SBP &lt; 140 </a:t>
                      </a:r>
                    </a:p>
                    <a:p>
                      <a:pPr algn="ctr"/>
                      <a:r>
                        <a:rPr lang="en-CA" sz="2400" dirty="0">
                          <a:latin typeface="+mn-lt"/>
                        </a:rPr>
                        <a:t>DBP &lt; 90 </a:t>
                      </a:r>
                    </a:p>
                  </a:txBody>
                  <a:tcPr/>
                </a:tc>
                <a:extLst>
                  <a:ext uri="{0D108BD9-81ED-4DB2-BD59-A6C34878D82A}">
                    <a16:rowId xmlns:a16="http://schemas.microsoft.com/office/drawing/2014/main" val="1064477535"/>
                  </a:ext>
                </a:extLst>
              </a:tr>
              <a:tr h="370840">
                <a:tc>
                  <a:txBody>
                    <a:bodyPr/>
                    <a:lstStyle/>
                    <a:p>
                      <a:r>
                        <a:rPr lang="en-CA" sz="2400" dirty="0">
                          <a:latin typeface="+mn-lt"/>
                        </a:rPr>
                        <a:t>High risk of CVD*</a:t>
                      </a:r>
                    </a:p>
                  </a:txBody>
                  <a:tcPr/>
                </a:tc>
                <a:tc>
                  <a:txBody>
                    <a:bodyPr/>
                    <a:lstStyle/>
                    <a:p>
                      <a:pPr algn="ctr"/>
                      <a:r>
                        <a:rPr lang="en-CA" sz="2400" dirty="0">
                          <a:latin typeface="+mn-lt"/>
                        </a:rPr>
                        <a:t>SBP </a:t>
                      </a:r>
                      <a:r>
                        <a:rPr lang="en-CA" sz="2400" dirty="0">
                          <a:latin typeface="+mn-lt"/>
                          <a:cs typeface="Calibri" panose="020F0502020204030204" pitchFamily="34" charset="0"/>
                        </a:rPr>
                        <a:t>≥ 130</a:t>
                      </a:r>
                      <a:endParaRPr lang="en-CA" sz="2400" dirty="0">
                        <a:latin typeface="+mn-lt"/>
                      </a:endParaRPr>
                    </a:p>
                  </a:txBody>
                  <a:tcPr/>
                </a:tc>
                <a:tc>
                  <a:txBody>
                    <a:bodyPr/>
                    <a:lstStyle/>
                    <a:p>
                      <a:pPr algn="ctr"/>
                      <a:r>
                        <a:rPr lang="en-CA" sz="2400" dirty="0">
                          <a:latin typeface="+mn-lt"/>
                        </a:rPr>
                        <a:t>SBP &lt; 120</a:t>
                      </a:r>
                    </a:p>
                  </a:txBody>
                  <a:tcPr/>
                </a:tc>
                <a:extLst>
                  <a:ext uri="{0D108BD9-81ED-4DB2-BD59-A6C34878D82A}">
                    <a16:rowId xmlns:a16="http://schemas.microsoft.com/office/drawing/2014/main" val="4034261047"/>
                  </a:ext>
                </a:extLst>
              </a:tr>
              <a:tr h="370840">
                <a:tc>
                  <a:txBody>
                    <a:bodyPr/>
                    <a:lstStyle/>
                    <a:p>
                      <a:r>
                        <a:rPr lang="en-CA" sz="2400" dirty="0">
                          <a:latin typeface="+mn-lt"/>
                        </a:rPr>
                        <a:t>Diabetes mellitus</a:t>
                      </a:r>
                    </a:p>
                  </a:txBody>
                  <a:tcPr/>
                </a:tc>
                <a:tc>
                  <a:txBody>
                    <a:bodyPr/>
                    <a:lstStyle/>
                    <a:p>
                      <a:pPr algn="ctr"/>
                      <a:r>
                        <a:rPr lang="en-CA" sz="2400" dirty="0">
                          <a:latin typeface="+mn-lt"/>
                        </a:rPr>
                        <a:t>SBP </a:t>
                      </a:r>
                      <a:r>
                        <a:rPr lang="en-CA" sz="2400" dirty="0">
                          <a:latin typeface="+mn-lt"/>
                          <a:cs typeface="Calibri" panose="020F0502020204030204" pitchFamily="34" charset="0"/>
                        </a:rPr>
                        <a:t>≥ 130</a:t>
                      </a:r>
                    </a:p>
                    <a:p>
                      <a:pPr algn="ctr"/>
                      <a:r>
                        <a:rPr lang="en-CA" sz="2400" dirty="0">
                          <a:latin typeface="+mn-lt"/>
                          <a:cs typeface="Calibri" panose="020F0502020204030204" pitchFamily="34" charset="0"/>
                        </a:rPr>
                        <a:t>DBP ≥ 80</a:t>
                      </a:r>
                      <a:endParaRPr lang="en-CA" sz="2400" dirty="0">
                        <a:latin typeface="+mn-lt"/>
                      </a:endParaRPr>
                    </a:p>
                  </a:txBody>
                  <a:tcPr/>
                </a:tc>
                <a:tc>
                  <a:txBody>
                    <a:bodyPr/>
                    <a:lstStyle/>
                    <a:p>
                      <a:pPr algn="ctr"/>
                      <a:r>
                        <a:rPr lang="en-CA" sz="2400" dirty="0">
                          <a:latin typeface="+mn-lt"/>
                        </a:rPr>
                        <a:t>SBP &lt; 130</a:t>
                      </a:r>
                    </a:p>
                    <a:p>
                      <a:pPr algn="ctr"/>
                      <a:r>
                        <a:rPr lang="en-CA" sz="2400" dirty="0">
                          <a:latin typeface="+mn-lt"/>
                        </a:rPr>
                        <a:t>DBP &lt; 80</a:t>
                      </a:r>
                    </a:p>
                  </a:txBody>
                  <a:tcPr/>
                </a:tc>
                <a:extLst>
                  <a:ext uri="{0D108BD9-81ED-4DB2-BD59-A6C34878D82A}">
                    <a16:rowId xmlns:a16="http://schemas.microsoft.com/office/drawing/2014/main" val="2264748598"/>
                  </a:ext>
                </a:extLst>
              </a:tr>
              <a:tr h="370840">
                <a:tc>
                  <a:txBody>
                    <a:bodyPr/>
                    <a:lstStyle/>
                    <a:p>
                      <a:r>
                        <a:rPr lang="en-CA" sz="2400" dirty="0">
                          <a:latin typeface="+mn-lt"/>
                        </a:rPr>
                        <a:t>All others </a:t>
                      </a:r>
                    </a:p>
                  </a:txBody>
                  <a:tcPr/>
                </a:tc>
                <a:tc>
                  <a:txBody>
                    <a:bodyPr/>
                    <a:lstStyle/>
                    <a:p>
                      <a:pPr algn="ctr"/>
                      <a:r>
                        <a:rPr lang="en-CA" sz="2400" dirty="0">
                          <a:latin typeface="+mn-lt"/>
                        </a:rPr>
                        <a:t>SBP </a:t>
                      </a:r>
                      <a:r>
                        <a:rPr lang="en-CA" sz="2400" dirty="0">
                          <a:latin typeface="+mn-lt"/>
                          <a:cs typeface="Calibri" panose="020F0502020204030204" pitchFamily="34" charset="0"/>
                        </a:rPr>
                        <a:t>≥ 140</a:t>
                      </a:r>
                    </a:p>
                    <a:p>
                      <a:pPr algn="ctr"/>
                      <a:r>
                        <a:rPr lang="en-CA" sz="2400" dirty="0">
                          <a:latin typeface="+mn-lt"/>
                          <a:cs typeface="Calibri" panose="020F0502020204030204" pitchFamily="34" charset="0"/>
                        </a:rPr>
                        <a:t>DBP ≥ 90</a:t>
                      </a:r>
                      <a:endParaRPr lang="en-CA" sz="2400" dirty="0">
                        <a:latin typeface="+mn-lt"/>
                      </a:endParaRPr>
                    </a:p>
                  </a:txBody>
                  <a:tcPr/>
                </a:tc>
                <a:tc>
                  <a:txBody>
                    <a:bodyPr/>
                    <a:lstStyle/>
                    <a:p>
                      <a:pPr algn="ctr"/>
                      <a:r>
                        <a:rPr lang="en-CA" sz="2400" dirty="0">
                          <a:latin typeface="+mn-lt"/>
                        </a:rPr>
                        <a:t>SBP &lt; 140</a:t>
                      </a:r>
                    </a:p>
                    <a:p>
                      <a:pPr algn="ctr"/>
                      <a:r>
                        <a:rPr lang="en-CA" sz="2400" dirty="0">
                          <a:latin typeface="+mn-lt"/>
                        </a:rPr>
                        <a:t>DBP &lt; 90</a:t>
                      </a:r>
                    </a:p>
                  </a:txBody>
                  <a:tcPr/>
                </a:tc>
                <a:extLst>
                  <a:ext uri="{0D108BD9-81ED-4DB2-BD59-A6C34878D82A}">
                    <a16:rowId xmlns:a16="http://schemas.microsoft.com/office/drawing/2014/main" val="3725261344"/>
                  </a:ext>
                </a:extLst>
              </a:tr>
            </a:tbl>
          </a:graphicData>
        </a:graphic>
      </p:graphicFrame>
      <p:sp>
        <p:nvSpPr>
          <p:cNvPr id="5" name="TextBox 4">
            <a:extLst>
              <a:ext uri="{FF2B5EF4-FFF2-40B4-BE49-F238E27FC236}">
                <a16:creationId xmlns:a16="http://schemas.microsoft.com/office/drawing/2014/main" id="{391DCA63-C32F-47E3-9C66-1D8A72157617}"/>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
        <p:nvSpPr>
          <p:cNvPr id="3" name="TextBox 2">
            <a:extLst>
              <a:ext uri="{FF2B5EF4-FFF2-40B4-BE49-F238E27FC236}">
                <a16:creationId xmlns:a16="http://schemas.microsoft.com/office/drawing/2014/main" id="{C90AC4CD-0D2B-4B9D-A69C-F77192C5A541}"/>
              </a:ext>
            </a:extLst>
          </p:cNvPr>
          <p:cNvSpPr txBox="1"/>
          <p:nvPr/>
        </p:nvSpPr>
        <p:spPr>
          <a:xfrm>
            <a:off x="877824" y="5769864"/>
            <a:ext cx="9486900" cy="307777"/>
          </a:xfrm>
          <a:prstGeom prst="rect">
            <a:avLst/>
          </a:prstGeom>
          <a:noFill/>
        </p:spPr>
        <p:txBody>
          <a:bodyPr wrap="square" rtlCol="0">
            <a:spAutoFit/>
          </a:bodyPr>
          <a:lstStyle/>
          <a:p>
            <a:r>
              <a:rPr lang="en-CA" sz="1400" dirty="0"/>
              <a:t>* Measured by automated office blood pressure measurement </a:t>
            </a:r>
          </a:p>
        </p:txBody>
      </p:sp>
    </p:spTree>
    <p:custDataLst>
      <p:tags r:id="rId1"/>
    </p:custDataLst>
    <p:extLst>
      <p:ext uri="{BB962C8B-B14F-4D97-AF65-F5344CB8AC3E}">
        <p14:creationId xmlns:p14="http://schemas.microsoft.com/office/powerpoint/2010/main" val="39823369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B1F05-64F0-417A-99C8-4063E09300AA}"/>
              </a:ext>
            </a:extLst>
          </p:cNvPr>
          <p:cNvSpPr>
            <a:spLocks noGrp="1"/>
          </p:cNvSpPr>
          <p:nvPr>
            <p:ph type="title"/>
          </p:nvPr>
        </p:nvSpPr>
        <p:spPr/>
        <p:txBody>
          <a:bodyPr>
            <a:normAutofit/>
          </a:bodyPr>
          <a:lstStyle/>
          <a:p>
            <a:r>
              <a:rPr lang="en-US" dirty="0"/>
              <a:t>High-Risk Adult Patients - Intensive Management</a:t>
            </a:r>
            <a:endParaRPr lang="en-CA" dirty="0"/>
          </a:p>
        </p:txBody>
      </p:sp>
      <p:sp>
        <p:nvSpPr>
          <p:cNvPr id="3" name="Content Placeholder 2">
            <a:extLst>
              <a:ext uri="{FF2B5EF4-FFF2-40B4-BE49-F238E27FC236}">
                <a16:creationId xmlns:a16="http://schemas.microsoft.com/office/drawing/2014/main" id="{0DB5DF63-83A3-4093-A1AE-BBD5290564C9}"/>
              </a:ext>
            </a:extLst>
          </p:cNvPr>
          <p:cNvSpPr>
            <a:spLocks noGrp="1"/>
          </p:cNvSpPr>
          <p:nvPr>
            <p:ph idx="1"/>
          </p:nvPr>
        </p:nvSpPr>
        <p:spPr>
          <a:xfrm>
            <a:off x="838200" y="1825625"/>
            <a:ext cx="10515600" cy="3368167"/>
          </a:xfrm>
        </p:spPr>
        <p:txBody>
          <a:bodyPr/>
          <a:lstStyle/>
          <a:p>
            <a:r>
              <a:rPr lang="en-CA" dirty="0"/>
              <a:t>Clinical or subclinical cardiovascular disease; or</a:t>
            </a:r>
          </a:p>
          <a:p>
            <a:r>
              <a:rPr lang="en-CA" dirty="0"/>
              <a:t>Chronic kidney disease (nondiabetic nephropathy, proteinuria &lt; 1 g/d, eGFR 20-59 mL/min/1.73 m</a:t>
            </a:r>
            <a:r>
              <a:rPr lang="en-CA" baseline="30000" dirty="0"/>
              <a:t>2</a:t>
            </a:r>
            <a:r>
              <a:rPr lang="en-CA" dirty="0"/>
              <a:t>); or</a:t>
            </a:r>
          </a:p>
          <a:p>
            <a:r>
              <a:rPr lang="en-CA" dirty="0"/>
              <a:t>Estimated 10-year global cardiovascular risk </a:t>
            </a:r>
            <a:r>
              <a:rPr lang="en-CA" dirty="0">
                <a:latin typeface="Calibri" panose="020F0502020204030204" pitchFamily="34" charset="0"/>
                <a:cs typeface="Calibri" panose="020F0502020204030204" pitchFamily="34" charset="0"/>
              </a:rPr>
              <a:t>≥</a:t>
            </a:r>
            <a:r>
              <a:rPr lang="en-CA" dirty="0"/>
              <a:t> 15%y; or</a:t>
            </a:r>
          </a:p>
          <a:p>
            <a:r>
              <a:rPr lang="en-CA" dirty="0"/>
              <a:t>Age </a:t>
            </a:r>
            <a:r>
              <a:rPr lang="en-CA" dirty="0">
                <a:latin typeface="Calibri" panose="020F0502020204030204" pitchFamily="34" charset="0"/>
                <a:cs typeface="Calibri" panose="020F0502020204030204" pitchFamily="34" charset="0"/>
              </a:rPr>
              <a:t>≥</a:t>
            </a:r>
            <a:r>
              <a:rPr lang="en-CA" dirty="0"/>
              <a:t> 75 years</a:t>
            </a:r>
          </a:p>
          <a:p>
            <a:r>
              <a:rPr lang="en-CA" dirty="0"/>
              <a:t>Patients with 1 or more clinical indications should consent to intensive management</a:t>
            </a:r>
          </a:p>
          <a:p>
            <a:endParaRPr lang="en-CA" dirty="0"/>
          </a:p>
        </p:txBody>
      </p:sp>
      <p:sp>
        <p:nvSpPr>
          <p:cNvPr id="4" name="TextBox 3">
            <a:extLst>
              <a:ext uri="{FF2B5EF4-FFF2-40B4-BE49-F238E27FC236}">
                <a16:creationId xmlns:a16="http://schemas.microsoft.com/office/drawing/2014/main" id="{AB521B36-9BAF-4132-96C1-C4A20E08D54B}"/>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
        <p:nvSpPr>
          <p:cNvPr id="6" name="Rectangle: Rounded Corners 5">
            <a:extLst>
              <a:ext uri="{FF2B5EF4-FFF2-40B4-BE49-F238E27FC236}">
                <a16:creationId xmlns:a16="http://schemas.microsoft.com/office/drawing/2014/main" id="{B8D1B7CC-078B-4639-A715-1B85349CBF49}"/>
              </a:ext>
            </a:extLst>
          </p:cNvPr>
          <p:cNvSpPr/>
          <p:nvPr/>
        </p:nvSpPr>
        <p:spPr>
          <a:xfrm>
            <a:off x="800100" y="5655564"/>
            <a:ext cx="10607040" cy="646331"/>
          </a:xfrm>
          <a:prstGeom prst="roundRect">
            <a:avLst/>
          </a:prstGeom>
          <a:solidFill>
            <a:srgbClr val="AD1F27"/>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a:t>Target Systolic Blood Pressure &lt; 120 mmHg</a:t>
            </a:r>
          </a:p>
        </p:txBody>
      </p:sp>
    </p:spTree>
    <p:custDataLst>
      <p:tags r:id="rId1"/>
    </p:custDataLst>
    <p:extLst>
      <p:ext uri="{BB962C8B-B14F-4D97-AF65-F5344CB8AC3E}">
        <p14:creationId xmlns:p14="http://schemas.microsoft.com/office/powerpoint/2010/main" val="17096503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39210-AB80-49AB-98A2-7A0DD903A8A5}"/>
              </a:ext>
            </a:extLst>
          </p:cNvPr>
          <p:cNvSpPr>
            <a:spLocks noGrp="1"/>
          </p:cNvSpPr>
          <p:nvPr>
            <p:ph type="title"/>
          </p:nvPr>
        </p:nvSpPr>
        <p:spPr/>
        <p:txBody>
          <a:bodyPr/>
          <a:lstStyle/>
          <a:p>
            <a:r>
              <a:rPr lang="en-CA" dirty="0"/>
              <a:t>Managing Diastolic and Isolated Systolic Hypertension </a:t>
            </a:r>
          </a:p>
        </p:txBody>
      </p:sp>
      <p:sp>
        <p:nvSpPr>
          <p:cNvPr id="4" name="Content Placeholder 3">
            <a:extLst>
              <a:ext uri="{FF2B5EF4-FFF2-40B4-BE49-F238E27FC236}">
                <a16:creationId xmlns:a16="http://schemas.microsoft.com/office/drawing/2014/main" id="{39401666-404B-4925-B654-49BEC2797A89}"/>
              </a:ext>
            </a:extLst>
          </p:cNvPr>
          <p:cNvSpPr>
            <a:spLocks noGrp="1"/>
          </p:cNvSpPr>
          <p:nvPr>
            <p:ph sz="half" idx="1"/>
          </p:nvPr>
        </p:nvSpPr>
        <p:spPr/>
        <p:txBody>
          <a:bodyPr>
            <a:normAutofit fontScale="92500" lnSpcReduction="10000"/>
          </a:bodyPr>
          <a:lstStyle/>
          <a:p>
            <a:pPr marL="0" indent="0" algn="ctr">
              <a:buNone/>
            </a:pPr>
            <a:r>
              <a:rPr lang="en-CA" b="1" dirty="0"/>
              <a:t>Diastolic hypertension ± systolic hypertension</a:t>
            </a:r>
          </a:p>
          <a:p>
            <a:r>
              <a:rPr lang="en-CA" dirty="0"/>
              <a:t>Initial therapy </a:t>
            </a:r>
          </a:p>
          <a:p>
            <a:pPr lvl="1"/>
            <a:r>
              <a:rPr lang="en-CA" dirty="0"/>
              <a:t>Thiazide/thiazide-like diuretic  with longer-acting diuretics preferred</a:t>
            </a:r>
          </a:p>
          <a:p>
            <a:pPr lvl="1"/>
            <a:r>
              <a:rPr lang="en-CA" dirty="0"/>
              <a:t>ß-blockers (&lt; 60 years)</a:t>
            </a:r>
          </a:p>
          <a:p>
            <a:pPr lvl="1"/>
            <a:r>
              <a:rPr lang="en-CA" dirty="0" err="1"/>
              <a:t>ACEi</a:t>
            </a:r>
            <a:r>
              <a:rPr lang="en-CA" dirty="0"/>
              <a:t> (non-black)</a:t>
            </a:r>
          </a:p>
          <a:p>
            <a:pPr lvl="1"/>
            <a:r>
              <a:rPr lang="en-CA" dirty="0"/>
              <a:t>ARB</a:t>
            </a:r>
          </a:p>
          <a:p>
            <a:pPr lvl="1"/>
            <a:r>
              <a:rPr lang="en-CA" dirty="0"/>
              <a:t>Long-acting CCB</a:t>
            </a:r>
          </a:p>
          <a:p>
            <a:r>
              <a:rPr lang="en-CA" dirty="0"/>
              <a:t>If not at target on standard dose monotherapy </a:t>
            </a:r>
          </a:p>
          <a:p>
            <a:pPr lvl="1"/>
            <a:r>
              <a:rPr lang="en-CA" dirty="0"/>
              <a:t>Add additional first-line agents </a:t>
            </a:r>
          </a:p>
        </p:txBody>
      </p:sp>
      <p:sp>
        <p:nvSpPr>
          <p:cNvPr id="5" name="Content Placeholder 4">
            <a:extLst>
              <a:ext uri="{FF2B5EF4-FFF2-40B4-BE49-F238E27FC236}">
                <a16:creationId xmlns:a16="http://schemas.microsoft.com/office/drawing/2014/main" id="{931773A5-7250-4BD4-B417-7970722AC281}"/>
              </a:ext>
            </a:extLst>
          </p:cNvPr>
          <p:cNvSpPr>
            <a:spLocks noGrp="1"/>
          </p:cNvSpPr>
          <p:nvPr>
            <p:ph sz="half" idx="2"/>
          </p:nvPr>
        </p:nvSpPr>
        <p:spPr/>
        <p:txBody>
          <a:bodyPr>
            <a:normAutofit fontScale="92500" lnSpcReduction="10000"/>
          </a:bodyPr>
          <a:lstStyle/>
          <a:p>
            <a:pPr marL="0" indent="0" algn="ctr">
              <a:buNone/>
            </a:pPr>
            <a:r>
              <a:rPr lang="en-CA" b="1" dirty="0"/>
              <a:t>Isolated systolic hypertension</a:t>
            </a:r>
          </a:p>
          <a:p>
            <a:r>
              <a:rPr lang="en-CA" dirty="0"/>
              <a:t>Initial therapy </a:t>
            </a:r>
          </a:p>
          <a:p>
            <a:pPr lvl="1"/>
            <a:r>
              <a:rPr lang="en-CA" dirty="0"/>
              <a:t>Thiazide/thiazide-like diuretic</a:t>
            </a:r>
          </a:p>
          <a:p>
            <a:pPr lvl="1"/>
            <a:r>
              <a:rPr lang="en-CA" dirty="0"/>
              <a:t>Long-acting CCB</a:t>
            </a:r>
          </a:p>
          <a:p>
            <a:pPr lvl="1"/>
            <a:r>
              <a:rPr lang="en-CA" dirty="0"/>
              <a:t>ARB</a:t>
            </a:r>
          </a:p>
          <a:p>
            <a:r>
              <a:rPr lang="en-CA" dirty="0"/>
              <a:t>If not at target on standard dose monotherapy </a:t>
            </a:r>
          </a:p>
          <a:p>
            <a:pPr lvl="1"/>
            <a:r>
              <a:rPr lang="en-CA" dirty="0"/>
              <a:t>Add additional first-line agents </a:t>
            </a:r>
          </a:p>
          <a:p>
            <a:pPr lvl="1"/>
            <a:endParaRPr lang="en-CA" dirty="0"/>
          </a:p>
        </p:txBody>
      </p:sp>
      <p:sp>
        <p:nvSpPr>
          <p:cNvPr id="6" name="TextBox 5">
            <a:extLst>
              <a:ext uri="{FF2B5EF4-FFF2-40B4-BE49-F238E27FC236}">
                <a16:creationId xmlns:a16="http://schemas.microsoft.com/office/drawing/2014/main" id="{B8297856-BEC7-4DFC-AA36-41D6A2C7F028}"/>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889918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nvPr>
        </p:nvSpPr>
        <p:spPr/>
        <p:txBody>
          <a:bodyPr/>
          <a:lstStyle/>
          <a:p>
            <a:r>
              <a:rPr lang="en-CA" b="1" dirty="0"/>
              <a:t>4. Management: Complex Comorbidities </a:t>
            </a:r>
          </a:p>
        </p:txBody>
      </p:sp>
    </p:spTree>
    <p:custDataLst>
      <p:tags r:id="rId1"/>
    </p:custDataLst>
    <p:extLst>
      <p:ext uri="{BB962C8B-B14F-4D97-AF65-F5344CB8AC3E}">
        <p14:creationId xmlns:p14="http://schemas.microsoft.com/office/powerpoint/2010/main" val="3219476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9604-B2DB-4844-9C56-F68F3DF5349F}"/>
              </a:ext>
            </a:extLst>
          </p:cNvPr>
          <p:cNvSpPr>
            <a:spLocks noGrp="1"/>
          </p:cNvSpPr>
          <p:nvPr>
            <p:ph type="title"/>
          </p:nvPr>
        </p:nvSpPr>
        <p:spPr/>
        <p:txBody>
          <a:bodyPr/>
          <a:lstStyle/>
          <a:p>
            <a:r>
              <a:rPr lang="en-CA" dirty="0"/>
              <a:t>Key Messages </a:t>
            </a:r>
          </a:p>
        </p:txBody>
      </p:sp>
      <p:sp>
        <p:nvSpPr>
          <p:cNvPr id="3" name="Content Placeholder 2">
            <a:extLst>
              <a:ext uri="{FF2B5EF4-FFF2-40B4-BE49-F238E27FC236}">
                <a16:creationId xmlns:a16="http://schemas.microsoft.com/office/drawing/2014/main" id="{FAB572BB-B044-407C-9C62-491094542C0D}"/>
              </a:ext>
            </a:extLst>
          </p:cNvPr>
          <p:cNvSpPr>
            <a:spLocks noGrp="1"/>
          </p:cNvSpPr>
          <p:nvPr>
            <p:ph idx="1"/>
          </p:nvPr>
        </p:nvSpPr>
        <p:spPr/>
        <p:txBody>
          <a:bodyPr/>
          <a:lstStyle/>
          <a:p>
            <a:pPr marL="514350" indent="-514350">
              <a:buFont typeface="+mj-lt"/>
              <a:buAutoNum type="arabicPeriod"/>
            </a:pPr>
            <a:r>
              <a:rPr lang="en-US" dirty="0"/>
              <a:t>Hypertension frequently coexists with other conditions that influence therapeutic decision making. Polypharmacy and competing risks need to be considered carefully.</a:t>
            </a:r>
          </a:p>
          <a:p>
            <a:pPr marL="514350" indent="-514350">
              <a:buFont typeface="+mj-lt"/>
              <a:buAutoNum type="arabicPeriod"/>
            </a:pPr>
            <a:r>
              <a:rPr lang="en-US" dirty="0"/>
              <a:t>Adults with diabetes and certain forms of chronic kidney disease might benefit from more intensive BP targets (</a:t>
            </a:r>
            <a:r>
              <a:rPr lang="en-US" dirty="0" err="1"/>
              <a:t>ie</a:t>
            </a:r>
            <a:r>
              <a:rPr lang="en-US" dirty="0"/>
              <a:t>, SPB ≤ 130 mm Hg or  ≤ 120 mm Hg). </a:t>
            </a:r>
            <a:endParaRPr lang="en-CA" dirty="0"/>
          </a:p>
        </p:txBody>
      </p:sp>
      <p:sp>
        <p:nvSpPr>
          <p:cNvPr id="4" name="TextBox 3">
            <a:extLst>
              <a:ext uri="{FF2B5EF4-FFF2-40B4-BE49-F238E27FC236}">
                <a16:creationId xmlns:a16="http://schemas.microsoft.com/office/drawing/2014/main" id="{F68654DB-8D37-42AE-9771-BC5F2F1D37FA}"/>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30322880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A66D-268E-4DC8-9FED-F0C403D5CFB7}"/>
              </a:ext>
            </a:extLst>
          </p:cNvPr>
          <p:cNvSpPr>
            <a:spLocks noGrp="1"/>
          </p:cNvSpPr>
          <p:nvPr>
            <p:ph type="title"/>
          </p:nvPr>
        </p:nvSpPr>
        <p:spPr/>
        <p:txBody>
          <a:bodyPr/>
          <a:lstStyle/>
          <a:p>
            <a:r>
              <a:rPr lang="en-CA" dirty="0"/>
              <a:t>Managing Hypertension in Diabetes Mellitus </a:t>
            </a:r>
          </a:p>
        </p:txBody>
      </p:sp>
      <p:sp>
        <p:nvSpPr>
          <p:cNvPr id="3" name="Content Placeholder 2">
            <a:extLst>
              <a:ext uri="{FF2B5EF4-FFF2-40B4-BE49-F238E27FC236}">
                <a16:creationId xmlns:a16="http://schemas.microsoft.com/office/drawing/2014/main" id="{CDD800D8-ED81-4A4A-B682-00CFCEA988E4}"/>
              </a:ext>
            </a:extLst>
          </p:cNvPr>
          <p:cNvSpPr>
            <a:spLocks noGrp="1"/>
          </p:cNvSpPr>
          <p:nvPr>
            <p:ph idx="1"/>
          </p:nvPr>
        </p:nvSpPr>
        <p:spPr/>
        <p:txBody>
          <a:bodyPr/>
          <a:lstStyle/>
          <a:p>
            <a:r>
              <a:rPr lang="en-CA" b="1" dirty="0"/>
              <a:t>Target </a:t>
            </a:r>
            <a:r>
              <a:rPr lang="en-CA" dirty="0"/>
              <a:t>– SBP &lt; 130 mmHg and DBP &lt; 80 mmHg</a:t>
            </a:r>
          </a:p>
          <a:p>
            <a:r>
              <a:rPr lang="en-CA" b="1" dirty="0"/>
              <a:t>Patient with diabetes and either ASCVD, CKD or CV risk factors:</a:t>
            </a:r>
          </a:p>
          <a:p>
            <a:pPr lvl="1"/>
            <a:r>
              <a:rPr lang="en-CA" dirty="0"/>
              <a:t>ACE inhibitor or ARB as initial therapy </a:t>
            </a:r>
          </a:p>
          <a:p>
            <a:r>
              <a:rPr lang="en-CA" b="1" dirty="0"/>
              <a:t>Patient with diabetes without these indications</a:t>
            </a:r>
          </a:p>
          <a:p>
            <a:pPr lvl="1"/>
            <a:r>
              <a:rPr lang="en-CA" dirty="0"/>
              <a:t>ACE inhibitor, ARB, dihydropyridine CCBs or thiazide/thiazide-like diuretics as initial therapy</a:t>
            </a:r>
          </a:p>
          <a:p>
            <a:r>
              <a:rPr lang="en-CA" b="1" dirty="0"/>
              <a:t>If not at target on standard dose monotherapy </a:t>
            </a:r>
          </a:p>
          <a:p>
            <a:pPr lvl="1"/>
            <a:r>
              <a:rPr lang="en-CA" dirty="0"/>
              <a:t>Add additional first-line agents</a:t>
            </a:r>
          </a:p>
          <a:p>
            <a:pPr lvl="1"/>
            <a:r>
              <a:rPr lang="en-CA" dirty="0"/>
              <a:t>If taking ACE inhibitor, a </a:t>
            </a:r>
            <a:r>
              <a:rPr lang="en-US" dirty="0"/>
              <a:t>dihydropyridine CCB is preferable to a thiazide/thiazide-like diuretic</a:t>
            </a:r>
            <a:endParaRPr lang="en-CA" dirty="0"/>
          </a:p>
          <a:p>
            <a:endParaRPr lang="en-CA" dirty="0"/>
          </a:p>
        </p:txBody>
      </p:sp>
      <p:sp>
        <p:nvSpPr>
          <p:cNvPr id="4" name="TextBox 3">
            <a:extLst>
              <a:ext uri="{FF2B5EF4-FFF2-40B4-BE49-F238E27FC236}">
                <a16:creationId xmlns:a16="http://schemas.microsoft.com/office/drawing/2014/main" id="{82A3550C-2CF4-48A8-9F44-6B45627E05E8}"/>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85983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6D507-71C7-4BC6-A152-514C3089BF77}"/>
              </a:ext>
            </a:extLst>
          </p:cNvPr>
          <p:cNvSpPr>
            <a:spLocks noGrp="1"/>
          </p:cNvSpPr>
          <p:nvPr>
            <p:ph type="title"/>
          </p:nvPr>
        </p:nvSpPr>
        <p:spPr/>
        <p:txBody>
          <a:bodyPr/>
          <a:lstStyle/>
          <a:p>
            <a:r>
              <a:rPr lang="en-US" dirty="0"/>
              <a:t>Hypertension in Chronic Kidney Disease</a:t>
            </a:r>
            <a:endParaRPr lang="en-CA" dirty="0"/>
          </a:p>
        </p:txBody>
      </p:sp>
      <p:sp>
        <p:nvSpPr>
          <p:cNvPr id="3" name="Content Placeholder 2">
            <a:extLst>
              <a:ext uri="{FF2B5EF4-FFF2-40B4-BE49-F238E27FC236}">
                <a16:creationId xmlns:a16="http://schemas.microsoft.com/office/drawing/2014/main" id="{4DA6D39C-636E-4A3D-82CC-7248194EAC6B}"/>
              </a:ext>
            </a:extLst>
          </p:cNvPr>
          <p:cNvSpPr>
            <a:spLocks noGrp="1"/>
          </p:cNvSpPr>
          <p:nvPr>
            <p:ph idx="1"/>
          </p:nvPr>
        </p:nvSpPr>
        <p:spPr/>
        <p:txBody>
          <a:bodyPr>
            <a:normAutofit/>
          </a:bodyPr>
          <a:lstStyle/>
          <a:p>
            <a:r>
              <a:rPr lang="en-US" b="1" dirty="0"/>
              <a:t>Individualize BP targets in patients with CKD</a:t>
            </a:r>
            <a:r>
              <a:rPr lang="en-US" dirty="0"/>
              <a:t>. </a:t>
            </a:r>
          </a:p>
          <a:p>
            <a:pPr lvl="1"/>
            <a:r>
              <a:rPr lang="en-US" dirty="0"/>
              <a:t>Consider intensive targets (SBP &lt; 120 mm Hg) in appropriate patients.</a:t>
            </a:r>
          </a:p>
          <a:p>
            <a:r>
              <a:rPr lang="en-US" b="1" dirty="0"/>
              <a:t>For patients with hypertension and </a:t>
            </a:r>
            <a:r>
              <a:rPr lang="en-US" b="1" dirty="0" err="1"/>
              <a:t>proteinuric</a:t>
            </a:r>
            <a:r>
              <a:rPr lang="en-US" b="1" dirty="0"/>
              <a:t> CKD</a:t>
            </a:r>
            <a:r>
              <a:rPr lang="en-US" dirty="0"/>
              <a:t>, initial therapy should be:</a:t>
            </a:r>
          </a:p>
          <a:p>
            <a:pPr lvl="1"/>
            <a:r>
              <a:rPr lang="en-US" dirty="0"/>
              <a:t>ACE inhibitor or an ARB </a:t>
            </a:r>
          </a:p>
          <a:p>
            <a:r>
              <a:rPr lang="en-US" b="1" dirty="0"/>
              <a:t>In most cases, combination therapy </a:t>
            </a:r>
            <a:r>
              <a:rPr lang="en-US" dirty="0"/>
              <a:t>with other antihypertensive agents might be needed to reach target BP levels</a:t>
            </a:r>
          </a:p>
          <a:p>
            <a:pPr lvl="1"/>
            <a:r>
              <a:rPr lang="en-US" dirty="0"/>
              <a:t>Combination of an ACE inhibitor and ARB is not recommended</a:t>
            </a:r>
            <a:endParaRPr lang="en-CA" dirty="0"/>
          </a:p>
        </p:txBody>
      </p:sp>
      <p:sp>
        <p:nvSpPr>
          <p:cNvPr id="4" name="Wave 3">
            <a:extLst>
              <a:ext uri="{FF2B5EF4-FFF2-40B4-BE49-F238E27FC236}">
                <a16:creationId xmlns:a16="http://schemas.microsoft.com/office/drawing/2014/main" id="{3CADED2F-1218-4AA4-A0C6-D13519062CB5}"/>
              </a:ext>
            </a:extLst>
          </p:cNvPr>
          <p:cNvSpPr/>
          <p:nvPr/>
        </p:nvSpPr>
        <p:spPr>
          <a:xfrm>
            <a:off x="10432463" y="2007265"/>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
        <p:nvSpPr>
          <p:cNvPr id="5" name="TextBox 4">
            <a:extLst>
              <a:ext uri="{FF2B5EF4-FFF2-40B4-BE49-F238E27FC236}">
                <a16:creationId xmlns:a16="http://schemas.microsoft.com/office/drawing/2014/main" id="{A016998E-BD7C-4029-9850-3C15E9F64EB6}"/>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8765553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DBD48-316F-425E-914F-19424F98B440}"/>
              </a:ext>
            </a:extLst>
          </p:cNvPr>
          <p:cNvSpPr>
            <a:spLocks noGrp="1"/>
          </p:cNvSpPr>
          <p:nvPr>
            <p:ph type="title"/>
          </p:nvPr>
        </p:nvSpPr>
        <p:spPr/>
        <p:txBody>
          <a:bodyPr>
            <a:normAutofit/>
          </a:bodyPr>
          <a:lstStyle/>
          <a:p>
            <a:r>
              <a:rPr lang="en-US" dirty="0"/>
              <a:t>SBP Targets in Patients with Nondiabetic CKD</a:t>
            </a:r>
            <a:endParaRPr lang="en-CA" dirty="0"/>
          </a:p>
        </p:txBody>
      </p:sp>
      <p:graphicFrame>
        <p:nvGraphicFramePr>
          <p:cNvPr id="5" name="Table 5">
            <a:extLst>
              <a:ext uri="{FF2B5EF4-FFF2-40B4-BE49-F238E27FC236}">
                <a16:creationId xmlns:a16="http://schemas.microsoft.com/office/drawing/2014/main" id="{EC6ECF43-F79E-454A-B1D2-BC078C71FA85}"/>
              </a:ext>
            </a:extLst>
          </p:cNvPr>
          <p:cNvGraphicFramePr>
            <a:graphicFrameLocks noGrp="1"/>
          </p:cNvGraphicFramePr>
          <p:nvPr>
            <p:ph idx="1"/>
            <p:extLst>
              <p:ext uri="{D42A27DB-BD31-4B8C-83A1-F6EECF244321}">
                <p14:modId xmlns:p14="http://schemas.microsoft.com/office/powerpoint/2010/main" val="554594318"/>
              </p:ext>
            </p:extLst>
          </p:nvPr>
        </p:nvGraphicFramePr>
        <p:xfrm>
          <a:off x="838200" y="1825625"/>
          <a:ext cx="10515600" cy="1828800"/>
        </p:xfrm>
        <a:graphic>
          <a:graphicData uri="http://schemas.openxmlformats.org/drawingml/2006/table">
            <a:tbl>
              <a:tblPr firstRow="1" bandRow="1">
                <a:tableStyleId>{5C22544A-7EE6-4342-B048-85BDC9FD1C3A}</a:tableStyleId>
              </a:tblPr>
              <a:tblGrid>
                <a:gridCol w="6270523">
                  <a:extLst>
                    <a:ext uri="{9D8B030D-6E8A-4147-A177-3AD203B41FA5}">
                      <a16:colId xmlns:a16="http://schemas.microsoft.com/office/drawing/2014/main" val="2432127992"/>
                    </a:ext>
                  </a:extLst>
                </a:gridCol>
                <a:gridCol w="4245077">
                  <a:extLst>
                    <a:ext uri="{9D8B030D-6E8A-4147-A177-3AD203B41FA5}">
                      <a16:colId xmlns:a16="http://schemas.microsoft.com/office/drawing/2014/main" val="1415938711"/>
                    </a:ext>
                  </a:extLst>
                </a:gridCol>
              </a:tblGrid>
              <a:tr h="370840">
                <a:tc>
                  <a:txBody>
                    <a:bodyPr/>
                    <a:lstStyle/>
                    <a:p>
                      <a:pPr algn="ctr"/>
                      <a:r>
                        <a:rPr lang="en-CA" sz="2400" dirty="0"/>
                        <a:t>Nondiabetic CKD</a:t>
                      </a:r>
                    </a:p>
                  </a:txBody>
                  <a:tcPr/>
                </a:tc>
                <a:tc>
                  <a:txBody>
                    <a:bodyPr/>
                    <a:lstStyle/>
                    <a:p>
                      <a:pPr algn="ctr"/>
                      <a:r>
                        <a:rPr lang="en-CA" sz="2400" dirty="0"/>
                        <a:t>Systolic BP Target</a:t>
                      </a:r>
                    </a:p>
                  </a:txBody>
                  <a:tcPr/>
                </a:tc>
                <a:extLst>
                  <a:ext uri="{0D108BD9-81ED-4DB2-BD59-A6C34878D82A}">
                    <a16:rowId xmlns:a16="http://schemas.microsoft.com/office/drawing/2014/main" val="905394379"/>
                  </a:ext>
                </a:extLst>
              </a:tr>
              <a:tr h="370840">
                <a:tc>
                  <a:txBody>
                    <a:bodyPr/>
                    <a:lstStyle/>
                    <a:p>
                      <a:r>
                        <a:rPr lang="en-CA" sz="2400" b="0" i="0" u="none" strike="noStrike" kern="1200" baseline="0" dirty="0">
                          <a:solidFill>
                            <a:schemeClr val="dk1"/>
                          </a:solidFill>
                          <a:latin typeface="+mn-lt"/>
                          <a:ea typeface="+mn-ea"/>
                          <a:cs typeface="+mn-cs"/>
                        </a:rPr>
                        <a:t>Patients meeting SPRINT criteria*</a:t>
                      </a:r>
                      <a:endParaRPr lang="en-CA" sz="2400" dirty="0"/>
                    </a:p>
                  </a:txBody>
                  <a:tcPr/>
                </a:tc>
                <a:tc>
                  <a:txBody>
                    <a:bodyPr/>
                    <a:lstStyle/>
                    <a:p>
                      <a:pPr algn="ctr"/>
                      <a:r>
                        <a:rPr lang="en-CA" sz="2400" b="0" i="0" u="none" strike="noStrike" kern="1200" baseline="0" dirty="0">
                          <a:solidFill>
                            <a:schemeClr val="dk1"/>
                          </a:solidFill>
                          <a:latin typeface="+mn-lt"/>
                          <a:ea typeface="+mn-ea"/>
                          <a:cs typeface="+mn-cs"/>
                        </a:rPr>
                        <a:t>&lt; 120 </a:t>
                      </a:r>
                      <a:r>
                        <a:rPr lang="en-CA" sz="2400" b="0" i="0" u="none" strike="noStrike" kern="1200" baseline="0" dirty="0" err="1">
                          <a:solidFill>
                            <a:schemeClr val="dk1"/>
                          </a:solidFill>
                          <a:latin typeface="+mn-lt"/>
                          <a:ea typeface="+mn-ea"/>
                          <a:cs typeface="+mn-cs"/>
                        </a:rPr>
                        <a:t>mmHg</a:t>
                      </a:r>
                      <a:r>
                        <a:rPr lang="en-CA" sz="2400" b="0" i="0" u="none" strike="noStrike" kern="1200" baseline="30000" dirty="0" err="1">
                          <a:solidFill>
                            <a:schemeClr val="dk1"/>
                          </a:solidFill>
                          <a:latin typeface="+mn-lt"/>
                          <a:ea typeface="+mn-ea"/>
                          <a:cs typeface="+mn-cs"/>
                        </a:rPr>
                        <a:t>a</a:t>
                      </a:r>
                      <a:endParaRPr lang="en-CA" sz="2400" baseline="30000" dirty="0"/>
                    </a:p>
                  </a:txBody>
                  <a:tcPr/>
                </a:tc>
                <a:extLst>
                  <a:ext uri="{0D108BD9-81ED-4DB2-BD59-A6C34878D82A}">
                    <a16:rowId xmlns:a16="http://schemas.microsoft.com/office/drawing/2014/main" val="4116881251"/>
                  </a:ext>
                </a:extLst>
              </a:tr>
              <a:tr h="370840">
                <a:tc>
                  <a:txBody>
                    <a:bodyPr/>
                    <a:lstStyle/>
                    <a:p>
                      <a:r>
                        <a:rPr lang="en-CA" sz="2400" dirty="0"/>
                        <a:t>Patients with adult polycystic kidney disease </a:t>
                      </a:r>
                    </a:p>
                  </a:txBody>
                  <a:tcPr/>
                </a:tc>
                <a:tc>
                  <a:txBody>
                    <a:bodyPr/>
                    <a:lstStyle/>
                    <a:p>
                      <a:pPr algn="ctr"/>
                      <a:r>
                        <a:rPr lang="en-CA" sz="2400" dirty="0"/>
                        <a:t>&lt; 110 </a:t>
                      </a:r>
                      <a:r>
                        <a:rPr lang="en-CA" sz="2400" dirty="0" err="1"/>
                        <a:t>mmHg</a:t>
                      </a:r>
                      <a:r>
                        <a:rPr lang="en-CA" sz="2400" baseline="30000" dirty="0" err="1"/>
                        <a:t>b</a:t>
                      </a:r>
                      <a:endParaRPr lang="en-CA" sz="2400" baseline="30000" dirty="0"/>
                    </a:p>
                  </a:txBody>
                  <a:tcPr/>
                </a:tc>
                <a:extLst>
                  <a:ext uri="{0D108BD9-81ED-4DB2-BD59-A6C34878D82A}">
                    <a16:rowId xmlns:a16="http://schemas.microsoft.com/office/drawing/2014/main" val="3643112077"/>
                  </a:ext>
                </a:extLst>
              </a:tr>
              <a:tr h="370840">
                <a:tc>
                  <a:txBody>
                    <a:bodyPr/>
                    <a:lstStyle/>
                    <a:p>
                      <a:r>
                        <a:rPr lang="en-CA" sz="2400" dirty="0"/>
                        <a:t>All other patients with nondiabetic CKD</a:t>
                      </a:r>
                    </a:p>
                  </a:txBody>
                  <a:tcPr/>
                </a:tc>
                <a:tc>
                  <a:txBody>
                    <a:bodyPr/>
                    <a:lstStyle/>
                    <a:p>
                      <a:pPr algn="ctr"/>
                      <a:r>
                        <a:rPr lang="en-CA" sz="2400" dirty="0"/>
                        <a:t>&lt; 140 </a:t>
                      </a:r>
                      <a:r>
                        <a:rPr lang="en-CA" sz="2400" dirty="0" err="1"/>
                        <a:t>mmHg</a:t>
                      </a:r>
                      <a:r>
                        <a:rPr lang="en-CA" sz="2400" baseline="30000" dirty="0" err="1"/>
                        <a:t>c</a:t>
                      </a:r>
                      <a:endParaRPr lang="en-CA" sz="2400" baseline="30000" dirty="0"/>
                    </a:p>
                  </a:txBody>
                  <a:tcPr/>
                </a:tc>
                <a:extLst>
                  <a:ext uri="{0D108BD9-81ED-4DB2-BD59-A6C34878D82A}">
                    <a16:rowId xmlns:a16="http://schemas.microsoft.com/office/drawing/2014/main" val="528323135"/>
                  </a:ext>
                </a:extLst>
              </a:tr>
            </a:tbl>
          </a:graphicData>
        </a:graphic>
      </p:graphicFrame>
      <p:sp>
        <p:nvSpPr>
          <p:cNvPr id="7" name="TextBox 6">
            <a:extLst>
              <a:ext uri="{FF2B5EF4-FFF2-40B4-BE49-F238E27FC236}">
                <a16:creationId xmlns:a16="http://schemas.microsoft.com/office/drawing/2014/main" id="{1F6A523D-91C1-4621-9BA7-4C46675C1789}"/>
              </a:ext>
            </a:extLst>
          </p:cNvPr>
          <p:cNvSpPr txBox="1"/>
          <p:nvPr/>
        </p:nvSpPr>
        <p:spPr>
          <a:xfrm>
            <a:off x="838200" y="4061481"/>
            <a:ext cx="10515600" cy="2031325"/>
          </a:xfrm>
          <a:prstGeom prst="rect">
            <a:avLst/>
          </a:prstGeom>
          <a:noFill/>
        </p:spPr>
        <p:txBody>
          <a:bodyPr wrap="square">
            <a:spAutoFit/>
          </a:bodyPr>
          <a:lstStyle/>
          <a:p>
            <a:pPr algn="l"/>
            <a:r>
              <a:rPr lang="en-US" sz="1800" b="0" i="0" u="none" strike="noStrike" baseline="0" dirty="0">
                <a:latin typeface="AdvOT35fdff1a"/>
              </a:rPr>
              <a:t>* Patients </a:t>
            </a:r>
            <a:r>
              <a:rPr lang="en-US" sz="1800" b="0" i="0" u="none" strike="noStrike" baseline="0" dirty="0">
                <a:latin typeface="AdvP4C4E51"/>
              </a:rPr>
              <a:t>&gt; </a:t>
            </a:r>
            <a:r>
              <a:rPr lang="en-US" sz="1800" b="0" i="0" u="none" strike="noStrike" baseline="0" dirty="0">
                <a:latin typeface="AdvOT35fdff1a"/>
              </a:rPr>
              <a:t>50 years of age, at elevated cardiovascular risk with systolic BP </a:t>
            </a:r>
            <a:r>
              <a:rPr lang="en-CA" sz="1800" b="0" i="0" u="none" strike="noStrike" baseline="0" dirty="0">
                <a:latin typeface="AdvOT35fdff1a"/>
              </a:rPr>
              <a:t>130-180 mm Hg.</a:t>
            </a:r>
          </a:p>
          <a:p>
            <a:pPr marL="342900" indent="-342900" algn="l">
              <a:buFont typeface="+mj-lt"/>
              <a:buAutoNum type="alphaLcPeriod"/>
            </a:pPr>
            <a:r>
              <a:rPr lang="en-US" sz="1800" b="0" i="0" u="none" strike="noStrike" baseline="0" dirty="0">
                <a:latin typeface="AdvOT35fdff1a"/>
              </a:rPr>
              <a:t>Measurement is on the basis of automated of</a:t>
            </a:r>
            <a:r>
              <a:rPr lang="en-US" sz="1800" b="0" i="0" u="none" strike="noStrike" baseline="0" dirty="0">
                <a:latin typeface="AdvOT35fdff1a+fb"/>
              </a:rPr>
              <a:t>fi</a:t>
            </a:r>
            <a:r>
              <a:rPr lang="en-US" sz="1800" b="0" i="0" u="none" strike="noStrike" baseline="0" dirty="0">
                <a:latin typeface="AdvOT35fdff1a"/>
              </a:rPr>
              <a:t>ce BP</a:t>
            </a:r>
          </a:p>
          <a:p>
            <a:pPr marL="342900" indent="-342900" algn="l">
              <a:buFont typeface="+mj-lt"/>
              <a:buAutoNum type="alphaLcPeriod"/>
            </a:pPr>
            <a:r>
              <a:rPr lang="en-US" sz="1800" b="0" i="0" u="none" strike="noStrike" baseline="0" dirty="0">
                <a:latin typeface="AdvOT35fdff1a"/>
              </a:rPr>
              <a:t>Measurement is on the basis of HBPM</a:t>
            </a:r>
          </a:p>
          <a:p>
            <a:pPr marL="342900" indent="-342900" algn="l">
              <a:buFont typeface="+mj-lt"/>
              <a:buAutoNum type="alphaLcPeriod"/>
            </a:pPr>
            <a:r>
              <a:rPr lang="en-US" dirty="0">
                <a:latin typeface="AdvOT35fdff1a"/>
              </a:rPr>
              <a:t>Measurement is on the basis of office BP. Further reduction in SBP target may be individualized at the discretion of the treating physician considering the patient’s specific kidney disease, comorbidities, and age. Moreover, we recommend that potential benefits and adverse events related to lower systolic BP targets be discussed with each patient and therapeutic decisions should be shared</a:t>
            </a:r>
            <a:endParaRPr lang="en-CA" sz="1800" b="0" i="0" u="none" strike="noStrike" baseline="0" dirty="0">
              <a:latin typeface="AdvOT35fdff1a"/>
            </a:endParaRPr>
          </a:p>
        </p:txBody>
      </p:sp>
      <p:sp>
        <p:nvSpPr>
          <p:cNvPr id="8" name="TextBox 7">
            <a:extLst>
              <a:ext uri="{FF2B5EF4-FFF2-40B4-BE49-F238E27FC236}">
                <a16:creationId xmlns:a16="http://schemas.microsoft.com/office/drawing/2014/main" id="{9BCF4455-A3A2-43B4-9312-78C5D06887C1}"/>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
        <p:nvSpPr>
          <p:cNvPr id="9" name="Wave 8">
            <a:extLst>
              <a:ext uri="{FF2B5EF4-FFF2-40B4-BE49-F238E27FC236}">
                <a16:creationId xmlns:a16="http://schemas.microsoft.com/office/drawing/2014/main" id="{7CEBD562-F2F5-4BC3-A529-5356A0F45DE0}"/>
              </a:ext>
            </a:extLst>
          </p:cNvPr>
          <p:cNvSpPr/>
          <p:nvPr/>
        </p:nvSpPr>
        <p:spPr>
          <a:xfrm>
            <a:off x="2043580" y="1047088"/>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Tree>
    <p:custDataLst>
      <p:tags r:id="rId1"/>
    </p:custDataLst>
    <p:extLst>
      <p:ext uri="{BB962C8B-B14F-4D97-AF65-F5344CB8AC3E}">
        <p14:creationId xmlns:p14="http://schemas.microsoft.com/office/powerpoint/2010/main" val="368802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1DB7E7-AB0C-4DB2-A1B0-EF73AF3BA9E0}"/>
              </a:ext>
            </a:extLst>
          </p:cNvPr>
          <p:cNvSpPr>
            <a:spLocks noGrp="1"/>
          </p:cNvSpPr>
          <p:nvPr>
            <p:ph type="title"/>
          </p:nvPr>
        </p:nvSpPr>
        <p:spPr/>
        <p:txBody>
          <a:bodyPr/>
          <a:lstStyle/>
          <a:p>
            <a:r>
              <a:rPr lang="en-CA" dirty="0"/>
              <a:t>Key Messages </a:t>
            </a:r>
          </a:p>
        </p:txBody>
      </p:sp>
      <p:sp>
        <p:nvSpPr>
          <p:cNvPr id="5" name="Content Placeholder 4">
            <a:extLst>
              <a:ext uri="{FF2B5EF4-FFF2-40B4-BE49-F238E27FC236}">
                <a16:creationId xmlns:a16="http://schemas.microsoft.com/office/drawing/2014/main" id="{EDF09E74-C98A-4C67-8410-AD5A9405A7CE}"/>
              </a:ext>
            </a:extLst>
          </p:cNvPr>
          <p:cNvSpPr>
            <a:spLocks noGrp="1"/>
          </p:cNvSpPr>
          <p:nvPr>
            <p:ph idx="1"/>
          </p:nvPr>
        </p:nvSpPr>
        <p:spPr/>
        <p:txBody>
          <a:bodyPr>
            <a:normAutofit fontScale="92500"/>
          </a:bodyPr>
          <a:lstStyle/>
          <a:p>
            <a:pPr marL="514350" indent="-514350">
              <a:buFont typeface="+mj-lt"/>
              <a:buAutoNum type="arabicPeriod"/>
            </a:pPr>
            <a:r>
              <a:rPr lang="en-US" dirty="0"/>
              <a:t>Hypertension remains the most prevalent risk factor for cardiovascular disease in Canada</a:t>
            </a:r>
          </a:p>
          <a:p>
            <a:pPr marL="514350" indent="-514350">
              <a:buFont typeface="+mj-lt"/>
              <a:buAutoNum type="arabicPeriod"/>
            </a:pPr>
            <a:r>
              <a:rPr lang="en-US" dirty="0"/>
              <a:t>Standardized BP measurement, using validated protocols and devices, continues to be recommended to screen for cases of hypertension</a:t>
            </a:r>
          </a:p>
          <a:p>
            <a:pPr marL="514350" indent="-514350">
              <a:buFont typeface="+mj-lt"/>
              <a:buAutoNum type="arabicPeriod"/>
            </a:pPr>
            <a:r>
              <a:rPr lang="en-US" dirty="0"/>
              <a:t>Frequency and timing of screening can be tailored to each patient’s risk of hypertension. Common risk factors for hypertension include: </a:t>
            </a:r>
            <a:r>
              <a:rPr lang="en-US" strike="sngStrike" dirty="0"/>
              <a:t>e</a:t>
            </a:r>
            <a:r>
              <a:rPr lang="en-US" dirty="0"/>
              <a:t>: </a:t>
            </a:r>
          </a:p>
          <a:p>
            <a:pPr lvl="1"/>
            <a:r>
              <a:rPr lang="en-US" dirty="0"/>
              <a:t>Diabetes mellitus</a:t>
            </a:r>
          </a:p>
          <a:p>
            <a:pPr lvl="1"/>
            <a:r>
              <a:rPr lang="en-US" dirty="0"/>
              <a:t>Chronic kidney disease</a:t>
            </a:r>
          </a:p>
          <a:p>
            <a:pPr lvl="1"/>
            <a:r>
              <a:rPr lang="en-US" dirty="0"/>
              <a:t>Low level of consumption of fresh fruits and vegetables</a:t>
            </a:r>
          </a:p>
          <a:p>
            <a:pPr lvl="1"/>
            <a:r>
              <a:rPr lang="en-US" dirty="0"/>
              <a:t>Sedentary </a:t>
            </a:r>
            <a:r>
              <a:rPr lang="en-US" dirty="0" err="1"/>
              <a:t>behaviour</a:t>
            </a:r>
            <a:endParaRPr lang="en-US" dirty="0"/>
          </a:p>
        </p:txBody>
      </p:sp>
      <p:sp>
        <p:nvSpPr>
          <p:cNvPr id="6" name="TextBox 5">
            <a:extLst>
              <a:ext uri="{FF2B5EF4-FFF2-40B4-BE49-F238E27FC236}">
                <a16:creationId xmlns:a16="http://schemas.microsoft.com/office/drawing/2014/main" id="{8686A7B2-EE74-4970-9F4B-305991B46911}"/>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17774923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FDD08-EC18-4A93-9C7B-A52F3B32BD66}"/>
              </a:ext>
            </a:extLst>
          </p:cNvPr>
          <p:cNvSpPr>
            <a:spLocks noGrp="1"/>
          </p:cNvSpPr>
          <p:nvPr>
            <p:ph type="title"/>
          </p:nvPr>
        </p:nvSpPr>
        <p:spPr/>
        <p:txBody>
          <a:bodyPr/>
          <a:lstStyle/>
          <a:p>
            <a:r>
              <a:rPr lang="en-CA" dirty="0"/>
              <a:t>Hypertension and Stroke </a:t>
            </a:r>
          </a:p>
        </p:txBody>
      </p:sp>
      <p:sp>
        <p:nvSpPr>
          <p:cNvPr id="3" name="Content Placeholder 2">
            <a:extLst>
              <a:ext uri="{FF2B5EF4-FFF2-40B4-BE49-F238E27FC236}">
                <a16:creationId xmlns:a16="http://schemas.microsoft.com/office/drawing/2014/main" id="{30CFCE8F-D1A6-4967-B086-584BECA5B3C7}"/>
              </a:ext>
            </a:extLst>
          </p:cNvPr>
          <p:cNvSpPr>
            <a:spLocks noGrp="1"/>
          </p:cNvSpPr>
          <p:nvPr>
            <p:ph idx="1"/>
          </p:nvPr>
        </p:nvSpPr>
        <p:spPr/>
        <p:txBody>
          <a:bodyPr>
            <a:normAutofit lnSpcReduction="10000"/>
          </a:bodyPr>
          <a:lstStyle/>
          <a:p>
            <a:r>
              <a:rPr lang="en-US" b="1" dirty="0"/>
              <a:t>BP management in acute ischemic stroke (onset to 72 hours)</a:t>
            </a:r>
          </a:p>
          <a:p>
            <a:pPr lvl="1"/>
            <a:r>
              <a:rPr lang="en-US" dirty="0"/>
              <a:t>Refer to the current Canadian Stroke Best Practices recommendations (</a:t>
            </a:r>
            <a:r>
              <a:rPr lang="en-US" dirty="0">
                <a:hlinkClick r:id="rId4"/>
              </a:rPr>
              <a:t>www.strokebestpractices.ca/recommendations</a:t>
            </a:r>
            <a:r>
              <a:rPr lang="en-US" dirty="0"/>
              <a:t>)</a:t>
            </a:r>
          </a:p>
          <a:p>
            <a:r>
              <a:rPr lang="en-US" b="1" dirty="0"/>
              <a:t>BP management after acute ischemic stroke</a:t>
            </a:r>
          </a:p>
          <a:p>
            <a:pPr lvl="1"/>
            <a:r>
              <a:rPr lang="en-US" dirty="0"/>
              <a:t>Consider initiating antihypertensive therapy after the acute phase </a:t>
            </a:r>
          </a:p>
          <a:p>
            <a:pPr lvl="1"/>
            <a:r>
              <a:rPr lang="en-US" dirty="0"/>
              <a:t>Target BP &lt; 140/90 mmHg</a:t>
            </a:r>
          </a:p>
          <a:p>
            <a:pPr lvl="1"/>
            <a:r>
              <a:rPr lang="en-US" dirty="0"/>
              <a:t>ACE inhibitor and thiazide/thiazide-like diuretic combination is preferred</a:t>
            </a:r>
          </a:p>
          <a:p>
            <a:pPr lvl="1"/>
            <a:r>
              <a:rPr lang="en-US" dirty="0"/>
              <a:t>For patients with stroke, the use of an ACE inhibitor with an ARB is not recommended</a:t>
            </a:r>
          </a:p>
          <a:p>
            <a:pPr algn="l"/>
            <a:r>
              <a:rPr lang="en-US" b="1" i="0" u="none" strike="noStrike" baseline="0" dirty="0"/>
              <a:t>BP management in hemorrhagic stroke (onset to 72 </a:t>
            </a:r>
            <a:r>
              <a:rPr lang="en-CA" b="1" i="0" u="none" strike="noStrike" baseline="0" dirty="0"/>
              <a:t>hours)</a:t>
            </a:r>
          </a:p>
          <a:p>
            <a:pPr lvl="1"/>
            <a:r>
              <a:rPr lang="en-US" dirty="0"/>
              <a:t>Refer to the current Canadian Stroke Best Practices recommendations</a:t>
            </a:r>
            <a:endParaRPr lang="en-CA" dirty="0"/>
          </a:p>
        </p:txBody>
      </p:sp>
      <p:sp>
        <p:nvSpPr>
          <p:cNvPr id="4" name="TextBox 3">
            <a:extLst>
              <a:ext uri="{FF2B5EF4-FFF2-40B4-BE49-F238E27FC236}">
                <a16:creationId xmlns:a16="http://schemas.microsoft.com/office/drawing/2014/main" id="{DBD2BEC4-D70B-400A-BAAD-BFBC84E4EC97}"/>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5"/>
              </a:rPr>
              <a:t>10.1016/j.cjca.2020.02.086</a:t>
            </a:r>
            <a:endParaRPr lang="en-CA" sz="1050" dirty="0">
              <a:effectLst/>
            </a:endParaRPr>
          </a:p>
        </p:txBody>
      </p:sp>
    </p:spTree>
    <p:custDataLst>
      <p:tags r:id="rId1"/>
    </p:custDataLst>
    <p:extLst>
      <p:ext uri="{BB962C8B-B14F-4D97-AF65-F5344CB8AC3E}">
        <p14:creationId xmlns:p14="http://schemas.microsoft.com/office/powerpoint/2010/main" val="2980447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902B-392B-441D-8848-1EED52D83577}"/>
              </a:ext>
            </a:extLst>
          </p:cNvPr>
          <p:cNvSpPr>
            <a:spLocks noGrp="1"/>
          </p:cNvSpPr>
          <p:nvPr>
            <p:ph type="title"/>
          </p:nvPr>
        </p:nvSpPr>
        <p:spPr/>
        <p:txBody>
          <a:bodyPr/>
          <a:lstStyle/>
          <a:p>
            <a:r>
              <a:rPr lang="en-CA" dirty="0"/>
              <a:t>Hypertension with CAD</a:t>
            </a:r>
          </a:p>
        </p:txBody>
      </p:sp>
      <p:sp>
        <p:nvSpPr>
          <p:cNvPr id="3" name="Content Placeholder 2">
            <a:extLst>
              <a:ext uri="{FF2B5EF4-FFF2-40B4-BE49-F238E27FC236}">
                <a16:creationId xmlns:a16="http://schemas.microsoft.com/office/drawing/2014/main" id="{D2FD3009-4C74-4D04-BEBD-3F922852D9A6}"/>
              </a:ext>
            </a:extLst>
          </p:cNvPr>
          <p:cNvSpPr>
            <a:spLocks noGrp="1"/>
          </p:cNvSpPr>
          <p:nvPr>
            <p:ph idx="1"/>
          </p:nvPr>
        </p:nvSpPr>
        <p:spPr/>
        <p:txBody>
          <a:bodyPr/>
          <a:lstStyle/>
          <a:p>
            <a:r>
              <a:rPr lang="en-CA" b="1" dirty="0"/>
              <a:t>Initial Therapy </a:t>
            </a:r>
          </a:p>
          <a:p>
            <a:pPr lvl="1"/>
            <a:r>
              <a:rPr lang="en-CA" dirty="0"/>
              <a:t>ACE inhibitor or ARB</a:t>
            </a:r>
          </a:p>
          <a:p>
            <a:r>
              <a:rPr lang="en-CA" b="1" dirty="0"/>
              <a:t>Combination </a:t>
            </a:r>
          </a:p>
          <a:p>
            <a:pPr lvl="1"/>
            <a:r>
              <a:rPr lang="en-US" dirty="0"/>
              <a:t>ACE inhibitor and a dihydropyridine CCB is preferable to an ACE inhibitor and a thiazide/thiazide-like diuretic</a:t>
            </a:r>
          </a:p>
          <a:p>
            <a:r>
              <a:rPr lang="en-US" b="1" dirty="0"/>
              <a:t>Stable angina pectoris (without HF, MI, or CABG)</a:t>
            </a:r>
          </a:p>
          <a:p>
            <a:pPr lvl="1"/>
            <a:r>
              <a:rPr lang="en-US" dirty="0"/>
              <a:t>ß-blocker or CCB </a:t>
            </a:r>
          </a:p>
          <a:p>
            <a:r>
              <a:rPr lang="en-US" b="1" dirty="0"/>
              <a:t>Avoid</a:t>
            </a:r>
          </a:p>
          <a:p>
            <a:pPr lvl="1"/>
            <a:r>
              <a:rPr lang="en-US" dirty="0"/>
              <a:t>Short-acting nifedipine </a:t>
            </a:r>
            <a:endParaRPr lang="en-CA" dirty="0"/>
          </a:p>
        </p:txBody>
      </p:sp>
      <p:sp>
        <p:nvSpPr>
          <p:cNvPr id="4" name="TextBox 3">
            <a:extLst>
              <a:ext uri="{FF2B5EF4-FFF2-40B4-BE49-F238E27FC236}">
                <a16:creationId xmlns:a16="http://schemas.microsoft.com/office/drawing/2014/main" id="{F8867DBD-64A1-4E4E-8549-38F7BD3F6F36}"/>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2524485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902B-392B-441D-8848-1EED52D83577}"/>
              </a:ext>
            </a:extLst>
          </p:cNvPr>
          <p:cNvSpPr>
            <a:spLocks noGrp="1"/>
          </p:cNvSpPr>
          <p:nvPr>
            <p:ph type="title"/>
          </p:nvPr>
        </p:nvSpPr>
        <p:spPr/>
        <p:txBody>
          <a:bodyPr/>
          <a:lstStyle/>
          <a:p>
            <a:r>
              <a:rPr lang="en-US" dirty="0"/>
              <a:t>Hypertension with a Recent Myocardial Infarction</a:t>
            </a:r>
            <a:endParaRPr lang="en-CA" dirty="0"/>
          </a:p>
        </p:txBody>
      </p:sp>
      <p:sp>
        <p:nvSpPr>
          <p:cNvPr id="3" name="Content Placeholder 2">
            <a:extLst>
              <a:ext uri="{FF2B5EF4-FFF2-40B4-BE49-F238E27FC236}">
                <a16:creationId xmlns:a16="http://schemas.microsoft.com/office/drawing/2014/main" id="{D2FD3009-4C74-4D04-BEBD-3F922852D9A6}"/>
              </a:ext>
            </a:extLst>
          </p:cNvPr>
          <p:cNvSpPr>
            <a:spLocks noGrp="1"/>
          </p:cNvSpPr>
          <p:nvPr>
            <p:ph idx="1"/>
          </p:nvPr>
        </p:nvSpPr>
        <p:spPr/>
        <p:txBody>
          <a:bodyPr/>
          <a:lstStyle/>
          <a:p>
            <a:r>
              <a:rPr lang="en-CA" b="1" dirty="0"/>
              <a:t>Initial Therapy </a:t>
            </a:r>
          </a:p>
          <a:p>
            <a:pPr lvl="1"/>
            <a:r>
              <a:rPr lang="en-CA" dirty="0"/>
              <a:t>ß-blocker as well as ACE inhibitor </a:t>
            </a:r>
          </a:p>
          <a:p>
            <a:pPr lvl="1"/>
            <a:r>
              <a:rPr lang="en-CA" dirty="0"/>
              <a:t>ARB can be use in those intolerant to ACE inhibitor</a:t>
            </a:r>
          </a:p>
          <a:p>
            <a:r>
              <a:rPr lang="en-CA" b="1" dirty="0"/>
              <a:t>Additional therapy </a:t>
            </a:r>
          </a:p>
          <a:p>
            <a:pPr lvl="1"/>
            <a:r>
              <a:rPr lang="en-CA" dirty="0"/>
              <a:t>CCBs can be used after MI when ß-blockers are contraindicated</a:t>
            </a:r>
          </a:p>
          <a:p>
            <a:pPr lvl="1"/>
            <a:r>
              <a:rPr lang="en-CA" dirty="0"/>
              <a:t>Avoid non-dihydropyridine CCBs when there is heart failure </a:t>
            </a:r>
          </a:p>
        </p:txBody>
      </p:sp>
      <p:sp>
        <p:nvSpPr>
          <p:cNvPr id="4" name="TextBox 3">
            <a:extLst>
              <a:ext uri="{FF2B5EF4-FFF2-40B4-BE49-F238E27FC236}">
                <a16:creationId xmlns:a16="http://schemas.microsoft.com/office/drawing/2014/main" id="{3D0EA49C-82C4-4B78-B428-C37D9CB30A72}"/>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22807348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8EBF5-D154-4BAF-94F5-F541FCF8C10A}"/>
              </a:ext>
            </a:extLst>
          </p:cNvPr>
          <p:cNvSpPr>
            <a:spLocks noGrp="1"/>
          </p:cNvSpPr>
          <p:nvPr>
            <p:ph type="title"/>
          </p:nvPr>
        </p:nvSpPr>
        <p:spPr/>
        <p:txBody>
          <a:bodyPr/>
          <a:lstStyle/>
          <a:p>
            <a:r>
              <a:rPr lang="en-CA" dirty="0"/>
              <a:t>Hypertension and Heart Failure </a:t>
            </a:r>
          </a:p>
        </p:txBody>
      </p:sp>
      <p:sp>
        <p:nvSpPr>
          <p:cNvPr id="3" name="Content Placeholder 2">
            <a:extLst>
              <a:ext uri="{FF2B5EF4-FFF2-40B4-BE49-F238E27FC236}">
                <a16:creationId xmlns:a16="http://schemas.microsoft.com/office/drawing/2014/main" id="{18EF01DC-26C2-4942-A066-A4C54EF2E588}"/>
              </a:ext>
            </a:extLst>
          </p:cNvPr>
          <p:cNvSpPr>
            <a:spLocks noGrp="1"/>
          </p:cNvSpPr>
          <p:nvPr>
            <p:ph idx="1"/>
          </p:nvPr>
        </p:nvSpPr>
        <p:spPr/>
        <p:txBody>
          <a:bodyPr>
            <a:normAutofit lnSpcReduction="10000"/>
          </a:bodyPr>
          <a:lstStyle/>
          <a:p>
            <a:r>
              <a:rPr lang="en-CA" b="1" dirty="0"/>
              <a:t>Initial therapy (LEVF &lt;40%)</a:t>
            </a:r>
          </a:p>
          <a:p>
            <a:pPr lvl="1"/>
            <a:r>
              <a:rPr lang="en-CA" dirty="0"/>
              <a:t>ACE inhibitor (ARB if intolerant) </a:t>
            </a:r>
          </a:p>
          <a:p>
            <a:pPr lvl="1"/>
            <a:r>
              <a:rPr lang="en-CA" dirty="0"/>
              <a:t>ß-blocker </a:t>
            </a:r>
          </a:p>
          <a:p>
            <a:r>
              <a:rPr lang="en-CA" b="1" dirty="0"/>
              <a:t>Additional therapy </a:t>
            </a:r>
          </a:p>
          <a:p>
            <a:pPr lvl="1"/>
            <a:r>
              <a:rPr lang="en-CA" dirty="0"/>
              <a:t>Mineralocorticoid receptor antagonists can be added </a:t>
            </a:r>
          </a:p>
          <a:p>
            <a:pPr lvl="1"/>
            <a:r>
              <a:rPr lang="en-CA" dirty="0"/>
              <a:t>Other diuretics can be added as needed </a:t>
            </a:r>
          </a:p>
          <a:p>
            <a:pPr lvl="1"/>
            <a:r>
              <a:rPr lang="en-US" dirty="0"/>
              <a:t>Hydralazine and isosorbide dinitrate (ACE inhibitor or ARB cannot be used)</a:t>
            </a:r>
          </a:p>
          <a:p>
            <a:r>
              <a:rPr lang="en-US" b="1" dirty="0"/>
              <a:t>Other therapy </a:t>
            </a:r>
          </a:p>
          <a:p>
            <a:pPr lvl="1"/>
            <a:r>
              <a:rPr lang="en-CA" dirty="0"/>
              <a:t>Angiotensin receptor-</a:t>
            </a:r>
            <a:r>
              <a:rPr lang="en-CA" dirty="0" err="1"/>
              <a:t>neprilysin</a:t>
            </a:r>
            <a:r>
              <a:rPr lang="en-CA" dirty="0"/>
              <a:t> inhibitor can be used in place of ACE inhibitor or ARB for patients with </a:t>
            </a:r>
            <a:r>
              <a:rPr lang="en-CA" dirty="0" err="1"/>
              <a:t>HFrEF</a:t>
            </a:r>
            <a:r>
              <a:rPr lang="en-CA" dirty="0"/>
              <a:t> (LEVF &lt;40%) who remain symptomatic despite initial therapy </a:t>
            </a:r>
          </a:p>
          <a:p>
            <a:pPr lvl="1"/>
            <a:endParaRPr lang="en-CA" b="1" dirty="0"/>
          </a:p>
        </p:txBody>
      </p:sp>
      <p:sp>
        <p:nvSpPr>
          <p:cNvPr id="4" name="TextBox 3">
            <a:extLst>
              <a:ext uri="{FF2B5EF4-FFF2-40B4-BE49-F238E27FC236}">
                <a16:creationId xmlns:a16="http://schemas.microsoft.com/office/drawing/2014/main" id="{ADC5557A-1A55-4EC9-B105-0E4F47E4CD18}"/>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899905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DBBC8-8724-44E0-8AC1-F10D8C355F38}"/>
              </a:ext>
            </a:extLst>
          </p:cNvPr>
          <p:cNvSpPr>
            <a:spLocks noGrp="1"/>
          </p:cNvSpPr>
          <p:nvPr>
            <p:ph type="title"/>
          </p:nvPr>
        </p:nvSpPr>
        <p:spPr/>
        <p:txBody>
          <a:bodyPr/>
          <a:lstStyle/>
          <a:p>
            <a:r>
              <a:rPr lang="en-CA" dirty="0"/>
              <a:t>Hypertension and Left Ventricular Hypertrophy</a:t>
            </a:r>
          </a:p>
        </p:txBody>
      </p:sp>
      <p:sp>
        <p:nvSpPr>
          <p:cNvPr id="3" name="Content Placeholder 2">
            <a:extLst>
              <a:ext uri="{FF2B5EF4-FFF2-40B4-BE49-F238E27FC236}">
                <a16:creationId xmlns:a16="http://schemas.microsoft.com/office/drawing/2014/main" id="{D7C29BBE-C78A-42E9-8291-5717CFF057B5}"/>
              </a:ext>
            </a:extLst>
          </p:cNvPr>
          <p:cNvSpPr>
            <a:spLocks noGrp="1"/>
          </p:cNvSpPr>
          <p:nvPr>
            <p:ph idx="1"/>
          </p:nvPr>
        </p:nvSpPr>
        <p:spPr/>
        <p:txBody>
          <a:bodyPr/>
          <a:lstStyle/>
          <a:p>
            <a:r>
              <a:rPr lang="en-CA" b="1" dirty="0"/>
              <a:t>Initial therapy </a:t>
            </a:r>
          </a:p>
          <a:p>
            <a:pPr lvl="1"/>
            <a:r>
              <a:rPr lang="en-US" dirty="0"/>
              <a:t>ACE inhibitors</a:t>
            </a:r>
          </a:p>
          <a:p>
            <a:pPr lvl="1"/>
            <a:r>
              <a:rPr lang="en-US" dirty="0"/>
              <a:t>ARBs</a:t>
            </a:r>
          </a:p>
          <a:p>
            <a:pPr lvl="1"/>
            <a:r>
              <a:rPr lang="en-US" dirty="0"/>
              <a:t>Long-acting CCBs</a:t>
            </a:r>
          </a:p>
          <a:p>
            <a:pPr lvl="1"/>
            <a:r>
              <a:rPr lang="en-US" dirty="0"/>
              <a:t>Thiazide/thiazide-like diuretics</a:t>
            </a:r>
          </a:p>
          <a:p>
            <a:r>
              <a:rPr lang="en-US" b="1" dirty="0"/>
              <a:t>Avoid </a:t>
            </a:r>
          </a:p>
          <a:p>
            <a:pPr lvl="1"/>
            <a:r>
              <a:rPr lang="en-US" dirty="0"/>
              <a:t>Direct arterial vasodilators such as hydralazine or minoxidil</a:t>
            </a:r>
            <a:endParaRPr lang="en-CA" b="1" dirty="0"/>
          </a:p>
          <a:p>
            <a:pPr lvl="1"/>
            <a:endParaRPr lang="en-CA" b="1" dirty="0"/>
          </a:p>
        </p:txBody>
      </p:sp>
      <p:sp>
        <p:nvSpPr>
          <p:cNvPr id="4" name="TextBox 3">
            <a:extLst>
              <a:ext uri="{FF2B5EF4-FFF2-40B4-BE49-F238E27FC236}">
                <a16:creationId xmlns:a16="http://schemas.microsoft.com/office/drawing/2014/main" id="{88946A25-95DE-4CFF-8D1F-EDB9926293BD}"/>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264399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nvPr>
        </p:nvSpPr>
        <p:spPr/>
        <p:txBody>
          <a:bodyPr/>
          <a:lstStyle/>
          <a:p>
            <a:r>
              <a:rPr lang="en-CA" b="1" dirty="0"/>
              <a:t>5. Resistant Hypertension</a:t>
            </a:r>
          </a:p>
        </p:txBody>
      </p:sp>
    </p:spTree>
    <p:custDataLst>
      <p:tags r:id="rId1"/>
    </p:custDataLst>
    <p:extLst>
      <p:ext uri="{BB962C8B-B14F-4D97-AF65-F5344CB8AC3E}">
        <p14:creationId xmlns:p14="http://schemas.microsoft.com/office/powerpoint/2010/main" val="5162412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62AB2C-8932-405B-B3B6-2724DDA2ADDF}"/>
              </a:ext>
            </a:extLst>
          </p:cNvPr>
          <p:cNvSpPr>
            <a:spLocks noGrp="1"/>
          </p:cNvSpPr>
          <p:nvPr>
            <p:ph type="title"/>
          </p:nvPr>
        </p:nvSpPr>
        <p:spPr/>
        <p:txBody>
          <a:bodyPr/>
          <a:lstStyle/>
          <a:p>
            <a:r>
              <a:rPr lang="en-CA" dirty="0"/>
              <a:t>Key Messages </a:t>
            </a:r>
          </a:p>
        </p:txBody>
      </p:sp>
      <p:sp>
        <p:nvSpPr>
          <p:cNvPr id="5" name="Content Placeholder 4">
            <a:extLst>
              <a:ext uri="{FF2B5EF4-FFF2-40B4-BE49-F238E27FC236}">
                <a16:creationId xmlns:a16="http://schemas.microsoft.com/office/drawing/2014/main" id="{BC839629-9F59-4E3A-BB9D-2A3378650343}"/>
              </a:ext>
            </a:extLst>
          </p:cNvPr>
          <p:cNvSpPr>
            <a:spLocks noGrp="1"/>
          </p:cNvSpPr>
          <p:nvPr>
            <p:ph idx="1"/>
          </p:nvPr>
        </p:nvSpPr>
        <p:spPr/>
        <p:txBody>
          <a:bodyPr>
            <a:normAutofit fontScale="92500" lnSpcReduction="10000"/>
          </a:bodyPr>
          <a:lstStyle/>
          <a:p>
            <a:pPr marL="514350" indent="-514350">
              <a:buFont typeface="+mj-lt"/>
              <a:buAutoNum type="arabicPeriod"/>
            </a:pPr>
            <a:r>
              <a:rPr lang="en-CA" dirty="0"/>
              <a:t>Resistant hypertension is defined as BP above target despite 3 or more BP-lowering drugs at optimal doses preferably including a diuretic (and usually a renin-angiotensin-aldosterone system blocker and a CCB).</a:t>
            </a:r>
          </a:p>
          <a:p>
            <a:pPr marL="514350" indent="-514350">
              <a:buFont typeface="+mj-lt"/>
              <a:buAutoNum type="arabicPeriod"/>
            </a:pPr>
            <a:r>
              <a:rPr lang="en-CA" dirty="0"/>
              <a:t>Accurate office and out-of-office BP measurement is essential.</a:t>
            </a:r>
          </a:p>
          <a:p>
            <a:pPr marL="514350" indent="-514350">
              <a:buFont typeface="+mj-lt"/>
              <a:buAutoNum type="arabicPeriod"/>
            </a:pPr>
            <a:r>
              <a:rPr lang="en-CA" dirty="0"/>
              <a:t>Other reasons for apparent resistant hypertension should be eliminated before diagnosing true resistant hypertension, including nonadherence, white coat effect, and secondary hypertension.</a:t>
            </a:r>
          </a:p>
          <a:p>
            <a:pPr marL="514350" indent="-514350">
              <a:buFont typeface="+mj-lt"/>
              <a:buAutoNum type="arabicPeriod"/>
            </a:pPr>
            <a:r>
              <a:rPr lang="en-CA" dirty="0"/>
              <a:t>Pharmacotherapy with the additional use of spironolactone, bisoprolol, doxazosin, amiloride, eplerenone, or clonidine with the baseline regimen decreases BP significantly, with the greatest BP-lowering shown with spironolactone.</a:t>
            </a:r>
          </a:p>
          <a:p>
            <a:endParaRPr lang="en-CA" dirty="0"/>
          </a:p>
        </p:txBody>
      </p:sp>
      <p:sp>
        <p:nvSpPr>
          <p:cNvPr id="6" name="TextBox 5">
            <a:extLst>
              <a:ext uri="{FF2B5EF4-FFF2-40B4-BE49-F238E27FC236}">
                <a16:creationId xmlns:a16="http://schemas.microsoft.com/office/drawing/2014/main" id="{17987FA4-6BF9-4624-9364-F8021E429288}"/>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29801212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FA7CA-DBB2-4C2F-B7D0-1F7DCDB756C9}"/>
              </a:ext>
            </a:extLst>
          </p:cNvPr>
          <p:cNvSpPr>
            <a:spLocks noGrp="1"/>
          </p:cNvSpPr>
          <p:nvPr>
            <p:ph type="title"/>
          </p:nvPr>
        </p:nvSpPr>
        <p:spPr/>
        <p:txBody>
          <a:bodyPr/>
          <a:lstStyle/>
          <a:p>
            <a:r>
              <a:rPr lang="en-CA" dirty="0"/>
              <a:t>Resistant Hypertension </a:t>
            </a:r>
          </a:p>
        </p:txBody>
      </p:sp>
      <p:sp>
        <p:nvSpPr>
          <p:cNvPr id="3" name="Content Placeholder 2">
            <a:extLst>
              <a:ext uri="{FF2B5EF4-FFF2-40B4-BE49-F238E27FC236}">
                <a16:creationId xmlns:a16="http://schemas.microsoft.com/office/drawing/2014/main" id="{CDDBEAD0-6BAD-42CC-8C34-2328286C7A2D}"/>
              </a:ext>
            </a:extLst>
          </p:cNvPr>
          <p:cNvSpPr>
            <a:spLocks noGrp="1"/>
          </p:cNvSpPr>
          <p:nvPr>
            <p:ph idx="1"/>
          </p:nvPr>
        </p:nvSpPr>
        <p:spPr/>
        <p:txBody>
          <a:bodyPr/>
          <a:lstStyle/>
          <a:p>
            <a:r>
              <a:rPr lang="en-US" dirty="0"/>
              <a:t>Resistant hypertension – High BP despite use of </a:t>
            </a:r>
            <a:r>
              <a:rPr lang="en-US" dirty="0">
                <a:latin typeface="Calibri" panose="020F0502020204030204" pitchFamily="34" charset="0"/>
                <a:cs typeface="Calibri" panose="020F0502020204030204" pitchFamily="34" charset="0"/>
              </a:rPr>
              <a:t>≥</a:t>
            </a:r>
            <a:r>
              <a:rPr lang="en-US" dirty="0"/>
              <a:t> 3 BP-lowering drugs at optimal doses</a:t>
            </a:r>
          </a:p>
          <a:p>
            <a:pPr lvl="1"/>
            <a:r>
              <a:rPr lang="en-US" dirty="0"/>
              <a:t>Patients are at high risk of adverse cardiovascular outcomes </a:t>
            </a:r>
          </a:p>
          <a:p>
            <a:r>
              <a:rPr lang="en-US" dirty="0"/>
              <a:t>Patients with resistant hypertension should be referred to providers with expertise in diagnosis and management of hypertension</a:t>
            </a:r>
          </a:p>
          <a:p>
            <a:r>
              <a:rPr lang="en-US" b="1" dirty="0"/>
              <a:t>Therapy </a:t>
            </a:r>
          </a:p>
          <a:p>
            <a:pPr lvl="1"/>
            <a:r>
              <a:rPr lang="en-US" dirty="0"/>
              <a:t>A combination of ACE inhibitor/ARB, CCB, and a diuretic are used to ensure that different mechanisms for increases in BP are blocked</a:t>
            </a:r>
          </a:p>
          <a:p>
            <a:endParaRPr lang="en-CA" dirty="0"/>
          </a:p>
        </p:txBody>
      </p:sp>
      <p:sp>
        <p:nvSpPr>
          <p:cNvPr id="4" name="Wave 3">
            <a:extLst>
              <a:ext uri="{FF2B5EF4-FFF2-40B4-BE49-F238E27FC236}">
                <a16:creationId xmlns:a16="http://schemas.microsoft.com/office/drawing/2014/main" id="{63C82459-21C5-4021-8D03-9817FF2BA998}"/>
              </a:ext>
            </a:extLst>
          </p:cNvPr>
          <p:cNvSpPr/>
          <p:nvPr/>
        </p:nvSpPr>
        <p:spPr>
          <a:xfrm>
            <a:off x="10990400" y="2967264"/>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
        <p:nvSpPr>
          <p:cNvPr id="5" name="TextBox 4">
            <a:extLst>
              <a:ext uri="{FF2B5EF4-FFF2-40B4-BE49-F238E27FC236}">
                <a16:creationId xmlns:a16="http://schemas.microsoft.com/office/drawing/2014/main" id="{D8A963A4-DD7E-4D8B-BF78-B13A382EDD6A}"/>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5823384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58420-35DC-4484-B98B-568B495795E6}"/>
              </a:ext>
            </a:extLst>
          </p:cNvPr>
          <p:cNvSpPr>
            <a:spLocks noGrp="1"/>
          </p:cNvSpPr>
          <p:nvPr>
            <p:ph type="title"/>
          </p:nvPr>
        </p:nvSpPr>
        <p:spPr/>
        <p:txBody>
          <a:bodyPr/>
          <a:lstStyle/>
          <a:p>
            <a:r>
              <a:rPr lang="en-US" dirty="0"/>
              <a:t>Diagnostic Aspects in Suspected Resistant Hypertension</a:t>
            </a:r>
            <a:endParaRPr lang="en-CA" dirty="0"/>
          </a:p>
        </p:txBody>
      </p:sp>
      <p:sp>
        <p:nvSpPr>
          <p:cNvPr id="3" name="Content Placeholder 2">
            <a:extLst>
              <a:ext uri="{FF2B5EF4-FFF2-40B4-BE49-F238E27FC236}">
                <a16:creationId xmlns:a16="http://schemas.microsoft.com/office/drawing/2014/main" id="{C2BB0888-7E84-4718-9787-E3C26A26CA10}"/>
              </a:ext>
            </a:extLst>
          </p:cNvPr>
          <p:cNvSpPr>
            <a:spLocks noGrp="1"/>
          </p:cNvSpPr>
          <p:nvPr>
            <p:ph idx="1"/>
          </p:nvPr>
        </p:nvSpPr>
        <p:spPr/>
        <p:txBody>
          <a:bodyPr>
            <a:normAutofit fontScale="92500" lnSpcReduction="10000"/>
          </a:bodyPr>
          <a:lstStyle/>
          <a:p>
            <a:r>
              <a:rPr lang="en-US" dirty="0"/>
              <a:t>Accurate office blood pressure measurement</a:t>
            </a:r>
          </a:p>
          <a:p>
            <a:r>
              <a:rPr lang="en-US" dirty="0"/>
              <a:t>Out-of-office blood pressure measurement, preferably with a 24-hour ambulatory blood pressure monitoring</a:t>
            </a:r>
          </a:p>
          <a:p>
            <a:r>
              <a:rPr lang="en-US" dirty="0"/>
              <a:t>Optimize blood pressure-lowering drug choice and dosage</a:t>
            </a:r>
          </a:p>
          <a:p>
            <a:r>
              <a:rPr lang="en-US" dirty="0"/>
              <a:t>Evaluation of target organ damage</a:t>
            </a:r>
          </a:p>
          <a:p>
            <a:r>
              <a:rPr lang="en-US" dirty="0"/>
              <a:t>Review adherence</a:t>
            </a:r>
          </a:p>
          <a:p>
            <a:r>
              <a:rPr lang="en-US" dirty="0"/>
              <a:t>Indirect measures (</a:t>
            </a:r>
            <a:r>
              <a:rPr lang="en-US" dirty="0" err="1"/>
              <a:t>eg</a:t>
            </a:r>
            <a:r>
              <a:rPr lang="en-US" dirty="0"/>
              <a:t>, pill counts, pharmacy refill data)</a:t>
            </a:r>
          </a:p>
          <a:p>
            <a:r>
              <a:rPr lang="en-US" dirty="0"/>
              <a:t>Direct measures as appropriate (therapeutic drug monitoring, direct observed testing)</a:t>
            </a:r>
          </a:p>
          <a:p>
            <a:r>
              <a:rPr lang="en-US" dirty="0"/>
              <a:t>Assess for sleep apnea</a:t>
            </a:r>
            <a:endParaRPr lang="en-CA" dirty="0"/>
          </a:p>
        </p:txBody>
      </p:sp>
      <p:sp>
        <p:nvSpPr>
          <p:cNvPr id="4" name="TextBox 3">
            <a:extLst>
              <a:ext uri="{FF2B5EF4-FFF2-40B4-BE49-F238E27FC236}">
                <a16:creationId xmlns:a16="http://schemas.microsoft.com/office/drawing/2014/main" id="{0C0D4131-9C9B-47D2-BE83-C98FE8C81280}"/>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3062897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28EDD-6A4A-42AC-8841-61331AE2B954}"/>
              </a:ext>
            </a:extLst>
          </p:cNvPr>
          <p:cNvSpPr>
            <a:spLocks noGrp="1"/>
          </p:cNvSpPr>
          <p:nvPr>
            <p:ph type="title"/>
          </p:nvPr>
        </p:nvSpPr>
        <p:spPr/>
        <p:txBody>
          <a:bodyPr/>
          <a:lstStyle/>
          <a:p>
            <a:r>
              <a:rPr lang="en-CA" dirty="0"/>
              <a:t>Therapeutic Strategies in Resistant Hypertension</a:t>
            </a:r>
          </a:p>
        </p:txBody>
      </p:sp>
      <p:sp>
        <p:nvSpPr>
          <p:cNvPr id="3" name="Content Placeholder 2">
            <a:extLst>
              <a:ext uri="{FF2B5EF4-FFF2-40B4-BE49-F238E27FC236}">
                <a16:creationId xmlns:a16="http://schemas.microsoft.com/office/drawing/2014/main" id="{645E6DAF-1DA7-406E-A7C4-0B6EAB4E515F}"/>
              </a:ext>
            </a:extLst>
          </p:cNvPr>
          <p:cNvSpPr>
            <a:spLocks noGrp="1"/>
          </p:cNvSpPr>
          <p:nvPr>
            <p:ph idx="1"/>
          </p:nvPr>
        </p:nvSpPr>
        <p:spPr>
          <a:xfrm>
            <a:off x="838200" y="1825624"/>
            <a:ext cx="10515600" cy="4539779"/>
          </a:xfrm>
        </p:spPr>
        <p:txBody>
          <a:bodyPr>
            <a:normAutofit fontScale="92500" lnSpcReduction="20000"/>
          </a:bodyPr>
          <a:lstStyle/>
          <a:p>
            <a:r>
              <a:rPr lang="en-CA" dirty="0"/>
              <a:t>Review and reiterate healthy lifestyle measures</a:t>
            </a:r>
          </a:p>
          <a:p>
            <a:r>
              <a:rPr lang="en-CA" dirty="0"/>
              <a:t>Improve adherence</a:t>
            </a:r>
          </a:p>
          <a:p>
            <a:r>
              <a:rPr lang="en-CA" dirty="0"/>
              <a:t>When possible, eliminate drugs and substances that cause higher blood pressure</a:t>
            </a:r>
          </a:p>
          <a:p>
            <a:r>
              <a:rPr lang="en-CA" dirty="0"/>
              <a:t>Add pharmacotherapy</a:t>
            </a:r>
          </a:p>
          <a:p>
            <a:r>
              <a:rPr lang="en-CA" dirty="0"/>
              <a:t>Evidence of significant blood pressure-lowering exists for:</a:t>
            </a:r>
          </a:p>
          <a:p>
            <a:pPr lvl="1"/>
            <a:r>
              <a:rPr lang="en-CA" dirty="0"/>
              <a:t>Spironolactone, eplerenone, amiloride, a- and b-adrenergic antagonists, Clonidine</a:t>
            </a:r>
          </a:p>
          <a:p>
            <a:r>
              <a:rPr lang="en-CA" dirty="0"/>
              <a:t>Evaluate and refer if secondary hypertension suspected</a:t>
            </a:r>
          </a:p>
          <a:p>
            <a:pPr lvl="1"/>
            <a:r>
              <a:rPr lang="en-CA" dirty="0"/>
              <a:t>Primary aldosteronism</a:t>
            </a:r>
          </a:p>
          <a:p>
            <a:pPr lvl="1"/>
            <a:r>
              <a:rPr lang="en-CA" dirty="0"/>
              <a:t>Renovascular hypertension </a:t>
            </a:r>
          </a:p>
          <a:p>
            <a:pPr lvl="1"/>
            <a:r>
              <a:rPr lang="en-CA" dirty="0"/>
              <a:t>Pheochromocytoma and paraganglioma</a:t>
            </a:r>
          </a:p>
          <a:p>
            <a:pPr lvl="1"/>
            <a:r>
              <a:rPr lang="en-CA" dirty="0"/>
              <a:t>Other causes of secondary hypertension</a:t>
            </a:r>
          </a:p>
        </p:txBody>
      </p:sp>
      <p:sp>
        <p:nvSpPr>
          <p:cNvPr id="4" name="TextBox 3">
            <a:extLst>
              <a:ext uri="{FF2B5EF4-FFF2-40B4-BE49-F238E27FC236}">
                <a16:creationId xmlns:a16="http://schemas.microsoft.com/office/drawing/2014/main" id="{B87F2295-BE2F-4007-8029-DA63E6656488}"/>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43664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1DB7E7-AB0C-4DB2-A1B0-EF73AF3BA9E0}"/>
              </a:ext>
            </a:extLst>
          </p:cNvPr>
          <p:cNvSpPr>
            <a:spLocks noGrp="1"/>
          </p:cNvSpPr>
          <p:nvPr>
            <p:ph type="title"/>
          </p:nvPr>
        </p:nvSpPr>
        <p:spPr/>
        <p:txBody>
          <a:bodyPr/>
          <a:lstStyle/>
          <a:p>
            <a:r>
              <a:rPr lang="en-CA" dirty="0"/>
              <a:t>Key Messages </a:t>
            </a:r>
          </a:p>
        </p:txBody>
      </p:sp>
      <p:sp>
        <p:nvSpPr>
          <p:cNvPr id="5" name="Content Placeholder 4">
            <a:extLst>
              <a:ext uri="{FF2B5EF4-FFF2-40B4-BE49-F238E27FC236}">
                <a16:creationId xmlns:a16="http://schemas.microsoft.com/office/drawing/2014/main" id="{EDF09E74-C98A-4C67-8410-AD5A9405A7CE}"/>
              </a:ext>
            </a:extLst>
          </p:cNvPr>
          <p:cNvSpPr>
            <a:spLocks noGrp="1"/>
          </p:cNvSpPr>
          <p:nvPr>
            <p:ph idx="1"/>
          </p:nvPr>
        </p:nvSpPr>
        <p:spPr/>
        <p:txBody>
          <a:bodyPr>
            <a:normAutofit fontScale="85000" lnSpcReduction="10000"/>
          </a:bodyPr>
          <a:lstStyle/>
          <a:p>
            <a:pPr marL="514350" indent="-514350">
              <a:buFont typeface="+mj-lt"/>
              <a:buAutoNum type="arabicPeriod" startAt="4"/>
            </a:pPr>
            <a:r>
              <a:rPr lang="en-US" dirty="0"/>
              <a:t>Use of out-of-office measurement (24-hour ambulatory BP monitoring [ABPM] or home BP monitoring [HBPM]) is recommended for all adults with: </a:t>
            </a:r>
          </a:p>
          <a:p>
            <a:pPr lvl="1"/>
            <a:r>
              <a:rPr lang="en-US" dirty="0"/>
              <a:t>High in-office BP to rule out white coat hypertension</a:t>
            </a:r>
          </a:p>
          <a:p>
            <a:pPr lvl="1"/>
            <a:r>
              <a:rPr lang="en-US" dirty="0"/>
              <a:t>Suspected hypertension (including adults with diabetes) to rule out masked hypertension</a:t>
            </a:r>
          </a:p>
          <a:p>
            <a:pPr marL="514350" indent="-514350">
              <a:buFont typeface="+mj-lt"/>
              <a:buAutoNum type="arabicPeriod" startAt="4"/>
            </a:pPr>
            <a:r>
              <a:rPr lang="en-US" dirty="0"/>
              <a:t>Adults with confirmed diagnosis of hypertension should have a baseline assessment of:</a:t>
            </a:r>
          </a:p>
          <a:p>
            <a:pPr lvl="1"/>
            <a:r>
              <a:rPr lang="en-US" dirty="0"/>
              <a:t>Cardiovascular risk factors (including screening for diabetes, hyperlipidemia, and renal disease);</a:t>
            </a:r>
          </a:p>
          <a:p>
            <a:pPr lvl="1"/>
            <a:r>
              <a:rPr lang="en-US" dirty="0"/>
              <a:t>Target organ damage</a:t>
            </a:r>
          </a:p>
          <a:p>
            <a:pPr lvl="1"/>
            <a:r>
              <a:rPr lang="en-US" dirty="0"/>
              <a:t>Routine lab testing.</a:t>
            </a:r>
          </a:p>
          <a:p>
            <a:pPr marL="514350" indent="-514350">
              <a:buFont typeface="+mj-lt"/>
              <a:buAutoNum type="arabicPeriod" startAt="4"/>
            </a:pPr>
            <a:r>
              <a:rPr lang="en-US" dirty="0"/>
              <a:t>The possibility of pregnancy should be considered in all women of reproductive age with a new diagnosis of hypertension, and during follow-up visits </a:t>
            </a:r>
            <a:endParaRPr lang="en-CA" dirty="0"/>
          </a:p>
        </p:txBody>
      </p:sp>
      <p:sp>
        <p:nvSpPr>
          <p:cNvPr id="6" name="TextBox 5">
            <a:extLst>
              <a:ext uri="{FF2B5EF4-FFF2-40B4-BE49-F238E27FC236}">
                <a16:creationId xmlns:a16="http://schemas.microsoft.com/office/drawing/2014/main" id="{711F794F-DDA0-4AB8-B323-EAE6173A2553}"/>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28653830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20DCF-0E8A-4BE3-B21D-01A41D5A9F58}"/>
              </a:ext>
            </a:extLst>
          </p:cNvPr>
          <p:cNvSpPr>
            <a:spLocks noGrp="1"/>
          </p:cNvSpPr>
          <p:nvPr>
            <p:ph type="title"/>
          </p:nvPr>
        </p:nvSpPr>
        <p:spPr/>
        <p:txBody>
          <a:bodyPr/>
          <a:lstStyle/>
          <a:p>
            <a:r>
              <a:rPr lang="en-CA" dirty="0"/>
              <a:t>Assessment for Renovascular Hypertension</a:t>
            </a:r>
          </a:p>
        </p:txBody>
      </p:sp>
      <p:sp>
        <p:nvSpPr>
          <p:cNvPr id="4" name="Content Placeholder 3">
            <a:extLst>
              <a:ext uri="{FF2B5EF4-FFF2-40B4-BE49-F238E27FC236}">
                <a16:creationId xmlns:a16="http://schemas.microsoft.com/office/drawing/2014/main" id="{92A73DCC-DFE8-415C-9E58-94CCD0EE1150}"/>
              </a:ext>
            </a:extLst>
          </p:cNvPr>
          <p:cNvSpPr>
            <a:spLocks noGrp="1"/>
          </p:cNvSpPr>
          <p:nvPr>
            <p:ph sz="half" idx="1"/>
          </p:nvPr>
        </p:nvSpPr>
        <p:spPr/>
        <p:txBody>
          <a:bodyPr>
            <a:normAutofit fontScale="92500" lnSpcReduction="10000"/>
          </a:bodyPr>
          <a:lstStyle/>
          <a:p>
            <a:pPr marL="0" indent="0">
              <a:buNone/>
            </a:pPr>
            <a:r>
              <a:rPr lang="en-CA" dirty="0">
                <a:latin typeface="Calibri" panose="020F0502020204030204" pitchFamily="34" charset="0"/>
                <a:cs typeface="Calibri" panose="020F0502020204030204" pitchFamily="34" charset="0"/>
              </a:rPr>
              <a:t>≥ 2 of following suggest investigation:</a:t>
            </a:r>
          </a:p>
          <a:p>
            <a:pPr lvl="1"/>
            <a:r>
              <a:rPr lang="en-US" dirty="0"/>
              <a:t>Sudden onset or worsening of hypertension and age &gt; 55 or &lt; 30 years</a:t>
            </a:r>
          </a:p>
          <a:p>
            <a:pPr lvl="1"/>
            <a:r>
              <a:rPr lang="en-US" dirty="0"/>
              <a:t>Presence of an abdominal bruit</a:t>
            </a:r>
          </a:p>
          <a:p>
            <a:pPr lvl="1"/>
            <a:r>
              <a:rPr lang="en-US" dirty="0"/>
              <a:t>Hypertension resistant to  </a:t>
            </a:r>
            <a:r>
              <a:rPr lang="en-US" dirty="0">
                <a:latin typeface="Calibri" panose="020F0502020204030204" pitchFamily="34" charset="0"/>
                <a:cs typeface="Calibri" panose="020F0502020204030204" pitchFamily="34" charset="0"/>
              </a:rPr>
              <a:t>≥</a:t>
            </a:r>
            <a:r>
              <a:rPr lang="en-US" dirty="0"/>
              <a:t>3 drugs </a:t>
            </a:r>
          </a:p>
          <a:p>
            <a:pPr lvl="1"/>
            <a:r>
              <a:rPr lang="en-US" dirty="0">
                <a:sym typeface="Wingdings" panose="05000000000000000000" pitchFamily="2" charset="2"/>
              </a:rPr>
              <a:t></a:t>
            </a:r>
            <a:r>
              <a:rPr lang="en-US" dirty="0"/>
              <a:t> in </a:t>
            </a:r>
            <a:r>
              <a:rPr lang="en-US" dirty="0" err="1"/>
              <a:t>sCR</a:t>
            </a:r>
            <a:r>
              <a:rPr lang="en-US" dirty="0"/>
              <a:t> </a:t>
            </a:r>
            <a:r>
              <a:rPr lang="en-US" dirty="0">
                <a:latin typeface="Calibri" panose="020F0502020204030204" pitchFamily="34" charset="0"/>
                <a:cs typeface="Calibri" panose="020F0502020204030204" pitchFamily="34" charset="0"/>
              </a:rPr>
              <a:t>≥</a:t>
            </a:r>
            <a:r>
              <a:rPr lang="en-US" dirty="0"/>
              <a:t> 30% associated with use of an ACE inhibitor or ARB;</a:t>
            </a:r>
          </a:p>
          <a:p>
            <a:pPr lvl="1"/>
            <a:r>
              <a:rPr lang="en-US" dirty="0"/>
              <a:t>Other ASCVD, particularly in patients who smoke or have dyslipidemia</a:t>
            </a:r>
          </a:p>
          <a:p>
            <a:pPr lvl="1"/>
            <a:r>
              <a:rPr lang="en-US" dirty="0"/>
              <a:t>Recurrent pulmonary edema associated with hypertensive surges</a:t>
            </a:r>
          </a:p>
        </p:txBody>
      </p:sp>
      <p:sp>
        <p:nvSpPr>
          <p:cNvPr id="5" name="Content Placeholder 4">
            <a:extLst>
              <a:ext uri="{FF2B5EF4-FFF2-40B4-BE49-F238E27FC236}">
                <a16:creationId xmlns:a16="http://schemas.microsoft.com/office/drawing/2014/main" id="{46E3CF64-DDE8-4374-BA43-C38B7158085E}"/>
              </a:ext>
            </a:extLst>
          </p:cNvPr>
          <p:cNvSpPr>
            <a:spLocks noGrp="1"/>
          </p:cNvSpPr>
          <p:nvPr>
            <p:ph sz="half" idx="2"/>
          </p:nvPr>
        </p:nvSpPr>
        <p:spPr/>
        <p:txBody>
          <a:bodyPr>
            <a:normAutofit fontScale="92500" lnSpcReduction="10000"/>
          </a:bodyPr>
          <a:lstStyle/>
          <a:p>
            <a:r>
              <a:rPr lang="en-CA" dirty="0">
                <a:latin typeface="Calibri" panose="020F0502020204030204" pitchFamily="34" charset="0"/>
                <a:cs typeface="Calibri" panose="020F0502020204030204" pitchFamily="34" charset="0"/>
              </a:rPr>
              <a:t>≥ 2 of the following, investigate for </a:t>
            </a:r>
            <a:r>
              <a:rPr lang="en-CA" dirty="0"/>
              <a:t>fibromuscular dysplasia (FMD)-related renal artery stenosis</a:t>
            </a:r>
          </a:p>
          <a:p>
            <a:pPr lvl="1"/>
            <a:r>
              <a:rPr lang="en-US" dirty="0"/>
              <a:t>Significant (&gt; 1.5 cm), unexplained asymmetry in kidney sizes;</a:t>
            </a:r>
          </a:p>
          <a:p>
            <a:pPr lvl="1"/>
            <a:r>
              <a:rPr lang="en-US" dirty="0"/>
              <a:t>Abdominal bruit without apparent atherosclerosis;</a:t>
            </a:r>
          </a:p>
          <a:p>
            <a:pPr lvl="1"/>
            <a:r>
              <a:rPr lang="en-US" dirty="0"/>
              <a:t>FMD in another vascular territory;</a:t>
            </a:r>
          </a:p>
          <a:p>
            <a:pPr lvl="1"/>
            <a:r>
              <a:rPr lang="en-US" dirty="0"/>
              <a:t>Family history of FMD</a:t>
            </a:r>
            <a:endParaRPr lang="en-CA" dirty="0"/>
          </a:p>
        </p:txBody>
      </p:sp>
      <p:sp>
        <p:nvSpPr>
          <p:cNvPr id="6" name="TextBox 5">
            <a:extLst>
              <a:ext uri="{FF2B5EF4-FFF2-40B4-BE49-F238E27FC236}">
                <a16:creationId xmlns:a16="http://schemas.microsoft.com/office/drawing/2014/main" id="{53FEA7AC-3E3F-4F84-AF1A-3F30DB3470A7}"/>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16905041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AC9DFB-8F5A-4597-98C2-6B82E76EC637}"/>
              </a:ext>
            </a:extLst>
          </p:cNvPr>
          <p:cNvSpPr>
            <a:spLocks noGrp="1"/>
          </p:cNvSpPr>
          <p:nvPr>
            <p:ph type="title"/>
          </p:nvPr>
        </p:nvSpPr>
        <p:spPr/>
        <p:txBody>
          <a:bodyPr>
            <a:normAutofit/>
          </a:bodyPr>
          <a:lstStyle/>
          <a:p>
            <a:r>
              <a:rPr lang="en-US" dirty="0"/>
              <a:t>Treatment of Hypertension with Renovascular Disease</a:t>
            </a:r>
            <a:endParaRPr lang="en-CA" dirty="0"/>
          </a:p>
        </p:txBody>
      </p:sp>
      <p:sp>
        <p:nvSpPr>
          <p:cNvPr id="6" name="Content Placeholder 5">
            <a:extLst>
              <a:ext uri="{FF2B5EF4-FFF2-40B4-BE49-F238E27FC236}">
                <a16:creationId xmlns:a16="http://schemas.microsoft.com/office/drawing/2014/main" id="{B9954308-4BBF-4731-AEE4-A1D8C5E34004}"/>
              </a:ext>
            </a:extLst>
          </p:cNvPr>
          <p:cNvSpPr>
            <a:spLocks noGrp="1"/>
          </p:cNvSpPr>
          <p:nvPr>
            <p:ph idx="1"/>
          </p:nvPr>
        </p:nvSpPr>
        <p:spPr/>
        <p:txBody>
          <a:bodyPr/>
          <a:lstStyle/>
          <a:p>
            <a:r>
              <a:rPr lang="en-CA" b="1" dirty="0"/>
              <a:t>Hypertension with atherosclerotic renal artery stenosis </a:t>
            </a:r>
          </a:p>
          <a:p>
            <a:pPr lvl="1"/>
            <a:r>
              <a:rPr lang="en-CA" dirty="0"/>
              <a:t>Primarily medical managed</a:t>
            </a:r>
          </a:p>
          <a:p>
            <a:r>
              <a:rPr lang="en-CA" b="1" dirty="0"/>
              <a:t>Consider </a:t>
            </a:r>
            <a:r>
              <a:rPr lang="en-US" b="1" dirty="0"/>
              <a:t>Renal artery angioplasty and stenting:</a:t>
            </a:r>
          </a:p>
          <a:p>
            <a:pPr lvl="1"/>
            <a:r>
              <a:rPr lang="en-CA" dirty="0"/>
              <a:t>Uncontrolled hypertension resistant to maximally tolerated pharmacotherapy,</a:t>
            </a:r>
          </a:p>
          <a:p>
            <a:pPr lvl="1"/>
            <a:r>
              <a:rPr lang="en-CA" dirty="0"/>
              <a:t>Progressive renal function loss</a:t>
            </a:r>
          </a:p>
          <a:p>
            <a:pPr lvl="1"/>
            <a:r>
              <a:rPr lang="en-CA" dirty="0"/>
              <a:t>Acute pulmonary edema</a:t>
            </a:r>
          </a:p>
          <a:p>
            <a:pPr algn="l"/>
            <a:r>
              <a:rPr lang="en-US" b="1" dirty="0"/>
              <a:t>P</a:t>
            </a:r>
            <a:r>
              <a:rPr lang="en-US" b="1" i="0" u="none" strike="noStrike" baseline="0" dirty="0"/>
              <a:t>atients with confirmed renal FMD </a:t>
            </a:r>
          </a:p>
          <a:p>
            <a:pPr lvl="1"/>
            <a:r>
              <a:rPr lang="en-US" dirty="0"/>
              <a:t>R</a:t>
            </a:r>
            <a:r>
              <a:rPr lang="en-US" b="0" i="0" u="none" strike="noStrike" baseline="0" dirty="0"/>
              <a:t>efer to a </a:t>
            </a:r>
            <a:r>
              <a:rPr lang="en-CA" b="0" i="0" u="none" strike="noStrike" baseline="0" dirty="0"/>
              <a:t>hypertension specialist</a:t>
            </a:r>
          </a:p>
          <a:p>
            <a:r>
              <a:rPr lang="en-CA" dirty="0"/>
              <a:t>Caution with use of </a:t>
            </a:r>
            <a:r>
              <a:rPr lang="en-CA" dirty="0" err="1"/>
              <a:t>ACEi</a:t>
            </a:r>
            <a:r>
              <a:rPr lang="en-CA" dirty="0"/>
              <a:t>/ARB due to risk of severe hypotension</a:t>
            </a:r>
          </a:p>
        </p:txBody>
      </p:sp>
      <p:sp>
        <p:nvSpPr>
          <p:cNvPr id="7" name="TextBox 6">
            <a:extLst>
              <a:ext uri="{FF2B5EF4-FFF2-40B4-BE49-F238E27FC236}">
                <a16:creationId xmlns:a16="http://schemas.microsoft.com/office/drawing/2014/main" id="{9C3E2B8E-F2C7-46AA-801D-B7482F186ADB}"/>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6281301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84736-1A63-4C35-BD40-D3AD9BDE01B2}"/>
              </a:ext>
            </a:extLst>
          </p:cNvPr>
          <p:cNvSpPr>
            <a:spLocks noGrp="1"/>
          </p:cNvSpPr>
          <p:nvPr>
            <p:ph type="title"/>
          </p:nvPr>
        </p:nvSpPr>
        <p:spPr/>
        <p:txBody>
          <a:bodyPr/>
          <a:lstStyle/>
          <a:p>
            <a:r>
              <a:rPr lang="en-CA" dirty="0"/>
              <a:t>Endocrine Hypertension </a:t>
            </a:r>
          </a:p>
        </p:txBody>
      </p:sp>
      <p:sp>
        <p:nvSpPr>
          <p:cNvPr id="3" name="Content Placeholder 2">
            <a:extLst>
              <a:ext uri="{FF2B5EF4-FFF2-40B4-BE49-F238E27FC236}">
                <a16:creationId xmlns:a16="http://schemas.microsoft.com/office/drawing/2014/main" id="{DB77E7D1-0610-4A3D-B4E8-894CEDB4F011}"/>
              </a:ext>
            </a:extLst>
          </p:cNvPr>
          <p:cNvSpPr>
            <a:spLocks noGrp="1"/>
          </p:cNvSpPr>
          <p:nvPr>
            <p:ph idx="1"/>
          </p:nvPr>
        </p:nvSpPr>
        <p:spPr/>
        <p:txBody>
          <a:bodyPr/>
          <a:lstStyle/>
          <a:p>
            <a:r>
              <a:rPr lang="en-CA" dirty="0"/>
              <a:t>Assessment for endocrine hypertension</a:t>
            </a:r>
          </a:p>
          <a:p>
            <a:pPr lvl="1"/>
            <a:r>
              <a:rPr lang="en-US" dirty="0"/>
              <a:t>Primary aldosteronism: screening and diagnosis</a:t>
            </a:r>
          </a:p>
          <a:p>
            <a:pPr lvl="1"/>
            <a:r>
              <a:rPr lang="en-US" dirty="0"/>
              <a:t>Pheochromocytoma and paraganglioma: screening and diagnosis</a:t>
            </a:r>
          </a:p>
          <a:p>
            <a:r>
              <a:rPr lang="en-US" dirty="0"/>
              <a:t>Treatment of secondary hypertension due to endocrine causes</a:t>
            </a:r>
          </a:p>
          <a:p>
            <a:pPr marL="457200" lvl="1" indent="0">
              <a:buNone/>
            </a:pPr>
            <a:endParaRPr lang="en-CA" dirty="0"/>
          </a:p>
        </p:txBody>
      </p:sp>
      <p:sp>
        <p:nvSpPr>
          <p:cNvPr id="4" name="Rectangle: Rounded Corners 3">
            <a:extLst>
              <a:ext uri="{FF2B5EF4-FFF2-40B4-BE49-F238E27FC236}">
                <a16:creationId xmlns:a16="http://schemas.microsoft.com/office/drawing/2014/main" id="{D5706A62-E3CC-473C-84C3-29F5D267FAEA}"/>
              </a:ext>
            </a:extLst>
          </p:cNvPr>
          <p:cNvSpPr/>
          <p:nvPr/>
        </p:nvSpPr>
        <p:spPr>
          <a:xfrm>
            <a:off x="676459" y="5209130"/>
            <a:ext cx="10760424" cy="1102770"/>
          </a:xfrm>
          <a:prstGeom prst="roundRect">
            <a:avLst/>
          </a:prstGeom>
          <a:solidFill>
            <a:srgbClr val="AD1F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Assessment and Management of Endocrine Hypertension are Reviewed in the Hypertension Canada 2020 Guidelines (Tables 13 and 14)</a:t>
            </a:r>
          </a:p>
        </p:txBody>
      </p:sp>
      <p:sp>
        <p:nvSpPr>
          <p:cNvPr id="5" name="TextBox 4">
            <a:extLst>
              <a:ext uri="{FF2B5EF4-FFF2-40B4-BE49-F238E27FC236}">
                <a16:creationId xmlns:a16="http://schemas.microsoft.com/office/drawing/2014/main" id="{D63DA458-C2E1-4556-BA7E-F8F3FDE012D9}"/>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1596163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nvPr>
        </p:nvSpPr>
        <p:spPr/>
        <p:txBody>
          <a:bodyPr/>
          <a:lstStyle/>
          <a:p>
            <a:r>
              <a:rPr lang="en-CA" b="1" dirty="0"/>
              <a:t>6. Care Delivery </a:t>
            </a:r>
          </a:p>
        </p:txBody>
      </p:sp>
    </p:spTree>
    <p:custDataLst>
      <p:tags r:id="rId1"/>
    </p:custDataLst>
    <p:extLst>
      <p:ext uri="{BB962C8B-B14F-4D97-AF65-F5344CB8AC3E}">
        <p14:creationId xmlns:p14="http://schemas.microsoft.com/office/powerpoint/2010/main" val="2652590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0475A6-D9D3-407A-8864-FFD6F3256A88}"/>
              </a:ext>
            </a:extLst>
          </p:cNvPr>
          <p:cNvSpPr>
            <a:spLocks noGrp="1"/>
          </p:cNvSpPr>
          <p:nvPr>
            <p:ph type="title"/>
          </p:nvPr>
        </p:nvSpPr>
        <p:spPr/>
        <p:txBody>
          <a:bodyPr/>
          <a:lstStyle/>
          <a:p>
            <a:r>
              <a:rPr lang="en-CA" dirty="0"/>
              <a:t>Key Messages </a:t>
            </a:r>
          </a:p>
        </p:txBody>
      </p:sp>
      <p:sp>
        <p:nvSpPr>
          <p:cNvPr id="5" name="Content Placeholder 4">
            <a:extLst>
              <a:ext uri="{FF2B5EF4-FFF2-40B4-BE49-F238E27FC236}">
                <a16:creationId xmlns:a16="http://schemas.microsoft.com/office/drawing/2014/main" id="{FB6B75AF-A6AB-496B-9E60-13BF6A2DB29C}"/>
              </a:ext>
            </a:extLst>
          </p:cNvPr>
          <p:cNvSpPr>
            <a:spLocks noGrp="1"/>
          </p:cNvSpPr>
          <p:nvPr>
            <p:ph idx="1"/>
          </p:nvPr>
        </p:nvSpPr>
        <p:spPr/>
        <p:txBody>
          <a:bodyPr/>
          <a:lstStyle/>
          <a:p>
            <a:pPr marL="514350" indent="-514350">
              <a:buFont typeface="+mj-lt"/>
              <a:buAutoNum type="arabicPeriod"/>
            </a:pPr>
            <a:r>
              <a:rPr lang="en-US" dirty="0"/>
              <a:t>Use of e-health interventions may be used as a means to improve the management of hypertension, reduce the risk of cardiovascular disease, and improve health and well-being</a:t>
            </a:r>
            <a:endParaRPr lang="en-CA" dirty="0"/>
          </a:p>
        </p:txBody>
      </p:sp>
      <p:sp>
        <p:nvSpPr>
          <p:cNvPr id="6" name="TextBox 5">
            <a:extLst>
              <a:ext uri="{FF2B5EF4-FFF2-40B4-BE49-F238E27FC236}">
                <a16:creationId xmlns:a16="http://schemas.microsoft.com/office/drawing/2014/main" id="{C48FF2D7-C0F4-4DE4-92A2-89CB4811E3F6}"/>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6924930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4C5BC-0F1C-4A82-A6D6-ECD899293C03}"/>
              </a:ext>
            </a:extLst>
          </p:cNvPr>
          <p:cNvSpPr>
            <a:spLocks noGrp="1"/>
          </p:cNvSpPr>
          <p:nvPr>
            <p:ph type="title"/>
          </p:nvPr>
        </p:nvSpPr>
        <p:spPr/>
        <p:txBody>
          <a:bodyPr/>
          <a:lstStyle/>
          <a:p>
            <a:r>
              <a:rPr lang="en-US" dirty="0"/>
              <a:t>Strategies to Improve Patient Adherence</a:t>
            </a:r>
            <a:endParaRPr lang="en-CA" dirty="0"/>
          </a:p>
        </p:txBody>
      </p:sp>
      <p:sp>
        <p:nvSpPr>
          <p:cNvPr id="3" name="Content Placeholder 2">
            <a:extLst>
              <a:ext uri="{FF2B5EF4-FFF2-40B4-BE49-F238E27FC236}">
                <a16:creationId xmlns:a16="http://schemas.microsoft.com/office/drawing/2014/main" id="{0B446288-B712-46A0-88B9-49880A0E9372}"/>
              </a:ext>
            </a:extLst>
          </p:cNvPr>
          <p:cNvSpPr>
            <a:spLocks noGrp="1"/>
          </p:cNvSpPr>
          <p:nvPr>
            <p:ph idx="1"/>
          </p:nvPr>
        </p:nvSpPr>
        <p:spPr>
          <a:xfrm>
            <a:off x="838200" y="1581028"/>
            <a:ext cx="10515600" cy="4695886"/>
          </a:xfrm>
        </p:spPr>
        <p:txBody>
          <a:bodyPr>
            <a:normAutofit fontScale="92500" lnSpcReduction="10000"/>
          </a:bodyPr>
          <a:lstStyle/>
          <a:p>
            <a:r>
              <a:rPr lang="en-US" sz="2000" dirty="0"/>
              <a:t>Tailoring pill-taking to fit patient’s daily habits </a:t>
            </a:r>
          </a:p>
          <a:p>
            <a:r>
              <a:rPr lang="en-US" sz="2000" dirty="0"/>
              <a:t>Simplifying medication regimens to once-daily dosing </a:t>
            </a:r>
          </a:p>
          <a:p>
            <a:r>
              <a:rPr lang="en-US" sz="2000" dirty="0"/>
              <a:t>Replacing multiple pill antihypertensive combinations with single-pill combinations </a:t>
            </a:r>
          </a:p>
          <a:p>
            <a:r>
              <a:rPr lang="en-US" sz="2000" dirty="0"/>
              <a:t>Using unit-of-use packaging (of several medications to be taken together) </a:t>
            </a:r>
          </a:p>
          <a:p>
            <a:r>
              <a:rPr lang="en-US" sz="2000" dirty="0"/>
              <a:t>Using a multidisciplinary team approach to improve adherence to an antihypertensive prescription</a:t>
            </a:r>
          </a:p>
          <a:p>
            <a:r>
              <a:rPr lang="en-US" sz="2000" dirty="0"/>
              <a:t>Assist your patient in getting more involved in their treatment by:</a:t>
            </a:r>
          </a:p>
          <a:p>
            <a:pPr lvl="1"/>
            <a:r>
              <a:rPr lang="en-US" sz="1600" dirty="0"/>
              <a:t>Encouraging greater patient responsibility/autonomy in monitoring their blood pressure and adjusting their prescriptions</a:t>
            </a:r>
          </a:p>
          <a:p>
            <a:pPr lvl="1"/>
            <a:r>
              <a:rPr lang="en-US" sz="1600" dirty="0"/>
              <a:t>Educating patients and their families about their disease and treatment regimens</a:t>
            </a:r>
          </a:p>
          <a:p>
            <a:r>
              <a:rPr lang="en-US" sz="2000" dirty="0"/>
              <a:t>Improve your management in the office and beyond by:</a:t>
            </a:r>
          </a:p>
          <a:p>
            <a:pPr lvl="1"/>
            <a:r>
              <a:rPr lang="en-US" sz="1600" dirty="0"/>
              <a:t>In patients with hypertension who are not at target, adherence to all health </a:t>
            </a:r>
            <a:r>
              <a:rPr lang="en-US" sz="1600" dirty="0" err="1"/>
              <a:t>behaviour</a:t>
            </a:r>
            <a:r>
              <a:rPr lang="en-US" sz="1600" dirty="0"/>
              <a:t> recommendations (including use of prescription medications) should be reviewed before adjustment in therapy is considered</a:t>
            </a:r>
          </a:p>
          <a:p>
            <a:pPr lvl="1"/>
            <a:r>
              <a:rPr lang="en-US" sz="1600" dirty="0"/>
              <a:t>Encouraging adherence with therapy using out-of-office contact (either phone or mail), particularly during the first 3 months of therapy</a:t>
            </a:r>
          </a:p>
          <a:p>
            <a:pPr lvl="1"/>
            <a:r>
              <a:rPr lang="en-US" sz="1600" dirty="0"/>
              <a:t>Coordinating with pharmacists and work-site health caregivers to improve monitoring of adherence with pharmacological and health </a:t>
            </a:r>
            <a:r>
              <a:rPr lang="en-US" sz="1600" dirty="0" err="1"/>
              <a:t>behaviour</a:t>
            </a:r>
            <a:r>
              <a:rPr lang="en-US" sz="1600" dirty="0"/>
              <a:t> modification prescriptions</a:t>
            </a:r>
          </a:p>
          <a:p>
            <a:pPr lvl="1"/>
            <a:r>
              <a:rPr lang="en-US" sz="1600" dirty="0"/>
              <a:t>Using electronic medication compliance aids</a:t>
            </a:r>
            <a:endParaRPr lang="en-CA" sz="1600" dirty="0"/>
          </a:p>
        </p:txBody>
      </p:sp>
      <p:sp>
        <p:nvSpPr>
          <p:cNvPr id="4" name="TextBox 3">
            <a:extLst>
              <a:ext uri="{FF2B5EF4-FFF2-40B4-BE49-F238E27FC236}">
                <a16:creationId xmlns:a16="http://schemas.microsoft.com/office/drawing/2014/main" id="{240568CF-BDE6-4DB9-9C0D-C27B5E34032F}"/>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1515982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nvPr>
        </p:nvSpPr>
        <p:spPr/>
        <p:txBody>
          <a:bodyPr/>
          <a:lstStyle/>
          <a:p>
            <a:r>
              <a:rPr lang="en-CA" b="1" dirty="0"/>
              <a:t>7. Special Populations </a:t>
            </a:r>
          </a:p>
        </p:txBody>
      </p:sp>
    </p:spTree>
    <p:custDataLst>
      <p:tags r:id="rId1"/>
    </p:custDataLst>
    <p:extLst>
      <p:ext uri="{BB962C8B-B14F-4D97-AF65-F5344CB8AC3E}">
        <p14:creationId xmlns:p14="http://schemas.microsoft.com/office/powerpoint/2010/main" val="19982559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A7443B-2F77-4FD8-9F63-FB1A018CA70D}"/>
              </a:ext>
            </a:extLst>
          </p:cNvPr>
          <p:cNvSpPr>
            <a:spLocks noGrp="1"/>
          </p:cNvSpPr>
          <p:nvPr>
            <p:ph type="title"/>
          </p:nvPr>
        </p:nvSpPr>
        <p:spPr/>
        <p:txBody>
          <a:bodyPr/>
          <a:lstStyle/>
          <a:p>
            <a:r>
              <a:rPr lang="en-CA" dirty="0"/>
              <a:t>Hypertension and Pediatrics Key Messages </a:t>
            </a:r>
          </a:p>
        </p:txBody>
      </p:sp>
      <p:sp>
        <p:nvSpPr>
          <p:cNvPr id="5" name="Content Placeholder 4">
            <a:extLst>
              <a:ext uri="{FF2B5EF4-FFF2-40B4-BE49-F238E27FC236}">
                <a16:creationId xmlns:a16="http://schemas.microsoft.com/office/drawing/2014/main" id="{3019DC3C-169A-469D-BA79-D8D6AF665388}"/>
              </a:ext>
            </a:extLst>
          </p:cNvPr>
          <p:cNvSpPr>
            <a:spLocks noGrp="1"/>
          </p:cNvSpPr>
          <p:nvPr>
            <p:ph idx="1"/>
          </p:nvPr>
        </p:nvSpPr>
        <p:spPr/>
        <p:txBody>
          <a:bodyPr>
            <a:normAutofit fontScale="62500" lnSpcReduction="20000"/>
          </a:bodyPr>
          <a:lstStyle/>
          <a:p>
            <a:pPr marL="514350" indent="-514350">
              <a:buFont typeface="+mj-lt"/>
              <a:buAutoNum type="arabicPeriod"/>
            </a:pPr>
            <a:r>
              <a:rPr lang="en-US" dirty="0"/>
              <a:t>BP should be measured regularly in children 3 years of age or older; the auscultatory method is the gold-standard at present.</a:t>
            </a:r>
          </a:p>
          <a:p>
            <a:pPr marL="514350" indent="-514350">
              <a:buFont typeface="+mj-lt"/>
              <a:buAutoNum type="arabicPeriod"/>
            </a:pPr>
            <a:r>
              <a:rPr lang="en-US" dirty="0"/>
              <a:t>Simplified diagnostic thresholds can be used to diagnose hypertension in children and adolescents.</a:t>
            </a:r>
          </a:p>
          <a:p>
            <a:pPr marL="514350" indent="-514350">
              <a:buFont typeface="+mj-lt"/>
              <a:buAutoNum type="arabicPeriod"/>
            </a:pPr>
            <a:r>
              <a:rPr lang="en-US" dirty="0"/>
              <a:t> If office BP readings are elevated, ABPM is recommended using devices independently validated in children and interpreted with appropriate pediatric normative data.</a:t>
            </a:r>
          </a:p>
          <a:p>
            <a:pPr marL="514350" indent="-514350">
              <a:buFont typeface="+mj-lt"/>
              <a:buAutoNum type="arabicPeriod"/>
            </a:pPr>
            <a:r>
              <a:rPr lang="en-US" dirty="0"/>
              <a:t>In children with confirmed hypertension, routine echocardiographic evaluation should be performed, and cardiovascular risk factors should be assessed with routine laboratory tests. </a:t>
            </a:r>
          </a:p>
          <a:p>
            <a:pPr marL="514350" indent="-514350">
              <a:buFont typeface="+mj-lt"/>
              <a:buAutoNum type="arabicPeriod"/>
            </a:pPr>
            <a:r>
              <a:rPr lang="en-US" dirty="0"/>
              <a:t>Health </a:t>
            </a:r>
            <a:r>
              <a:rPr lang="en-US" dirty="0" err="1"/>
              <a:t>behaviour</a:t>
            </a:r>
            <a:r>
              <a:rPr lang="en-US" dirty="0"/>
              <a:t> management should aim for a healthy body weight through a comprehensive approach that includes dietary education and increased physical activity.</a:t>
            </a:r>
          </a:p>
          <a:p>
            <a:pPr marL="514350" indent="-514350">
              <a:buFont typeface="+mj-lt"/>
              <a:buAutoNum type="arabicPeriod"/>
            </a:pPr>
            <a:r>
              <a:rPr lang="en-US" dirty="0"/>
              <a:t>Secondary hypertension should be ruled out before pharmacological therapy is introduced in children with symptomatic hypertension, target organ damage, comorbidities, persistent, or stage 2 hypertension.</a:t>
            </a:r>
          </a:p>
          <a:p>
            <a:pPr marL="514350" indent="-514350">
              <a:buFont typeface="+mj-lt"/>
              <a:buAutoNum type="arabicPeriod"/>
            </a:pPr>
            <a:r>
              <a:rPr lang="en-US" dirty="0"/>
              <a:t>Initial therapy should be monotherapy, with an ACE inhibitor or ARB (not first-line in black children), or a long-acting dihydropyridine CCB.</a:t>
            </a:r>
          </a:p>
          <a:p>
            <a:pPr marL="514350" indent="-514350">
              <a:buFont typeface="+mj-lt"/>
              <a:buAutoNum type="arabicPeriod"/>
            </a:pPr>
            <a:r>
              <a:rPr lang="en-US" dirty="0"/>
              <a:t>The treatment goal is systolic and diastolic office BP and/or ABPM &lt; 95th percentile or &lt; 90</a:t>
            </a:r>
            <a:r>
              <a:rPr lang="en-US" baseline="30000" dirty="0"/>
              <a:t>th</a:t>
            </a:r>
            <a:r>
              <a:rPr lang="en-US" dirty="0"/>
              <a:t> percentile in children with risk factors or target organ damage.</a:t>
            </a:r>
          </a:p>
          <a:p>
            <a:pPr marL="514350" indent="-514350">
              <a:buFont typeface="+mj-lt"/>
              <a:buAutoNum type="arabicPeriod"/>
            </a:pPr>
            <a:r>
              <a:rPr lang="en-US" dirty="0"/>
              <a:t>Complex cases should be referred to an expert in pediatric hypertension.</a:t>
            </a:r>
            <a:endParaRPr lang="en-CA" dirty="0"/>
          </a:p>
        </p:txBody>
      </p:sp>
      <p:sp>
        <p:nvSpPr>
          <p:cNvPr id="6" name="TextBox 5">
            <a:extLst>
              <a:ext uri="{FF2B5EF4-FFF2-40B4-BE49-F238E27FC236}">
                <a16:creationId xmlns:a16="http://schemas.microsoft.com/office/drawing/2014/main" id="{86708F3B-CA4F-48AF-A06D-FB2C6AAA5BD2}"/>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39224924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9EEF-F560-4799-80D5-B736817657F5}"/>
              </a:ext>
            </a:extLst>
          </p:cNvPr>
          <p:cNvSpPr>
            <a:spLocks noGrp="1"/>
          </p:cNvSpPr>
          <p:nvPr>
            <p:ph type="title"/>
          </p:nvPr>
        </p:nvSpPr>
        <p:spPr/>
        <p:txBody>
          <a:bodyPr/>
          <a:lstStyle/>
          <a:p>
            <a:r>
              <a:rPr lang="en-CA" dirty="0"/>
              <a:t>Hypertension and Pregnancy Key Messages </a:t>
            </a:r>
          </a:p>
        </p:txBody>
      </p:sp>
      <p:sp>
        <p:nvSpPr>
          <p:cNvPr id="3" name="Content Placeholder 2">
            <a:extLst>
              <a:ext uri="{FF2B5EF4-FFF2-40B4-BE49-F238E27FC236}">
                <a16:creationId xmlns:a16="http://schemas.microsoft.com/office/drawing/2014/main" id="{4CD3C0B9-07F1-4F4B-AB3A-D38D981CB675}"/>
              </a:ext>
            </a:extLst>
          </p:cNvPr>
          <p:cNvSpPr>
            <a:spLocks noGrp="1"/>
          </p:cNvSpPr>
          <p:nvPr>
            <p:ph idx="1"/>
          </p:nvPr>
        </p:nvSpPr>
        <p:spPr/>
        <p:txBody>
          <a:bodyPr>
            <a:normAutofit fontScale="92500" lnSpcReduction="20000"/>
          </a:bodyPr>
          <a:lstStyle/>
          <a:p>
            <a:pPr marL="342900" indent="-342900">
              <a:buFont typeface="+mj-lt"/>
              <a:buAutoNum type="arabicPeriod"/>
            </a:pPr>
            <a:r>
              <a:rPr lang="en-US" sz="1800" dirty="0"/>
              <a:t>Up to 7% of pregnancies are complicated by a hypertensive disorder of pregnancy, and approximately 5% of women will have chronic hypertension when they become pregnant.</a:t>
            </a:r>
          </a:p>
          <a:p>
            <a:pPr marL="342900" indent="-342900">
              <a:buFont typeface="+mj-lt"/>
              <a:buAutoNum type="arabicPeriod"/>
            </a:pPr>
            <a:r>
              <a:rPr lang="en-US" sz="1800" dirty="0"/>
              <a:t>The prevalence of hypertension in pregnancy is expected to increase with women becoming pregnant later in their reproductive years and the increasing prevalence of cardiovascular comorbidities such as increased preconception body mass index and maternal diabetes.</a:t>
            </a:r>
          </a:p>
          <a:p>
            <a:pPr marL="342900" indent="-342900">
              <a:buFont typeface="+mj-lt"/>
              <a:buAutoNum type="arabicPeriod"/>
            </a:pPr>
            <a:r>
              <a:rPr lang="en-US" sz="1800" dirty="0"/>
              <a:t>The possibility of pregnancy should be considered when managing women with hypertension who are of reproductive age.</a:t>
            </a:r>
          </a:p>
          <a:p>
            <a:pPr marL="342900" indent="-342900">
              <a:buFont typeface="+mj-lt"/>
              <a:buAutoNum type="arabicPeriod"/>
            </a:pPr>
            <a:r>
              <a:rPr lang="en-US" sz="1800" dirty="0"/>
              <a:t>Preconception counselling should be offered to all women with hypertension who are considering pregnancy.</a:t>
            </a:r>
          </a:p>
          <a:p>
            <a:pPr marL="342900" indent="-342900">
              <a:buFont typeface="+mj-lt"/>
              <a:buAutoNum type="arabicPeriod"/>
            </a:pPr>
            <a:r>
              <a:rPr lang="en-US" sz="1800" dirty="0"/>
              <a:t>ACE inhibitor and ARB therapy should be avoided before conception and during pregnancy unless there is a compelling indication for their use (</a:t>
            </a:r>
            <a:r>
              <a:rPr lang="en-US" sz="1800" dirty="0" err="1"/>
              <a:t>ie</a:t>
            </a:r>
            <a:r>
              <a:rPr lang="en-US" sz="1800" dirty="0"/>
              <a:t>, </a:t>
            </a:r>
            <a:r>
              <a:rPr lang="en-US" sz="1800" dirty="0" err="1"/>
              <a:t>proteinuric</a:t>
            </a:r>
            <a:r>
              <a:rPr lang="en-US" sz="1800" dirty="0"/>
              <a:t> kidney disease).</a:t>
            </a:r>
          </a:p>
          <a:p>
            <a:pPr marL="342900" indent="-342900">
              <a:buFont typeface="+mj-lt"/>
              <a:buAutoNum type="arabicPeriod"/>
            </a:pPr>
            <a:r>
              <a:rPr lang="en-US" sz="1800" dirty="0"/>
              <a:t>Hypertension during pregnancy can increase the risk of adverse maternal and fetal outcomes, including an increased risk of preeclampsia, placental abruption, prematurity, small for gestational age infants, stillbirth, and maternal renal and retinal injury, thus generally requires involvement of an interdisciplinary team including obstetrical care providers.</a:t>
            </a:r>
          </a:p>
          <a:p>
            <a:pPr marL="342900" indent="-342900">
              <a:buFont typeface="+mj-lt"/>
              <a:buAutoNum type="arabicPeriod"/>
            </a:pPr>
            <a:r>
              <a:rPr lang="en-US" sz="1800" dirty="0"/>
              <a:t>Women with hypertension should be managed as per the Hypertension Canada guidelines for adults with hypertension before and immediately after pregnancy, except if they are breastfeeding. In breastfeeding women, only certain antihypertensive medications should be considered because their concentration in the breastmilk has been shown to be low. </a:t>
            </a:r>
          </a:p>
        </p:txBody>
      </p:sp>
      <p:sp>
        <p:nvSpPr>
          <p:cNvPr id="4" name="TextBox 3">
            <a:extLst>
              <a:ext uri="{FF2B5EF4-FFF2-40B4-BE49-F238E27FC236}">
                <a16:creationId xmlns:a16="http://schemas.microsoft.com/office/drawing/2014/main" id="{9E9AF888-6F75-4853-BEDF-31F6BA90C92D}"/>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14060754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85512-D237-4798-B13E-81A291D74824}"/>
              </a:ext>
            </a:extLst>
          </p:cNvPr>
          <p:cNvSpPr>
            <a:spLocks noGrp="1"/>
          </p:cNvSpPr>
          <p:nvPr>
            <p:ph type="title"/>
          </p:nvPr>
        </p:nvSpPr>
        <p:spPr/>
        <p:txBody>
          <a:bodyPr/>
          <a:lstStyle/>
          <a:p>
            <a:r>
              <a:rPr lang="en-CA" dirty="0"/>
              <a:t>Special Population Topics </a:t>
            </a:r>
          </a:p>
        </p:txBody>
      </p:sp>
      <p:sp>
        <p:nvSpPr>
          <p:cNvPr id="5" name="Content Placeholder 4">
            <a:extLst>
              <a:ext uri="{FF2B5EF4-FFF2-40B4-BE49-F238E27FC236}">
                <a16:creationId xmlns:a16="http://schemas.microsoft.com/office/drawing/2014/main" id="{97E1AFE0-DC7E-45E9-84D3-FC7851AC484B}"/>
              </a:ext>
            </a:extLst>
          </p:cNvPr>
          <p:cNvSpPr>
            <a:spLocks noGrp="1"/>
          </p:cNvSpPr>
          <p:nvPr>
            <p:ph sz="half" idx="1"/>
          </p:nvPr>
        </p:nvSpPr>
        <p:spPr>
          <a:xfrm>
            <a:off x="838200" y="1690688"/>
            <a:ext cx="5181600" cy="4486275"/>
          </a:xfrm>
        </p:spPr>
        <p:txBody>
          <a:bodyPr>
            <a:normAutofit fontScale="62500" lnSpcReduction="20000"/>
          </a:bodyPr>
          <a:lstStyle/>
          <a:p>
            <a:pPr marL="0" indent="0" algn="ctr">
              <a:buNone/>
            </a:pPr>
            <a:r>
              <a:rPr lang="en-CA" b="1" dirty="0"/>
              <a:t>Pediatrics</a:t>
            </a:r>
          </a:p>
          <a:p>
            <a:pPr marL="571500" indent="-571500">
              <a:buFont typeface="+mj-lt"/>
              <a:buAutoNum type="romanUcPeriod"/>
            </a:pPr>
            <a:r>
              <a:rPr lang="en-US" dirty="0"/>
              <a:t>Accurate measurement of BP in children</a:t>
            </a:r>
          </a:p>
          <a:p>
            <a:pPr marL="571500" indent="-571500">
              <a:buFont typeface="+mj-lt"/>
              <a:buAutoNum type="romanUcPeriod"/>
            </a:pPr>
            <a:r>
              <a:rPr lang="en-US" dirty="0"/>
              <a:t>Criteria for diagnosis of hypertension in children</a:t>
            </a:r>
          </a:p>
          <a:p>
            <a:pPr marL="571500" indent="-571500">
              <a:buFont typeface="+mj-lt"/>
              <a:buAutoNum type="romanUcPeriod"/>
            </a:pPr>
            <a:r>
              <a:rPr lang="en-US" dirty="0"/>
              <a:t>Assessment of overall cardiovascular risk in hypertensive children</a:t>
            </a:r>
          </a:p>
          <a:p>
            <a:pPr marL="571500" indent="-571500">
              <a:buFont typeface="+mj-lt"/>
              <a:buAutoNum type="romanUcPeriod"/>
            </a:pPr>
            <a:r>
              <a:rPr lang="en-US" dirty="0"/>
              <a:t>Routine laboratory tests for the investigation of children with hypertension</a:t>
            </a:r>
          </a:p>
          <a:p>
            <a:pPr marL="571500" indent="-571500">
              <a:buFont typeface="+mj-lt"/>
              <a:buAutoNum type="romanUcPeriod"/>
            </a:pPr>
            <a:r>
              <a:rPr lang="en-US" dirty="0"/>
              <a:t>Ambulatory BP measurement in children</a:t>
            </a:r>
          </a:p>
          <a:p>
            <a:pPr marL="571500" indent="-571500">
              <a:buFont typeface="+mj-lt"/>
              <a:buAutoNum type="romanUcPeriod"/>
            </a:pPr>
            <a:r>
              <a:rPr lang="en-CA" dirty="0"/>
              <a:t>Role of echocardiography</a:t>
            </a:r>
          </a:p>
          <a:p>
            <a:pPr marL="571500" indent="-571500">
              <a:buFont typeface="+mj-lt"/>
              <a:buAutoNum type="romanUcPeriod"/>
            </a:pPr>
            <a:r>
              <a:rPr lang="en-CA" dirty="0"/>
              <a:t>Health behaviour management</a:t>
            </a:r>
          </a:p>
          <a:p>
            <a:pPr marL="571500" indent="-571500">
              <a:buFont typeface="+mj-lt"/>
              <a:buAutoNum type="romanUcPeriod"/>
            </a:pPr>
            <a:r>
              <a:rPr lang="en-US" dirty="0"/>
              <a:t>Indications for drug therapy for children with hypertension</a:t>
            </a:r>
          </a:p>
          <a:p>
            <a:pPr marL="571500" indent="-571500">
              <a:buFont typeface="+mj-lt"/>
              <a:buAutoNum type="romanUcPeriod"/>
            </a:pPr>
            <a:r>
              <a:rPr lang="en-US" dirty="0"/>
              <a:t>Choice of drug therapy for children with hypertension</a:t>
            </a:r>
          </a:p>
          <a:p>
            <a:pPr marL="571500" indent="-571500">
              <a:buFont typeface="+mj-lt"/>
              <a:buAutoNum type="romanUcPeriod"/>
            </a:pPr>
            <a:r>
              <a:rPr lang="en-US" dirty="0"/>
              <a:t>Goals of therapy for children with hypertension</a:t>
            </a:r>
          </a:p>
          <a:p>
            <a:endParaRPr lang="en-CA" dirty="0"/>
          </a:p>
        </p:txBody>
      </p:sp>
      <p:sp>
        <p:nvSpPr>
          <p:cNvPr id="6" name="Content Placeholder 5">
            <a:extLst>
              <a:ext uri="{FF2B5EF4-FFF2-40B4-BE49-F238E27FC236}">
                <a16:creationId xmlns:a16="http://schemas.microsoft.com/office/drawing/2014/main" id="{F084905B-2E50-4A6C-8876-5C2955F70140}"/>
              </a:ext>
            </a:extLst>
          </p:cNvPr>
          <p:cNvSpPr>
            <a:spLocks noGrp="1"/>
          </p:cNvSpPr>
          <p:nvPr>
            <p:ph sz="half" idx="2"/>
          </p:nvPr>
        </p:nvSpPr>
        <p:spPr>
          <a:xfrm>
            <a:off x="6172200" y="1690688"/>
            <a:ext cx="5181600" cy="4486275"/>
          </a:xfrm>
        </p:spPr>
        <p:txBody>
          <a:bodyPr>
            <a:normAutofit fontScale="62500" lnSpcReduction="20000"/>
          </a:bodyPr>
          <a:lstStyle/>
          <a:p>
            <a:pPr marL="0" indent="0" algn="ctr">
              <a:buNone/>
            </a:pPr>
            <a:r>
              <a:rPr lang="en-CA" sz="3200" b="1" dirty="0"/>
              <a:t>Pregnancy and Breastfeeding</a:t>
            </a:r>
          </a:p>
          <a:p>
            <a:pPr marL="571500" indent="-571500">
              <a:buFont typeface="+mj-lt"/>
              <a:buAutoNum type="romanUcPeriod"/>
            </a:pPr>
            <a:r>
              <a:rPr lang="en-CA" sz="3200" dirty="0"/>
              <a:t>Preconception care</a:t>
            </a:r>
          </a:p>
          <a:p>
            <a:pPr marL="571500" indent="-571500">
              <a:buFont typeface="+mj-lt"/>
              <a:buAutoNum type="romanUcPeriod"/>
            </a:pPr>
            <a:r>
              <a:rPr lang="en-US" sz="3200" dirty="0"/>
              <a:t>Management of non-severe hypertension (BP 140-159/90-109 mm Hg) in pregnancy</a:t>
            </a:r>
          </a:p>
          <a:p>
            <a:pPr marL="571500" indent="-571500">
              <a:buFont typeface="+mj-lt"/>
              <a:buAutoNum type="romanUcPeriod"/>
            </a:pPr>
            <a:r>
              <a:rPr lang="en-US" sz="3200" dirty="0"/>
              <a:t>Management of severe hypertension (BP ≥ 160/110 mm Hg) in pregnancy and postpartum</a:t>
            </a:r>
          </a:p>
          <a:p>
            <a:pPr marL="571500" indent="-571500">
              <a:buFont typeface="+mj-lt"/>
              <a:buAutoNum type="romanUcPeriod"/>
            </a:pPr>
            <a:r>
              <a:rPr lang="en-US" sz="3200" dirty="0"/>
              <a:t>Management of postpartum (up to 6 weeks postpartum) hypertension</a:t>
            </a:r>
          </a:p>
          <a:p>
            <a:endParaRPr lang="en-CA" dirty="0"/>
          </a:p>
        </p:txBody>
      </p:sp>
      <p:sp>
        <p:nvSpPr>
          <p:cNvPr id="7" name="TextBox 6">
            <a:extLst>
              <a:ext uri="{FF2B5EF4-FFF2-40B4-BE49-F238E27FC236}">
                <a16:creationId xmlns:a16="http://schemas.microsoft.com/office/drawing/2014/main" id="{A369D3B6-40A8-4B96-BFA0-4B1D4411160F}"/>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
        <p:nvSpPr>
          <p:cNvPr id="8" name="Rectangle: Rounded Corners 7">
            <a:extLst>
              <a:ext uri="{FF2B5EF4-FFF2-40B4-BE49-F238E27FC236}">
                <a16:creationId xmlns:a16="http://schemas.microsoft.com/office/drawing/2014/main" id="{5EE245C0-2709-4CCC-AA89-84C592094756}"/>
              </a:ext>
            </a:extLst>
          </p:cNvPr>
          <p:cNvSpPr/>
          <p:nvPr/>
        </p:nvSpPr>
        <p:spPr>
          <a:xfrm>
            <a:off x="6255283" y="4282932"/>
            <a:ext cx="5181600" cy="2028968"/>
          </a:xfrm>
          <a:prstGeom prst="roundRect">
            <a:avLst/>
          </a:prstGeom>
          <a:solidFill>
            <a:srgbClr val="AD1F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These Topics are Reviewed in the Hypertension Canada 2020 Guidelines</a:t>
            </a:r>
          </a:p>
        </p:txBody>
      </p:sp>
    </p:spTree>
    <p:custDataLst>
      <p:tags r:id="rId1"/>
    </p:custDataLst>
    <p:extLst>
      <p:ext uri="{BB962C8B-B14F-4D97-AF65-F5344CB8AC3E}">
        <p14:creationId xmlns:p14="http://schemas.microsoft.com/office/powerpoint/2010/main" val="181436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A1A7F-6D44-4D6E-B6C9-FBA811B70BD1}"/>
              </a:ext>
            </a:extLst>
          </p:cNvPr>
          <p:cNvSpPr>
            <a:spLocks noGrp="1"/>
          </p:cNvSpPr>
          <p:nvPr>
            <p:ph type="title"/>
          </p:nvPr>
        </p:nvSpPr>
        <p:spPr/>
        <p:txBody>
          <a:bodyPr/>
          <a:lstStyle/>
          <a:p>
            <a:r>
              <a:rPr lang="en-CA" dirty="0"/>
              <a:t>Hypertension in Canada </a:t>
            </a:r>
          </a:p>
        </p:txBody>
      </p:sp>
      <p:sp>
        <p:nvSpPr>
          <p:cNvPr id="3" name="Content Placeholder 2">
            <a:extLst>
              <a:ext uri="{FF2B5EF4-FFF2-40B4-BE49-F238E27FC236}">
                <a16:creationId xmlns:a16="http://schemas.microsoft.com/office/drawing/2014/main" id="{D3F41037-C352-4982-A53D-3CBFAA30BE29}"/>
              </a:ext>
            </a:extLst>
          </p:cNvPr>
          <p:cNvSpPr>
            <a:spLocks noGrp="1"/>
          </p:cNvSpPr>
          <p:nvPr>
            <p:ph idx="1"/>
          </p:nvPr>
        </p:nvSpPr>
        <p:spPr>
          <a:xfrm>
            <a:off x="838199" y="1825625"/>
            <a:ext cx="6447503" cy="4351338"/>
          </a:xfrm>
        </p:spPr>
        <p:txBody>
          <a:bodyPr>
            <a:normAutofit lnSpcReduction="10000"/>
          </a:bodyPr>
          <a:lstStyle/>
          <a:p>
            <a:r>
              <a:rPr lang="en-US" dirty="0"/>
              <a:t>Approximately 23% of Canadian adults have hypertension</a:t>
            </a:r>
          </a:p>
          <a:p>
            <a:r>
              <a:rPr lang="en-US" dirty="0"/>
              <a:t>More prescriptions for hypertension than for any other medical disorder</a:t>
            </a:r>
          </a:p>
          <a:p>
            <a:pPr lvl="1"/>
            <a:r>
              <a:rPr lang="en-US" dirty="0"/>
              <a:t>4 million prescriptions every month in Canada</a:t>
            </a:r>
          </a:p>
          <a:p>
            <a:r>
              <a:rPr lang="en-US" dirty="0"/>
              <a:t>Cost of hypertension  approaches 10% of all health care spending</a:t>
            </a:r>
          </a:p>
          <a:p>
            <a:pPr lvl="1"/>
            <a:r>
              <a:rPr lang="en-US" dirty="0"/>
              <a:t>In 2010, hypertension cost the Canadian health care system over 13 billion dollars annually</a:t>
            </a:r>
          </a:p>
          <a:p>
            <a:endParaRPr lang="en-CA" dirty="0"/>
          </a:p>
        </p:txBody>
      </p:sp>
      <p:sp>
        <p:nvSpPr>
          <p:cNvPr id="7" name="TextBox 6">
            <a:extLst>
              <a:ext uri="{FF2B5EF4-FFF2-40B4-BE49-F238E27FC236}">
                <a16:creationId xmlns:a16="http://schemas.microsoft.com/office/drawing/2014/main" id="{46416ED3-AF7B-4FDD-A845-DC038BE367C3}"/>
              </a:ext>
            </a:extLst>
          </p:cNvPr>
          <p:cNvSpPr txBox="1"/>
          <p:nvPr/>
        </p:nvSpPr>
        <p:spPr>
          <a:xfrm>
            <a:off x="0" y="6392406"/>
            <a:ext cx="12191999" cy="430887"/>
          </a:xfrm>
          <a:prstGeom prst="rect">
            <a:avLst/>
          </a:prstGeom>
          <a:noFill/>
        </p:spPr>
        <p:txBody>
          <a:bodyPr wrap="square">
            <a:spAutoFit/>
          </a:bodyPr>
          <a:lstStyle/>
          <a:p>
            <a:pPr lvl="0" algn="l" rtl="0">
              <a:lnSpc>
                <a:spcPct val="100000"/>
              </a:lnSpc>
              <a:spcBef>
                <a:spcPts val="0"/>
              </a:spcBef>
              <a:spcAft>
                <a:spcPts val="0"/>
              </a:spcAft>
              <a:buClr>
                <a:schemeClr val="dk1"/>
              </a:buClr>
              <a:buSzPts val="1200"/>
            </a:pPr>
            <a:r>
              <a:rPr lang="en-CA" sz="1050" dirty="0">
                <a:solidFill>
                  <a:schemeClr val="dk1"/>
                </a:solidFill>
                <a:latin typeface="Calibri"/>
                <a:ea typeface="Calibri"/>
                <a:cs typeface="Calibri"/>
                <a:sym typeface="Calibri"/>
              </a:rPr>
              <a:t>Robitaille C, et al. CMAJ 2012;184:E49-56. Morgan S. Med Care 2004;42:635-42. Campbell NR, et al.. J </a:t>
            </a:r>
            <a:r>
              <a:rPr lang="en-CA" sz="1050" dirty="0" err="1">
                <a:solidFill>
                  <a:schemeClr val="dk1"/>
                </a:solidFill>
                <a:latin typeface="Calibri"/>
                <a:ea typeface="Calibri"/>
                <a:cs typeface="Calibri"/>
                <a:sym typeface="Calibri"/>
              </a:rPr>
              <a:t>Hypertens</a:t>
            </a:r>
            <a:r>
              <a:rPr lang="en-CA" sz="1050" dirty="0">
                <a:solidFill>
                  <a:schemeClr val="dk1"/>
                </a:solidFill>
                <a:latin typeface="Calibri"/>
                <a:ea typeface="Calibri"/>
                <a:cs typeface="Calibri"/>
                <a:sym typeface="Calibri"/>
              </a:rPr>
              <a:t> 2003;21: 1591-7. World Health Organization. 2008-2013 action plan for global strategy for the prevention and control of noncommunicable diseases, 2008. Available at: </a:t>
            </a:r>
            <a:r>
              <a:rPr lang="en-CA" sz="1050" u="sng" dirty="0">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http://www.who.int/nmh/publications/9789241597418/en/</a:t>
            </a:r>
            <a:r>
              <a:rPr lang="en-CA" sz="1050" dirty="0">
                <a:solidFill>
                  <a:schemeClr val="dk1"/>
                </a:solidFill>
                <a:latin typeface="Calibri"/>
                <a:ea typeface="Calibri"/>
                <a:cs typeface="Calibri"/>
                <a:sym typeface="Calibri"/>
              </a:rPr>
              <a:t>.  </a:t>
            </a:r>
            <a:r>
              <a:rPr lang="en-CA" sz="1050" dirty="0"/>
              <a:t>Weaver CG et. al, Hypertension. 2015;66:502-508.</a:t>
            </a:r>
          </a:p>
        </p:txBody>
      </p:sp>
      <p:pic>
        <p:nvPicPr>
          <p:cNvPr id="9" name="Graphic 8" descr="Man with solid fill">
            <a:extLst>
              <a:ext uri="{FF2B5EF4-FFF2-40B4-BE49-F238E27FC236}">
                <a16:creationId xmlns:a16="http://schemas.microsoft.com/office/drawing/2014/main" id="{C23D28EC-7AB3-45C2-B79E-5D9A70C583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60426" y="1857845"/>
            <a:ext cx="1711797" cy="1711797"/>
          </a:xfrm>
          <a:prstGeom prst="rect">
            <a:avLst/>
          </a:prstGeom>
        </p:spPr>
      </p:pic>
      <p:pic>
        <p:nvPicPr>
          <p:cNvPr id="10" name="Graphic 9" descr="Man with solid fill">
            <a:extLst>
              <a:ext uri="{FF2B5EF4-FFF2-40B4-BE49-F238E27FC236}">
                <a16:creationId xmlns:a16="http://schemas.microsoft.com/office/drawing/2014/main" id="{809E692D-FED4-4CD1-B857-06ADCE1D1E4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877484" y="3977157"/>
            <a:ext cx="1711797" cy="1711797"/>
          </a:xfrm>
          <a:prstGeom prst="rect">
            <a:avLst/>
          </a:prstGeom>
        </p:spPr>
      </p:pic>
      <p:pic>
        <p:nvPicPr>
          <p:cNvPr id="11" name="Graphic 10" descr="Man with solid fill">
            <a:extLst>
              <a:ext uri="{FF2B5EF4-FFF2-40B4-BE49-F238E27FC236}">
                <a16:creationId xmlns:a16="http://schemas.microsoft.com/office/drawing/2014/main" id="{4B029DB6-D120-4CF9-8911-CF6CD88860B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60427" y="3977157"/>
            <a:ext cx="1711797" cy="1711797"/>
          </a:xfrm>
          <a:prstGeom prst="rect">
            <a:avLst/>
          </a:prstGeom>
        </p:spPr>
      </p:pic>
      <p:pic>
        <p:nvPicPr>
          <p:cNvPr id="12" name="Graphic 11" descr="Man with solid fill">
            <a:extLst>
              <a:ext uri="{FF2B5EF4-FFF2-40B4-BE49-F238E27FC236}">
                <a16:creationId xmlns:a16="http://schemas.microsoft.com/office/drawing/2014/main" id="{29378FE1-16FC-4654-A2F5-A088F54D20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877485" y="1906131"/>
            <a:ext cx="1711797" cy="1711797"/>
          </a:xfrm>
          <a:prstGeom prst="rect">
            <a:avLst/>
          </a:prstGeom>
        </p:spPr>
      </p:pic>
      <p:sp>
        <p:nvSpPr>
          <p:cNvPr id="13" name="TextBox 12">
            <a:extLst>
              <a:ext uri="{FF2B5EF4-FFF2-40B4-BE49-F238E27FC236}">
                <a16:creationId xmlns:a16="http://schemas.microsoft.com/office/drawing/2014/main" id="{59A164FB-797C-449A-8942-AC4C4903DF18}"/>
              </a:ext>
            </a:extLst>
          </p:cNvPr>
          <p:cNvSpPr txBox="1"/>
          <p:nvPr/>
        </p:nvSpPr>
        <p:spPr>
          <a:xfrm>
            <a:off x="7716355" y="1244764"/>
            <a:ext cx="3575009" cy="707886"/>
          </a:xfrm>
          <a:prstGeom prst="rect">
            <a:avLst/>
          </a:prstGeom>
          <a:noFill/>
        </p:spPr>
        <p:txBody>
          <a:bodyPr wrap="square" rtlCol="0">
            <a:spAutoFit/>
          </a:bodyPr>
          <a:lstStyle/>
          <a:p>
            <a:pPr algn="ctr"/>
            <a:r>
              <a:rPr lang="en-CA" sz="2000" b="1" dirty="0"/>
              <a:t>Almost 1 in 4 Canadian Adults </a:t>
            </a:r>
            <a:br>
              <a:rPr lang="en-CA" sz="2000" b="1" dirty="0"/>
            </a:br>
            <a:r>
              <a:rPr lang="en-CA" sz="2000" b="1" dirty="0"/>
              <a:t>have Hypertension </a:t>
            </a:r>
          </a:p>
        </p:txBody>
      </p:sp>
    </p:spTree>
    <p:custDataLst>
      <p:tags r:id="rId1"/>
    </p:custDataLst>
    <p:extLst>
      <p:ext uri="{BB962C8B-B14F-4D97-AF65-F5344CB8AC3E}">
        <p14:creationId xmlns:p14="http://schemas.microsoft.com/office/powerpoint/2010/main" val="252770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6E822-1243-4607-880E-73976698A9A4}"/>
              </a:ext>
            </a:extLst>
          </p:cNvPr>
          <p:cNvSpPr>
            <a:spLocks noGrp="1"/>
          </p:cNvSpPr>
          <p:nvPr>
            <p:ph type="title"/>
          </p:nvPr>
        </p:nvSpPr>
        <p:spPr/>
        <p:txBody>
          <a:bodyPr/>
          <a:lstStyle/>
          <a:p>
            <a:r>
              <a:rPr lang="en-US" dirty="0"/>
              <a:t>Managing Hypertension in Pregnancy</a:t>
            </a:r>
            <a:endParaRPr lang="en-CA" dirty="0"/>
          </a:p>
        </p:txBody>
      </p:sp>
      <p:pic>
        <p:nvPicPr>
          <p:cNvPr id="5" name="Content Placeholder 4" descr="Diagram&#10;&#10;Description automatically generated">
            <a:extLst>
              <a:ext uri="{FF2B5EF4-FFF2-40B4-BE49-F238E27FC236}">
                <a16:creationId xmlns:a16="http://schemas.microsoft.com/office/drawing/2014/main" id="{89E1A79F-8D61-49EA-8679-291ED828E822}"/>
              </a:ext>
            </a:extLst>
          </p:cNvPr>
          <p:cNvPicPr>
            <a:picLocks noGrp="1" noChangeAspect="1"/>
          </p:cNvPicPr>
          <p:nvPr>
            <p:ph idx="1"/>
          </p:nvPr>
        </p:nvPicPr>
        <p:blipFill>
          <a:blip r:embed="rId3"/>
          <a:stretch>
            <a:fillRect/>
          </a:stretch>
        </p:blipFill>
        <p:spPr>
          <a:xfrm>
            <a:off x="2262332" y="1781361"/>
            <a:ext cx="7217931" cy="4283711"/>
          </a:xfrm>
        </p:spPr>
      </p:pic>
      <p:sp>
        <p:nvSpPr>
          <p:cNvPr id="6" name="TextBox 5">
            <a:extLst>
              <a:ext uri="{FF2B5EF4-FFF2-40B4-BE49-F238E27FC236}">
                <a16:creationId xmlns:a16="http://schemas.microsoft.com/office/drawing/2014/main" id="{015604E5-2FB3-4F5B-93EB-72A5BF30267C}"/>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3078684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E37BA-1EEE-4E73-94FA-AC0E6F7CA9E2}"/>
              </a:ext>
            </a:extLst>
          </p:cNvPr>
          <p:cNvSpPr>
            <a:spLocks noGrp="1"/>
          </p:cNvSpPr>
          <p:nvPr>
            <p:ph type="title"/>
          </p:nvPr>
        </p:nvSpPr>
        <p:spPr/>
        <p:txBody>
          <a:bodyPr/>
          <a:lstStyle/>
          <a:p>
            <a:r>
              <a:rPr lang="en-CA" dirty="0"/>
              <a:t>Antihypertensive Medications in Pregnancy and Lactation </a:t>
            </a:r>
          </a:p>
        </p:txBody>
      </p:sp>
      <p:graphicFrame>
        <p:nvGraphicFramePr>
          <p:cNvPr id="4" name="Table 4">
            <a:extLst>
              <a:ext uri="{FF2B5EF4-FFF2-40B4-BE49-F238E27FC236}">
                <a16:creationId xmlns:a16="http://schemas.microsoft.com/office/drawing/2014/main" id="{044C896B-D9C5-485B-9C13-1B75AD879726}"/>
              </a:ext>
            </a:extLst>
          </p:cNvPr>
          <p:cNvGraphicFramePr>
            <a:graphicFrameLocks noGrp="1"/>
          </p:cNvGraphicFramePr>
          <p:nvPr>
            <p:ph idx="1"/>
            <p:extLst>
              <p:ext uri="{D42A27DB-BD31-4B8C-83A1-F6EECF244321}">
                <p14:modId xmlns:p14="http://schemas.microsoft.com/office/powerpoint/2010/main" val="2993205451"/>
              </p:ext>
            </p:extLst>
          </p:nvPr>
        </p:nvGraphicFramePr>
        <p:xfrm>
          <a:off x="838200" y="1825625"/>
          <a:ext cx="10515600" cy="37490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3716970619"/>
                    </a:ext>
                  </a:extLst>
                </a:gridCol>
                <a:gridCol w="2628900">
                  <a:extLst>
                    <a:ext uri="{9D8B030D-6E8A-4147-A177-3AD203B41FA5}">
                      <a16:colId xmlns:a16="http://schemas.microsoft.com/office/drawing/2014/main" val="396042512"/>
                    </a:ext>
                  </a:extLst>
                </a:gridCol>
                <a:gridCol w="2628900">
                  <a:extLst>
                    <a:ext uri="{9D8B030D-6E8A-4147-A177-3AD203B41FA5}">
                      <a16:colId xmlns:a16="http://schemas.microsoft.com/office/drawing/2014/main" val="3977083398"/>
                    </a:ext>
                  </a:extLst>
                </a:gridCol>
                <a:gridCol w="2628900">
                  <a:extLst>
                    <a:ext uri="{9D8B030D-6E8A-4147-A177-3AD203B41FA5}">
                      <a16:colId xmlns:a16="http://schemas.microsoft.com/office/drawing/2014/main" val="4066571202"/>
                    </a:ext>
                  </a:extLst>
                </a:gridCol>
              </a:tblGrid>
              <a:tr h="370840">
                <a:tc gridSpan="3">
                  <a:txBody>
                    <a:bodyPr/>
                    <a:lstStyle/>
                    <a:p>
                      <a:pPr algn="ctr"/>
                      <a:r>
                        <a:rPr lang="en-CA" sz="2000" dirty="0"/>
                        <a:t>Pregnancy</a:t>
                      </a:r>
                    </a:p>
                  </a:txBody>
                  <a:tcPr/>
                </a:tc>
                <a:tc hMerge="1">
                  <a:txBody>
                    <a:bodyPr/>
                    <a:lstStyle/>
                    <a:p>
                      <a:endParaRPr lang="en-CA" dirty="0"/>
                    </a:p>
                  </a:txBody>
                  <a:tcPr/>
                </a:tc>
                <a:tc hMerge="1">
                  <a:txBody>
                    <a:bodyPr/>
                    <a:lstStyle/>
                    <a:p>
                      <a:endParaRPr lang="en-CA" dirty="0"/>
                    </a:p>
                  </a:txBody>
                  <a:tcPr/>
                </a:tc>
                <a:tc>
                  <a:txBody>
                    <a:bodyPr/>
                    <a:lstStyle/>
                    <a:p>
                      <a:pPr algn="ctr"/>
                      <a:r>
                        <a:rPr lang="en-CA" sz="2000" dirty="0"/>
                        <a:t>Lactation</a:t>
                      </a:r>
                    </a:p>
                  </a:txBody>
                  <a:tcPr/>
                </a:tc>
                <a:extLst>
                  <a:ext uri="{0D108BD9-81ED-4DB2-BD59-A6C34878D82A}">
                    <a16:rowId xmlns:a16="http://schemas.microsoft.com/office/drawing/2014/main" val="4051105278"/>
                  </a:ext>
                </a:extLst>
              </a:tr>
              <a:tr h="139680">
                <a:tc>
                  <a:txBody>
                    <a:bodyPr/>
                    <a:lstStyle/>
                    <a:p>
                      <a:pPr algn="ctr"/>
                      <a:r>
                        <a:rPr lang="en-US" sz="2000" b="1" dirty="0"/>
                        <a:t>First-line oral drugs</a:t>
                      </a:r>
                    </a:p>
                  </a:txBody>
                  <a:tcPr marL="0" marR="0" marT="0" marB="0" anchor="ctr"/>
                </a:tc>
                <a:tc>
                  <a:txBody>
                    <a:bodyPr/>
                    <a:lstStyle/>
                    <a:p>
                      <a:pPr algn="ctr"/>
                      <a:r>
                        <a:rPr lang="en-US" sz="2000" b="1" dirty="0"/>
                        <a:t>Second-line oral drugs</a:t>
                      </a:r>
                    </a:p>
                  </a:txBody>
                  <a:tcPr marL="0" marR="0" marT="0" marB="0" anchor="ctr"/>
                </a:tc>
                <a:tc>
                  <a:txBody>
                    <a:bodyPr/>
                    <a:lstStyle/>
                    <a:p>
                      <a:pPr algn="ctr"/>
                      <a:r>
                        <a:rPr lang="en-US" sz="2000" b="1" dirty="0"/>
                        <a:t>Medications to avoid</a:t>
                      </a:r>
                    </a:p>
                  </a:txBody>
                  <a:tcPr marL="0" marR="0" marT="0" marB="0" anchor="ctr"/>
                </a:tc>
                <a:tc>
                  <a:txBody>
                    <a:bodyPr/>
                    <a:lstStyle/>
                    <a:p>
                      <a:pPr algn="ctr"/>
                      <a:r>
                        <a:rPr lang="en-CA" sz="2000" b="1" dirty="0"/>
                        <a:t>Oral drugs</a:t>
                      </a:r>
                    </a:p>
                  </a:txBody>
                  <a:tcPr marL="0" marR="0" marT="0" marB="0" anchor="ctr"/>
                </a:tc>
                <a:extLst>
                  <a:ext uri="{0D108BD9-81ED-4DB2-BD59-A6C34878D82A}">
                    <a16:rowId xmlns:a16="http://schemas.microsoft.com/office/drawing/2014/main" val="2866880606"/>
                  </a:ext>
                </a:extLst>
              </a:tr>
              <a:tr h="139680">
                <a:tc>
                  <a:txBody>
                    <a:bodyPr/>
                    <a:lstStyle/>
                    <a:p>
                      <a:pPr marL="285750" indent="-285750">
                        <a:buFont typeface="Arial" panose="020B0604020202020204" pitchFamily="34" charset="0"/>
                        <a:buChar char="•"/>
                      </a:pPr>
                      <a:r>
                        <a:rPr lang="en-US" sz="2000" dirty="0"/>
                        <a:t>Labetalol</a:t>
                      </a:r>
                    </a:p>
                    <a:p>
                      <a:pPr marL="285750" indent="-285750">
                        <a:buFont typeface="Arial" panose="020B0604020202020204" pitchFamily="34" charset="0"/>
                        <a:buChar char="•"/>
                      </a:pPr>
                      <a:r>
                        <a:rPr lang="en-US" sz="2000" dirty="0"/>
                        <a:t>Methyldopa</a:t>
                      </a:r>
                    </a:p>
                    <a:p>
                      <a:pPr marL="285750" indent="-285750">
                        <a:buFont typeface="Arial" panose="020B0604020202020204" pitchFamily="34" charset="0"/>
                        <a:buChar char="•"/>
                      </a:pPr>
                      <a:r>
                        <a:rPr lang="en-US" sz="2000" dirty="0"/>
                        <a:t>Long-acting oral nifedipine</a:t>
                      </a:r>
                    </a:p>
                    <a:p>
                      <a:pPr marL="285750" indent="-285750">
                        <a:buFont typeface="Arial" panose="020B0604020202020204" pitchFamily="34" charset="0"/>
                        <a:buChar char="•"/>
                      </a:pPr>
                      <a:r>
                        <a:rPr lang="en-US" sz="2000" dirty="0"/>
                        <a:t>Other:</a:t>
                      </a:r>
                    </a:p>
                    <a:p>
                      <a:pPr marL="742950" lvl="1" indent="-285750">
                        <a:buFont typeface="Arial" panose="020B0604020202020204" pitchFamily="34" charset="0"/>
                        <a:buChar char="•"/>
                      </a:pPr>
                      <a:r>
                        <a:rPr lang="en-US" sz="2000" dirty="0"/>
                        <a:t>ß-blockers (acebutolol, metoprolol, pindolol, propranolol)</a:t>
                      </a:r>
                    </a:p>
                  </a:txBody>
                  <a:tcPr marL="0" marR="0" marT="0" marB="0"/>
                </a:tc>
                <a:tc>
                  <a:txBody>
                    <a:bodyPr/>
                    <a:lstStyle/>
                    <a:p>
                      <a:pPr marL="285750" indent="-285750">
                        <a:buFont typeface="Arial" panose="020B0604020202020204" pitchFamily="34" charset="0"/>
                        <a:buChar char="•"/>
                      </a:pPr>
                      <a:r>
                        <a:rPr lang="en-US" sz="2000" dirty="0"/>
                        <a:t>Clonidine</a:t>
                      </a:r>
                    </a:p>
                    <a:p>
                      <a:pPr marL="285750" indent="-285750">
                        <a:buFont typeface="Arial" panose="020B0604020202020204" pitchFamily="34" charset="0"/>
                        <a:buChar char="•"/>
                      </a:pPr>
                      <a:r>
                        <a:rPr lang="en-US" sz="2000" dirty="0"/>
                        <a:t>Hydralazine</a:t>
                      </a:r>
                    </a:p>
                    <a:p>
                      <a:pPr marL="285750" indent="-285750">
                        <a:buFont typeface="Arial" panose="020B0604020202020204" pitchFamily="34" charset="0"/>
                        <a:buChar char="•"/>
                      </a:pPr>
                      <a:r>
                        <a:rPr lang="en-US" sz="2000" dirty="0"/>
                        <a:t>Thiazide diuretics </a:t>
                      </a:r>
                    </a:p>
                  </a:txBody>
                  <a:tcPr marL="0" marR="0" marT="0" marB="0"/>
                </a:tc>
                <a:tc>
                  <a:txBody>
                    <a:bodyPr/>
                    <a:lstStyle/>
                    <a:p>
                      <a:pPr marL="285750" indent="-285750">
                        <a:buFont typeface="Arial" panose="020B0604020202020204" pitchFamily="34" charset="0"/>
                        <a:buChar char="•"/>
                      </a:pPr>
                      <a:r>
                        <a:rPr lang="en-US" sz="2000" dirty="0"/>
                        <a:t>ACE inhibitors</a:t>
                      </a:r>
                    </a:p>
                    <a:p>
                      <a:pPr marL="285750" indent="-285750">
                        <a:buFont typeface="Arial" panose="020B0604020202020204" pitchFamily="34" charset="0"/>
                        <a:buChar char="•"/>
                      </a:pPr>
                      <a:r>
                        <a:rPr lang="en-US" sz="2000" dirty="0"/>
                        <a:t>ARBs</a:t>
                      </a:r>
                    </a:p>
                  </a:txBody>
                  <a:tcPr marL="0" marR="0" marT="0" marB="0"/>
                </a:tc>
                <a:tc>
                  <a:txBody>
                    <a:bodyPr/>
                    <a:lstStyle/>
                    <a:p>
                      <a:pPr marL="285750" indent="-285750">
                        <a:buFont typeface="Arial" panose="020B0604020202020204" pitchFamily="34" charset="0"/>
                        <a:buChar char="•"/>
                      </a:pPr>
                      <a:r>
                        <a:rPr lang="en-CA" sz="2000" dirty="0"/>
                        <a:t>Labetalol</a:t>
                      </a:r>
                    </a:p>
                    <a:p>
                      <a:pPr marL="285750" indent="-285750">
                        <a:buFont typeface="Arial" panose="020B0604020202020204" pitchFamily="34" charset="0"/>
                        <a:buChar char="•"/>
                      </a:pPr>
                      <a:r>
                        <a:rPr lang="en-CA" sz="2000" dirty="0"/>
                        <a:t>Methyldopa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Long-acting oral nifedipine</a:t>
                      </a:r>
                    </a:p>
                    <a:p>
                      <a:pPr marL="285750" indent="-285750">
                        <a:buFont typeface="Arial" panose="020B0604020202020204" pitchFamily="34" charset="0"/>
                        <a:buChar char="•"/>
                      </a:pPr>
                      <a:r>
                        <a:rPr lang="en-CA" sz="2000" dirty="0"/>
                        <a:t>Enalapril </a:t>
                      </a:r>
                    </a:p>
                    <a:p>
                      <a:pPr marL="285750" indent="-285750">
                        <a:buFont typeface="Arial" panose="020B0604020202020204" pitchFamily="34" charset="0"/>
                        <a:buChar char="•"/>
                      </a:pPr>
                      <a:r>
                        <a:rPr lang="en-CA" sz="2000" dirty="0"/>
                        <a:t>Captopril </a:t>
                      </a:r>
                    </a:p>
                  </a:txBody>
                  <a:tcPr marL="0" marR="0" marT="0" marB="0"/>
                </a:tc>
                <a:extLst>
                  <a:ext uri="{0D108BD9-81ED-4DB2-BD59-A6C34878D82A}">
                    <a16:rowId xmlns:a16="http://schemas.microsoft.com/office/drawing/2014/main" val="2695749292"/>
                  </a:ext>
                </a:extLst>
              </a:tr>
            </a:tbl>
          </a:graphicData>
        </a:graphic>
      </p:graphicFrame>
      <p:sp>
        <p:nvSpPr>
          <p:cNvPr id="5" name="TextBox 4">
            <a:extLst>
              <a:ext uri="{FF2B5EF4-FFF2-40B4-BE49-F238E27FC236}">
                <a16:creationId xmlns:a16="http://schemas.microsoft.com/office/drawing/2014/main" id="{01E36B8A-69D5-4451-B03A-FDA41BCA506D}"/>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3"/>
              </a:rPr>
              <a:t>10.1016/j.cjca.2020.02.086</a:t>
            </a:r>
            <a:endParaRPr lang="en-CA" sz="1050" dirty="0">
              <a:effectLst/>
            </a:endParaRPr>
          </a:p>
        </p:txBody>
      </p:sp>
    </p:spTree>
    <p:custDataLst>
      <p:tags r:id="rId1"/>
    </p:custDataLst>
    <p:extLst>
      <p:ext uri="{BB962C8B-B14F-4D97-AF65-F5344CB8AC3E}">
        <p14:creationId xmlns:p14="http://schemas.microsoft.com/office/powerpoint/2010/main" val="25698160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 name="Shape 756"/>
          <p:cNvSpPr>
            <a:spLocks noGrp="1"/>
          </p:cNvSpPr>
          <p:nvPr>
            <p:ph type="title"/>
          </p:nvPr>
        </p:nvSpPr>
        <p:spPr>
          <a:prstGeom prst="rect">
            <a:avLst/>
          </a:prstGeom>
        </p:spPr>
        <p:txBody>
          <a:bodyPr>
            <a:normAutofit/>
          </a:bodyPr>
          <a:lstStyle>
            <a:lvl1pPr algn="l">
              <a:defRPr sz="3200"/>
            </a:lvl1pPr>
          </a:lstStyle>
          <a:p>
            <a:r>
              <a:rPr lang="en-CA" sz="5400" dirty="0"/>
              <a:t>Hypertension Canada </a:t>
            </a:r>
            <a:endParaRPr sz="5400" dirty="0"/>
          </a:p>
        </p:txBody>
      </p:sp>
      <p:sp>
        <p:nvSpPr>
          <p:cNvPr id="757" name="Shape 757"/>
          <p:cNvSpPr>
            <a:spLocks noGrp="1"/>
          </p:cNvSpPr>
          <p:nvPr>
            <p:ph idx="1"/>
          </p:nvPr>
        </p:nvSpPr>
        <p:spPr>
          <a:xfrm>
            <a:off x="838200" y="1825625"/>
            <a:ext cx="5713433" cy="4351338"/>
          </a:xfrm>
          <a:prstGeom prst="rect">
            <a:avLst/>
          </a:prstGeom>
        </p:spPr>
        <p:txBody>
          <a:bodyPr>
            <a:noAutofit/>
          </a:bodyPr>
          <a:lstStyle/>
          <a:p>
            <a:pPr marL="0" indent="0">
              <a:buNone/>
              <a:defRPr b="1"/>
            </a:pPr>
            <a:r>
              <a:rPr sz="2400" dirty="0"/>
              <a:t>For </a:t>
            </a:r>
            <a:r>
              <a:rPr lang="en-CA" sz="2400" dirty="0"/>
              <a:t>healthcare </a:t>
            </a:r>
            <a:r>
              <a:rPr sz="2400" dirty="0"/>
              <a:t>professionals:</a:t>
            </a:r>
          </a:p>
          <a:p>
            <a:pPr>
              <a:defRPr sz="1800"/>
            </a:pPr>
            <a:r>
              <a:rPr lang="en-CA" sz="2200" dirty="0"/>
              <a:t>Free</a:t>
            </a:r>
            <a:r>
              <a:rPr sz="2200" dirty="0"/>
              <a:t> monthly news updates, featured research and educational resources</a:t>
            </a:r>
          </a:p>
          <a:p>
            <a:pPr>
              <a:defRPr sz="1800"/>
            </a:pPr>
            <a:r>
              <a:rPr lang="en-CA" sz="2200" dirty="0"/>
              <a:t>Become</a:t>
            </a:r>
            <a:r>
              <a:rPr sz="2200" dirty="0"/>
              <a:t> a member for special privileges and savings</a:t>
            </a:r>
            <a:endParaRPr lang="en-CA" sz="2200" dirty="0"/>
          </a:p>
          <a:p>
            <a:pPr marL="0" indent="0">
              <a:buNone/>
              <a:defRPr b="1"/>
            </a:pPr>
            <a:r>
              <a:rPr lang="en-CA" sz="2400" b="1" dirty="0"/>
              <a:t>For the public:</a:t>
            </a:r>
          </a:p>
          <a:p>
            <a:pPr>
              <a:defRPr sz="1800"/>
            </a:pPr>
            <a:r>
              <a:rPr lang="en-CA" sz="2200" dirty="0"/>
              <a:t>Free access to the latest information and resources</a:t>
            </a:r>
          </a:p>
          <a:p>
            <a:pPr>
              <a:defRPr sz="1800"/>
            </a:pPr>
            <a:endParaRPr sz="2200" dirty="0"/>
          </a:p>
        </p:txBody>
      </p:sp>
      <p:sp>
        <p:nvSpPr>
          <p:cNvPr id="7" name="TextBox 6">
            <a:extLst>
              <a:ext uri="{FF2B5EF4-FFF2-40B4-BE49-F238E27FC236}">
                <a16:creationId xmlns:a16="http://schemas.microsoft.com/office/drawing/2014/main" id="{199AA8AE-7AA2-4D54-9312-A4017C926F3E}"/>
              </a:ext>
            </a:extLst>
          </p:cNvPr>
          <p:cNvSpPr txBox="1"/>
          <p:nvPr/>
        </p:nvSpPr>
        <p:spPr>
          <a:xfrm>
            <a:off x="838200" y="5040801"/>
            <a:ext cx="5533886" cy="584775"/>
          </a:xfrm>
          <a:prstGeom prst="rect">
            <a:avLst/>
          </a:prstGeom>
          <a:noFill/>
        </p:spPr>
        <p:txBody>
          <a:bodyPr wrap="square">
            <a:spAutoFit/>
          </a:bodyPr>
          <a:lstStyle/>
          <a:p>
            <a:r>
              <a:rPr lang="en-CA" sz="3200" dirty="0"/>
              <a:t>hypertension.ca</a:t>
            </a:r>
          </a:p>
        </p:txBody>
      </p:sp>
    </p:spTree>
    <p:custDataLst>
      <p:tags r:id="rId1"/>
    </p:custDataLst>
    <p:extLst>
      <p:ext uri="{BB962C8B-B14F-4D97-AF65-F5344CB8AC3E}">
        <p14:creationId xmlns:p14="http://schemas.microsoft.com/office/powerpoint/2010/main" val="9144161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7D0ED8-A597-409A-B3CA-2CADACBFBCB2}"/>
              </a:ext>
            </a:extLst>
          </p:cNvPr>
          <p:cNvSpPr>
            <a:spLocks noGrp="1"/>
          </p:cNvSpPr>
          <p:nvPr>
            <p:ph type="title"/>
          </p:nvPr>
        </p:nvSpPr>
        <p:spPr/>
        <p:txBody>
          <a:bodyPr/>
          <a:lstStyle/>
          <a:p>
            <a:r>
              <a:rPr lang="en-CA" b="1" dirty="0"/>
              <a:t>Blood Pressure Management</a:t>
            </a:r>
          </a:p>
        </p:txBody>
      </p:sp>
    </p:spTree>
    <p:custDataLst>
      <p:tags r:id="rId1"/>
    </p:custDataLst>
    <p:extLst>
      <p:ext uri="{BB962C8B-B14F-4D97-AF65-F5344CB8AC3E}">
        <p14:creationId xmlns:p14="http://schemas.microsoft.com/office/powerpoint/2010/main" val="130708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358B2-2E90-4E2F-A98F-7796C6A2F5F3}"/>
              </a:ext>
            </a:extLst>
          </p:cNvPr>
          <p:cNvSpPr>
            <a:spLocks noGrp="1"/>
          </p:cNvSpPr>
          <p:nvPr>
            <p:ph type="title"/>
          </p:nvPr>
        </p:nvSpPr>
        <p:spPr/>
        <p:txBody>
          <a:bodyPr/>
          <a:lstStyle/>
          <a:p>
            <a:r>
              <a:rPr lang="en-CA" dirty="0"/>
              <a:t>Office Blood Pressure Measurement </a:t>
            </a:r>
          </a:p>
        </p:txBody>
      </p:sp>
      <p:sp>
        <p:nvSpPr>
          <p:cNvPr id="4" name="Content Placeholder 3">
            <a:extLst>
              <a:ext uri="{FF2B5EF4-FFF2-40B4-BE49-F238E27FC236}">
                <a16:creationId xmlns:a16="http://schemas.microsoft.com/office/drawing/2014/main" id="{C1CD2415-0C50-4E92-BC61-12522D2ACA45}"/>
              </a:ext>
            </a:extLst>
          </p:cNvPr>
          <p:cNvSpPr>
            <a:spLocks noGrp="1"/>
          </p:cNvSpPr>
          <p:nvPr>
            <p:ph sz="half" idx="1"/>
          </p:nvPr>
        </p:nvSpPr>
        <p:spPr>
          <a:xfrm>
            <a:off x="838200" y="1625047"/>
            <a:ext cx="5181600" cy="4351338"/>
          </a:xfrm>
        </p:spPr>
        <p:txBody>
          <a:bodyPr/>
          <a:lstStyle/>
          <a:p>
            <a:pPr marL="0" indent="0" algn="ctr">
              <a:buNone/>
            </a:pPr>
            <a:r>
              <a:rPr lang="en-CA" b="1" dirty="0"/>
              <a:t>Automated Office Blood Pressure (AOBP)</a:t>
            </a:r>
          </a:p>
          <a:p>
            <a:r>
              <a:rPr lang="en-CA" dirty="0"/>
              <a:t>Performed using an automated devices</a:t>
            </a:r>
          </a:p>
          <a:p>
            <a:r>
              <a:rPr lang="en-CA" dirty="0"/>
              <a:t>Takes a series of </a:t>
            </a:r>
            <a:r>
              <a:rPr lang="en-CA" dirty="0" err="1"/>
              <a:t>oscillometric</a:t>
            </a:r>
            <a:r>
              <a:rPr lang="en-CA" dirty="0"/>
              <a:t> measurements </a:t>
            </a:r>
          </a:p>
          <a:p>
            <a:r>
              <a:rPr lang="en-CA" dirty="0"/>
              <a:t>Patient is left unattended in a private area while 3-6 consecutive readings are taken </a:t>
            </a:r>
          </a:p>
        </p:txBody>
      </p:sp>
      <p:sp>
        <p:nvSpPr>
          <p:cNvPr id="5" name="Content Placeholder 4">
            <a:extLst>
              <a:ext uri="{FF2B5EF4-FFF2-40B4-BE49-F238E27FC236}">
                <a16:creationId xmlns:a16="http://schemas.microsoft.com/office/drawing/2014/main" id="{C09CEBEF-A00D-4717-9DC7-CE667ED527AD}"/>
              </a:ext>
            </a:extLst>
          </p:cNvPr>
          <p:cNvSpPr>
            <a:spLocks noGrp="1"/>
          </p:cNvSpPr>
          <p:nvPr>
            <p:ph sz="half" idx="2"/>
          </p:nvPr>
        </p:nvSpPr>
        <p:spPr>
          <a:xfrm>
            <a:off x="6172202" y="1690688"/>
            <a:ext cx="5181600" cy="4351338"/>
          </a:xfrm>
        </p:spPr>
        <p:txBody>
          <a:bodyPr/>
          <a:lstStyle/>
          <a:p>
            <a:pPr marL="0" indent="0" algn="ctr">
              <a:buNone/>
            </a:pPr>
            <a:r>
              <a:rPr lang="en-CA" b="1" dirty="0"/>
              <a:t>Office Blood Pressure Measurements (OBPM)</a:t>
            </a:r>
          </a:p>
          <a:p>
            <a:r>
              <a:rPr lang="en-CA" dirty="0"/>
              <a:t>Performed with the provider in the room </a:t>
            </a:r>
          </a:p>
          <a:p>
            <a:r>
              <a:rPr lang="en-US" dirty="0" err="1"/>
              <a:t>Oscillometric</a:t>
            </a:r>
            <a:r>
              <a:rPr lang="en-US" dirty="0"/>
              <a:t> or electronic devices are preferred</a:t>
            </a:r>
          </a:p>
          <a:p>
            <a:r>
              <a:rPr lang="en-CA" dirty="0"/>
              <a:t>Auscultatory – mercury or aneroid – if electronic is not available </a:t>
            </a:r>
          </a:p>
        </p:txBody>
      </p:sp>
      <p:sp>
        <p:nvSpPr>
          <p:cNvPr id="6" name="Rectangle: Rounded Corners 5">
            <a:extLst>
              <a:ext uri="{FF2B5EF4-FFF2-40B4-BE49-F238E27FC236}">
                <a16:creationId xmlns:a16="http://schemas.microsoft.com/office/drawing/2014/main" id="{D6236239-E898-4867-A6EF-767E93816D81}"/>
              </a:ext>
            </a:extLst>
          </p:cNvPr>
          <p:cNvSpPr/>
          <p:nvPr/>
        </p:nvSpPr>
        <p:spPr>
          <a:xfrm>
            <a:off x="838200" y="5739663"/>
            <a:ext cx="5181600" cy="572237"/>
          </a:xfrm>
          <a:prstGeom prst="roundRect">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dirty="0"/>
              <a:t>Preferred Method of In-Office Measurement </a:t>
            </a:r>
          </a:p>
        </p:txBody>
      </p:sp>
      <p:sp>
        <p:nvSpPr>
          <p:cNvPr id="8" name="TextBox 7">
            <a:extLst>
              <a:ext uri="{FF2B5EF4-FFF2-40B4-BE49-F238E27FC236}">
                <a16:creationId xmlns:a16="http://schemas.microsoft.com/office/drawing/2014/main" id="{695CBA2D-65E9-4770-BE95-97AA49C6A6B7}"/>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Tree>
    <p:custDataLst>
      <p:tags r:id="rId1"/>
    </p:custDataLst>
    <p:extLst>
      <p:ext uri="{BB962C8B-B14F-4D97-AF65-F5344CB8AC3E}">
        <p14:creationId xmlns:p14="http://schemas.microsoft.com/office/powerpoint/2010/main" val="3683130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EAEB-5D06-4B73-B5BA-524D37E89D1B}"/>
              </a:ext>
            </a:extLst>
          </p:cNvPr>
          <p:cNvSpPr>
            <a:spLocks noGrp="1"/>
          </p:cNvSpPr>
          <p:nvPr>
            <p:ph type="title"/>
          </p:nvPr>
        </p:nvSpPr>
        <p:spPr/>
        <p:txBody>
          <a:bodyPr/>
          <a:lstStyle/>
          <a:p>
            <a:r>
              <a:rPr lang="en-CA" dirty="0"/>
              <a:t>Out-of-Office Blood Pressure Assessment</a:t>
            </a:r>
          </a:p>
        </p:txBody>
      </p:sp>
      <p:sp>
        <p:nvSpPr>
          <p:cNvPr id="3" name="Content Placeholder 2">
            <a:extLst>
              <a:ext uri="{FF2B5EF4-FFF2-40B4-BE49-F238E27FC236}">
                <a16:creationId xmlns:a16="http://schemas.microsoft.com/office/drawing/2014/main" id="{B89E4746-F286-4394-90B1-2FD45C45F4AB}"/>
              </a:ext>
            </a:extLst>
          </p:cNvPr>
          <p:cNvSpPr>
            <a:spLocks noGrp="1"/>
          </p:cNvSpPr>
          <p:nvPr>
            <p:ph sz="half" idx="1"/>
          </p:nvPr>
        </p:nvSpPr>
        <p:spPr/>
        <p:txBody>
          <a:bodyPr/>
          <a:lstStyle/>
          <a:p>
            <a:pPr marL="0" indent="0" algn="ctr">
              <a:buNone/>
            </a:pPr>
            <a:r>
              <a:rPr lang="en-CA" b="1" dirty="0"/>
              <a:t>Ambulatory blood pressure monitoring (ABPM)</a:t>
            </a:r>
          </a:p>
          <a:p>
            <a:r>
              <a:rPr lang="en-US" dirty="0"/>
              <a:t>A validated </a:t>
            </a:r>
            <a:r>
              <a:rPr lang="en-US" dirty="0" err="1"/>
              <a:t>oscillometric</a:t>
            </a:r>
            <a:r>
              <a:rPr lang="en-US" dirty="0"/>
              <a:t> device which must be worn by the patient for a 24-hour period, </a:t>
            </a:r>
          </a:p>
          <a:p>
            <a:r>
              <a:rPr lang="en-US" dirty="0"/>
              <a:t>Measurements taken at 20-to 30-minute intervals</a:t>
            </a:r>
            <a:endParaRPr lang="en-CA" dirty="0"/>
          </a:p>
        </p:txBody>
      </p:sp>
      <p:sp>
        <p:nvSpPr>
          <p:cNvPr id="4" name="Content Placeholder 3">
            <a:extLst>
              <a:ext uri="{FF2B5EF4-FFF2-40B4-BE49-F238E27FC236}">
                <a16:creationId xmlns:a16="http://schemas.microsoft.com/office/drawing/2014/main" id="{AFAEFB1B-E1A3-4235-8165-5BDC2904A79C}"/>
              </a:ext>
            </a:extLst>
          </p:cNvPr>
          <p:cNvSpPr>
            <a:spLocks noGrp="1"/>
          </p:cNvSpPr>
          <p:nvPr>
            <p:ph sz="half" idx="2"/>
          </p:nvPr>
        </p:nvSpPr>
        <p:spPr/>
        <p:txBody>
          <a:bodyPr/>
          <a:lstStyle/>
          <a:p>
            <a:pPr marL="0" indent="0" algn="ctr">
              <a:buNone/>
            </a:pPr>
            <a:r>
              <a:rPr lang="en-CA" b="1" dirty="0"/>
              <a:t>Home Blood Pressure Monitoring (HBPM)</a:t>
            </a:r>
          </a:p>
          <a:p>
            <a:r>
              <a:rPr lang="en-US" dirty="0"/>
              <a:t>Self-monitoring method</a:t>
            </a:r>
          </a:p>
          <a:p>
            <a:r>
              <a:rPr lang="en-US" dirty="0"/>
              <a:t>Requires the patient to measure their blood pressure twice in the morning and evening for 7 days</a:t>
            </a:r>
            <a:endParaRPr lang="en-CA" dirty="0"/>
          </a:p>
        </p:txBody>
      </p:sp>
      <p:sp>
        <p:nvSpPr>
          <p:cNvPr id="5" name="Rectangle: Rounded Corners 4">
            <a:extLst>
              <a:ext uri="{FF2B5EF4-FFF2-40B4-BE49-F238E27FC236}">
                <a16:creationId xmlns:a16="http://schemas.microsoft.com/office/drawing/2014/main" id="{5B0574FE-D711-4380-B505-28AB336D88DF}"/>
              </a:ext>
            </a:extLst>
          </p:cNvPr>
          <p:cNvSpPr/>
          <p:nvPr/>
        </p:nvSpPr>
        <p:spPr>
          <a:xfrm>
            <a:off x="838200" y="5468703"/>
            <a:ext cx="5181600" cy="843198"/>
          </a:xfrm>
          <a:prstGeom prst="roundRect">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dirty="0"/>
              <a:t>Preferred Method of Out-of-Office Measurement </a:t>
            </a:r>
          </a:p>
        </p:txBody>
      </p:sp>
      <p:sp>
        <p:nvSpPr>
          <p:cNvPr id="6" name="TextBox 5">
            <a:extLst>
              <a:ext uri="{FF2B5EF4-FFF2-40B4-BE49-F238E27FC236}">
                <a16:creationId xmlns:a16="http://schemas.microsoft.com/office/drawing/2014/main" id="{F87C912B-3EE9-42A9-BCF2-55DC58CDDA01}"/>
              </a:ext>
            </a:extLst>
          </p:cNvPr>
          <p:cNvSpPr txBox="1"/>
          <p:nvPr/>
        </p:nvSpPr>
        <p:spPr>
          <a:xfrm>
            <a:off x="0" y="6427113"/>
            <a:ext cx="12192982"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4"/>
              </a:rPr>
              <a:t>10.1016/j.cjca.2020.02.086</a:t>
            </a:r>
            <a:endParaRPr lang="en-CA" sz="1050" dirty="0">
              <a:effectLst/>
            </a:endParaRPr>
          </a:p>
        </p:txBody>
      </p:sp>
      <p:sp>
        <p:nvSpPr>
          <p:cNvPr id="7" name="Wave 6">
            <a:extLst>
              <a:ext uri="{FF2B5EF4-FFF2-40B4-BE49-F238E27FC236}">
                <a16:creationId xmlns:a16="http://schemas.microsoft.com/office/drawing/2014/main" id="{FA47BA53-8A17-464B-800F-FCA23AE013FD}"/>
              </a:ext>
            </a:extLst>
          </p:cNvPr>
          <p:cNvSpPr/>
          <p:nvPr/>
        </p:nvSpPr>
        <p:spPr>
          <a:xfrm>
            <a:off x="4082354" y="4459912"/>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2020</a:t>
            </a:r>
          </a:p>
        </p:txBody>
      </p:sp>
    </p:spTree>
    <p:custDataLst>
      <p:tags r:id="rId1"/>
    </p:custDataLst>
    <p:extLst>
      <p:ext uri="{BB962C8B-B14F-4D97-AF65-F5344CB8AC3E}">
        <p14:creationId xmlns:p14="http://schemas.microsoft.com/office/powerpoint/2010/main" val="197182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1077</TotalTime>
  <Words>14616</Words>
  <Application>Microsoft Office PowerPoint</Application>
  <PresentationFormat>Widescreen</PresentationFormat>
  <Paragraphs>938</Paragraphs>
  <Slides>62</Slides>
  <Notes>35</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62</vt:i4>
      </vt:variant>
    </vt:vector>
  </HeadingPairs>
  <TitlesOfParts>
    <vt:vector size="77" baseType="lpstr">
      <vt:lpstr>AdvOT35fdff1a</vt:lpstr>
      <vt:lpstr>AdvOT35fdff1a+fb</vt:lpstr>
      <vt:lpstr>AdvOT99a826ed.B</vt:lpstr>
      <vt:lpstr>AdvOTc09f7cf3</vt:lpstr>
      <vt:lpstr>AdvOTc09f7cf3+fb</vt:lpstr>
      <vt:lpstr>AdvP4C4E51</vt:lpstr>
      <vt:lpstr>AdvP4C4E74</vt:lpstr>
      <vt:lpstr>AdvPS3F4C13</vt:lpstr>
      <vt:lpstr>Arial</vt:lpstr>
      <vt:lpstr>Calibri</vt:lpstr>
      <vt:lpstr>Calibri Light</vt:lpstr>
      <vt:lpstr>Lucida Grande</vt:lpstr>
      <vt:lpstr>Times New Roman</vt:lpstr>
      <vt:lpstr>Verdana</vt:lpstr>
      <vt:lpstr>Office Theme</vt:lpstr>
      <vt:lpstr>Hypertension Canada’s 2020  Comprehensive Guidelines</vt:lpstr>
      <vt:lpstr>Seven Hypertension Sections  </vt:lpstr>
      <vt:lpstr>1. Measurement and Diagnosis </vt:lpstr>
      <vt:lpstr>Key Messages </vt:lpstr>
      <vt:lpstr>Key Messages </vt:lpstr>
      <vt:lpstr>Hypertension in Canada </vt:lpstr>
      <vt:lpstr>Blood Pressure Management</vt:lpstr>
      <vt:lpstr>Office Blood Pressure Measurement </vt:lpstr>
      <vt:lpstr>Out-of-Office Blood Pressure Assessment</vt:lpstr>
      <vt:lpstr>Four Approaches to Assess Blood Pressure*</vt:lpstr>
      <vt:lpstr>Diagnosis and Follow-Up </vt:lpstr>
      <vt:lpstr>Hypertension Diagnostic Algorithm </vt:lpstr>
      <vt:lpstr>Mean Office BP ≥ 180/110 mmHg</vt:lpstr>
      <vt:lpstr>Hypertension Diagnosis in People with Diabetes </vt:lpstr>
      <vt:lpstr>Hypertension Diagnosis Algorithm</vt:lpstr>
      <vt:lpstr>White Coat and Masked Hypertension</vt:lpstr>
      <vt:lpstr>The Prognosis of White Coat and Masked Hypertension</vt:lpstr>
      <vt:lpstr>Assessment of Patients with Elevated BP in Visit 1 </vt:lpstr>
      <vt:lpstr>Assess For Target Organ Damage</vt:lpstr>
      <vt:lpstr>Assess CV Risk Factors </vt:lpstr>
      <vt:lpstr>Routine and Optional Lab Testing in People with Hypertension  </vt:lpstr>
      <vt:lpstr>Cardiovascular Risk Assessment</vt:lpstr>
      <vt:lpstr>Follow-Up Recommendations  </vt:lpstr>
      <vt:lpstr>2. Cardiovascular Health Promotion </vt:lpstr>
      <vt:lpstr>Key Messages </vt:lpstr>
      <vt:lpstr>Vascular Protection </vt:lpstr>
      <vt:lpstr>Health Behaviours </vt:lpstr>
      <vt:lpstr>Health Behaviours</vt:lpstr>
      <vt:lpstr>Risk Factors of Hyperkalemia </vt:lpstr>
      <vt:lpstr>3. Management: Uncomplicated Pharmacotherapy</vt:lpstr>
      <vt:lpstr>Key Messages </vt:lpstr>
      <vt:lpstr>BP Thresholds for Initiation and Targets</vt:lpstr>
      <vt:lpstr>High-Risk Adult Patients - Intensive Management</vt:lpstr>
      <vt:lpstr>Managing Diastolic and Isolated Systolic Hypertension </vt:lpstr>
      <vt:lpstr>4. Management: Complex Comorbidities </vt:lpstr>
      <vt:lpstr>Key Messages </vt:lpstr>
      <vt:lpstr>Managing Hypertension in Diabetes Mellitus </vt:lpstr>
      <vt:lpstr>Hypertension in Chronic Kidney Disease</vt:lpstr>
      <vt:lpstr>SBP Targets in Patients with Nondiabetic CKD</vt:lpstr>
      <vt:lpstr>Hypertension and Stroke </vt:lpstr>
      <vt:lpstr>Hypertension with CAD</vt:lpstr>
      <vt:lpstr>Hypertension with a Recent Myocardial Infarction</vt:lpstr>
      <vt:lpstr>Hypertension and Heart Failure </vt:lpstr>
      <vt:lpstr>Hypertension and Left Ventricular Hypertrophy</vt:lpstr>
      <vt:lpstr>5. Resistant Hypertension</vt:lpstr>
      <vt:lpstr>Key Messages </vt:lpstr>
      <vt:lpstr>Resistant Hypertension </vt:lpstr>
      <vt:lpstr>Diagnostic Aspects in Suspected Resistant Hypertension</vt:lpstr>
      <vt:lpstr>Therapeutic Strategies in Resistant Hypertension</vt:lpstr>
      <vt:lpstr>Assessment for Renovascular Hypertension</vt:lpstr>
      <vt:lpstr>Treatment of Hypertension with Renovascular Disease</vt:lpstr>
      <vt:lpstr>Endocrine Hypertension </vt:lpstr>
      <vt:lpstr>6. Care Delivery </vt:lpstr>
      <vt:lpstr>Key Messages </vt:lpstr>
      <vt:lpstr>Strategies to Improve Patient Adherence</vt:lpstr>
      <vt:lpstr>7. Special Populations </vt:lpstr>
      <vt:lpstr>Hypertension and Pediatrics Key Messages </vt:lpstr>
      <vt:lpstr>Hypertension and Pregnancy Key Messages </vt:lpstr>
      <vt:lpstr>Special Population Topics </vt:lpstr>
      <vt:lpstr>Managing Hypertension in Pregnancy</vt:lpstr>
      <vt:lpstr>Antihypertensive Medications in Pregnancy and Lactation </vt:lpstr>
      <vt:lpstr>Hypertension Canada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Hypertension Canada 2020 Guideline Update</dc:title>
  <dc:creator>Michael Boivin</dc:creator>
  <cp:lastModifiedBy>Anna Stoutenburg</cp:lastModifiedBy>
  <cp:revision>25</cp:revision>
  <dcterms:created xsi:type="dcterms:W3CDTF">2021-04-22T17:30:20Z</dcterms:created>
  <dcterms:modified xsi:type="dcterms:W3CDTF">2023-05-16T17:47:08Z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1BD596C6-E2FD-44A8-A5E9-A0989B36BCAC</vt:lpwstr>
  </property>
  <property fmtid="{D5CDD505-2E9C-101B-9397-08002B2CF9AE}" pid="3" name="ArticulatePath">
    <vt:lpwstr>https://d.docs.live.net/9f7bc99c1f36cb83/Hypertension Canada (Feb 2021)/HT Guideline 2020 </vt:lpwstr>
  </property>
</Properties>
</file>